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9" r:id="rId33"/>
    <p:sldId id="290" r:id="rId34"/>
    <p:sldId id="291" r:id="rId35"/>
    <p:sldId id="288" r:id="rId36"/>
    <p:sldId id="296" r:id="rId37"/>
    <p:sldId id="297" r:id="rId38"/>
    <p:sldId id="298" r:id="rId39"/>
    <p:sldId id="299" r:id="rId40"/>
    <p:sldId id="300" r:id="rId41"/>
    <p:sldId id="292" r:id="rId42"/>
    <p:sldId id="293" r:id="rId43"/>
    <p:sldId id="294" r:id="rId44"/>
    <p:sldId id="295" r:id="rId45"/>
  </p:sldIdLst>
  <p:sldSz cx="12192000" cy="6858000"/>
  <p:notesSz cx="6858000" cy="9144000"/>
  <p:embeddedFontLst>
    <p:embeddedFont>
      <p:font typeface="Gill Sans" panose="020B0604020202020204" charset="0"/>
      <p:regular r:id="rId47"/>
      <p:bold r:id="rId48"/>
    </p:embeddedFont>
    <p:embeddedFont>
      <p:font typeface="Helvetica Neue" panose="020B0604020202020204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7" roundtripDataSignature="AMtx7mjoVuYQJAzu8Y+U9luczGJvBIUn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2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5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customschemas.google.com/relationships/presentationmetadata" Target="meta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6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7" name="Google Shape;7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2" name="Google Shape;1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9" name="Google Shape;20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8" name="Google Shape;21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8" name="Google Shape;23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8" name="Google Shape;25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7" name="Google Shape;26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8" name="Google Shape;27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8" name="Google Shape;28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8" name="Google Shape;29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8" name="Google Shape;30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e37e07c6a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e37e07c6ab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g1e37e07c6ab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7" name="Google Shape;32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7" name="Google Shape;34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6" name="Google Shape;35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5" name="Google Shape;36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4" name="Google Shape;37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3" name="Google Shape;38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2" name="Google Shape;39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1" name="Google Shape;40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0" name="Google Shape;42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3" name="Google Shape;43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2" name="Google Shape;44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e37e07c6a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e37e07c6ab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g1e37e07c6ab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9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Ingeniería de Software II. Fac. de Informática. UNLP.</a:t>
            </a:r>
            <a:endParaRPr/>
          </a:p>
        </p:txBody>
      </p:sp>
      <p:sp>
        <p:nvSpPr>
          <p:cNvPr id="487" name="Google Shape;487;p39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2008</a:t>
            </a:r>
            <a:endParaRPr/>
          </a:p>
        </p:txBody>
      </p:sp>
      <p:sp>
        <p:nvSpPr>
          <p:cNvPr id="488" name="Google Shape;488;p39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Lic. Patricia M. Pesado.</a:t>
            </a:r>
            <a:endParaRPr/>
          </a:p>
        </p:txBody>
      </p:sp>
      <p:sp>
        <p:nvSpPr>
          <p:cNvPr id="489" name="Google Shape;489;p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sp>
        <p:nvSpPr>
          <p:cNvPr id="490" name="Google Shape;490;p39:notes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91" name="Google Shape;491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0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Ingeniería de Software II. Fac. de Informática. UNLP.</a:t>
            </a:r>
            <a:endParaRPr/>
          </a:p>
        </p:txBody>
      </p:sp>
      <p:sp>
        <p:nvSpPr>
          <p:cNvPr id="500" name="Google Shape;500;p40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2008</a:t>
            </a:r>
            <a:endParaRPr/>
          </a:p>
        </p:txBody>
      </p:sp>
      <p:sp>
        <p:nvSpPr>
          <p:cNvPr id="501" name="Google Shape;501;p40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Lic. Patricia M. Pesado.</a:t>
            </a:r>
            <a:endParaRPr/>
          </a:p>
        </p:txBody>
      </p:sp>
      <p:sp>
        <p:nvSpPr>
          <p:cNvPr id="502" name="Google Shape;502;p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sp>
        <p:nvSpPr>
          <p:cNvPr id="503" name="Google Shape;503;p40:notes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04" name="Google Shape;504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3" name="Google Shape;513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2" name="Google Shape;522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1" name="Google Shape;45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0" name="Google Shape;46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9" name="Google Shape;46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8" name="Google Shape;47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2" name="Google Shape;14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3" name="Google Shape;163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Imagen con título">
  <p:cSld name="2_Imagen con título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9"/>
          <p:cNvSpPr txBox="1">
            <a:spLocks noGrp="1"/>
          </p:cNvSpPr>
          <p:nvPr>
            <p:ph type="title"/>
          </p:nvPr>
        </p:nvSpPr>
        <p:spPr>
          <a:xfrm>
            <a:off x="653976" y="4737542"/>
            <a:ext cx="10780776" cy="61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400" b="1">
                <a:solidFill>
                  <a:srgbClr val="4A661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9"/>
          <p:cNvSpPr txBox="1">
            <a:spLocks noGrp="1"/>
          </p:cNvSpPr>
          <p:nvPr>
            <p:ph type="body" idx="1"/>
          </p:nvPr>
        </p:nvSpPr>
        <p:spPr>
          <a:xfrm>
            <a:off x="653976" y="5487888"/>
            <a:ext cx="9229344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SzPts val="2800"/>
              <a:buNone/>
              <a:defRPr sz="2400">
                <a:solidFill>
                  <a:srgbClr val="4A6617"/>
                </a:solidFill>
              </a:defRPr>
            </a:lvl1pPr>
            <a:lvl2pPr marL="914400" lvl="1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1200"/>
            </a:lvl2pPr>
            <a:lvl3pPr marL="1371600" lvl="2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1000"/>
            </a:lvl3pPr>
            <a:lvl4pPr marL="1828800" lvl="3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900"/>
            </a:lvl4pPr>
            <a:lvl5pPr marL="2286000" lvl="4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900"/>
            </a:lvl5pPr>
            <a:lvl6pPr marL="2743200" lvl="5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900"/>
            </a:lvl6pPr>
            <a:lvl7pPr marL="3200400" lvl="6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900"/>
            </a:lvl7pPr>
            <a:lvl8pPr marL="3657600" lvl="7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900"/>
            </a:lvl8pPr>
            <a:lvl9pPr marL="4114800" lvl="8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900"/>
            </a:lvl9pPr>
          </a:lstStyle>
          <a:p>
            <a:endParaRPr/>
          </a:p>
        </p:txBody>
      </p:sp>
      <p:sp>
        <p:nvSpPr>
          <p:cNvPr id="55" name="Google Shape;55;p49"/>
          <p:cNvSpPr txBox="1">
            <a:spLocks noGrp="1"/>
          </p:cNvSpPr>
          <p:nvPr>
            <p:ph type="dt" idx="10"/>
          </p:nvPr>
        </p:nvSpPr>
        <p:spPr>
          <a:xfrm>
            <a:off x="3211248" y="6481096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4A661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9"/>
          <p:cNvSpPr txBox="1">
            <a:spLocks noGrp="1"/>
          </p:cNvSpPr>
          <p:nvPr>
            <p:ph type="ftr" idx="11"/>
          </p:nvPr>
        </p:nvSpPr>
        <p:spPr>
          <a:xfrm>
            <a:off x="685800" y="6481096"/>
            <a:ext cx="2241848" cy="302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4A661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9"/>
          <p:cNvSpPr txBox="1">
            <a:spLocks noGrp="1"/>
          </p:cNvSpPr>
          <p:nvPr>
            <p:ph type="sldNum" idx="12"/>
          </p:nvPr>
        </p:nvSpPr>
        <p:spPr>
          <a:xfrm>
            <a:off x="9265920" y="2780928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pic>
        <p:nvPicPr>
          <p:cNvPr id="58" name="Google Shape;58;p49" descr="2"/>
          <p:cNvPicPr preferRelativeResize="0"/>
          <p:nvPr/>
        </p:nvPicPr>
        <p:blipFill rotWithShape="1">
          <a:blip r:embed="rId2">
            <a:alphaModFix/>
          </a:blip>
          <a:srcRect l="8462"/>
          <a:stretch/>
        </p:blipFill>
        <p:spPr>
          <a:xfrm>
            <a:off x="21928" y="12576"/>
            <a:ext cx="12144672" cy="4061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magen con título">
  <p:cSld name="1_Imagen con títul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5"/>
          <p:cNvSpPr txBox="1">
            <a:spLocks noGrp="1"/>
          </p:cNvSpPr>
          <p:nvPr>
            <p:ph type="title"/>
          </p:nvPr>
        </p:nvSpPr>
        <p:spPr>
          <a:xfrm>
            <a:off x="653976" y="4737542"/>
            <a:ext cx="10780776" cy="61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A6617"/>
              </a:buClr>
              <a:buSzPts val="4400"/>
              <a:buFont typeface="Calibri"/>
              <a:buNone/>
              <a:defRPr sz="4400" b="1">
                <a:solidFill>
                  <a:srgbClr val="4A661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5"/>
          <p:cNvSpPr txBox="1">
            <a:spLocks noGrp="1"/>
          </p:cNvSpPr>
          <p:nvPr>
            <p:ph type="body" idx="1"/>
          </p:nvPr>
        </p:nvSpPr>
        <p:spPr>
          <a:xfrm>
            <a:off x="653976" y="5487888"/>
            <a:ext cx="9229344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A6617"/>
                </a:solidFill>
              </a:defRPr>
            </a:lvl1pPr>
            <a:lvl2pPr marL="914400" lvl="1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0" name="Google Shape;20;p45"/>
          <p:cNvSpPr txBox="1">
            <a:spLocks noGrp="1"/>
          </p:cNvSpPr>
          <p:nvPr>
            <p:ph type="ftr" idx="11"/>
          </p:nvPr>
        </p:nvSpPr>
        <p:spPr>
          <a:xfrm>
            <a:off x="4440382" y="6439532"/>
            <a:ext cx="2241848" cy="302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4A661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 dirty="0"/>
              <a:t>2024</a:t>
            </a:r>
            <a:endParaRPr dirty="0"/>
          </a:p>
        </p:txBody>
      </p:sp>
      <p:sp>
        <p:nvSpPr>
          <p:cNvPr id="21" name="Google Shape;21;p45"/>
          <p:cNvSpPr txBox="1">
            <a:spLocks noGrp="1"/>
          </p:cNvSpPr>
          <p:nvPr>
            <p:ph type="sldNum" idx="12"/>
          </p:nvPr>
        </p:nvSpPr>
        <p:spPr>
          <a:xfrm>
            <a:off x="9265920" y="2780928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8085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8085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8085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8085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8085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8085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8085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8085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8085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pic>
        <p:nvPicPr>
          <p:cNvPr id="22" name="Google Shape;22;p45" descr="2"/>
          <p:cNvPicPr preferRelativeResize="0"/>
          <p:nvPr/>
        </p:nvPicPr>
        <p:blipFill rotWithShape="1">
          <a:blip r:embed="rId2">
            <a:alphaModFix/>
          </a:blip>
          <a:srcRect l="8462"/>
          <a:stretch/>
        </p:blipFill>
        <p:spPr>
          <a:xfrm>
            <a:off x="21928" y="12576"/>
            <a:ext cx="12144672" cy="4061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rmal con fuente ">
  <p:cSld name="Normal con fuente 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6"/>
          <p:cNvSpPr txBox="1">
            <a:spLocks noGrp="1"/>
          </p:cNvSpPr>
          <p:nvPr>
            <p:ph type="title"/>
          </p:nvPr>
        </p:nvSpPr>
        <p:spPr>
          <a:xfrm>
            <a:off x="623392" y="643372"/>
            <a:ext cx="10022838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A6617"/>
              </a:buClr>
              <a:buSzPts val="4000"/>
              <a:buFont typeface="Calibri"/>
              <a:buNone/>
              <a:defRPr sz="4000" b="1">
                <a:solidFill>
                  <a:srgbClr val="4A661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6"/>
          <p:cNvSpPr txBox="1">
            <a:spLocks noGrp="1"/>
          </p:cNvSpPr>
          <p:nvPr>
            <p:ph type="sldNum" idx="12"/>
          </p:nvPr>
        </p:nvSpPr>
        <p:spPr>
          <a:xfrm>
            <a:off x="9249399" y="2852610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8085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8085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8085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8085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8085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8085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8085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8085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8085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26" name="Google Shape;26;p46"/>
          <p:cNvSpPr txBox="1">
            <a:spLocks noGrp="1"/>
          </p:cNvSpPr>
          <p:nvPr>
            <p:ph type="body" idx="1"/>
          </p:nvPr>
        </p:nvSpPr>
        <p:spPr>
          <a:xfrm>
            <a:off x="5951984" y="6509534"/>
            <a:ext cx="2162515" cy="30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3pPr>
            <a:lvl4pPr marL="1828800" lvl="3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5pPr>
            <a:lvl6pPr marL="2743200" lvl="5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endParaRPr/>
          </a:p>
        </p:txBody>
      </p:sp>
      <p:sp>
        <p:nvSpPr>
          <p:cNvPr id="27" name="Google Shape;27;p46"/>
          <p:cNvSpPr txBox="1">
            <a:spLocks noGrp="1"/>
          </p:cNvSpPr>
          <p:nvPr>
            <p:ph type="body" idx="2"/>
          </p:nvPr>
        </p:nvSpPr>
        <p:spPr>
          <a:xfrm>
            <a:off x="623392" y="1902575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»"/>
              <a:defRPr sz="2800"/>
            </a:lvl1pPr>
            <a:lvl2pPr marL="914400" lvl="1" indent="-406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  <a:defRPr sz="2800"/>
            </a:lvl2pPr>
            <a:lvl3pPr marL="1371600" lvl="2" indent="-381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3pPr>
            <a:lvl4pPr marL="1828800" lvl="3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4pPr>
            <a:lvl5pPr marL="2286000" lvl="4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5pPr>
            <a:lvl6pPr marL="2743200" lvl="5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ftr" idx="11"/>
          </p:nvPr>
        </p:nvSpPr>
        <p:spPr>
          <a:xfrm>
            <a:off x="168980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/>
          <p:nvPr/>
        </p:nvSpPr>
        <p:spPr>
          <a:xfrm>
            <a:off x="5176313" y="6484425"/>
            <a:ext cx="66236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Fuente:</a:t>
            </a:r>
            <a:endParaRPr sz="1100" b="0" i="0" u="none" strike="noStrike" cap="none">
              <a:solidFill>
                <a:srgbClr val="E4E9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" name="Google Shape;30;p46"/>
          <p:cNvCxnSpPr/>
          <p:nvPr/>
        </p:nvCxnSpPr>
        <p:spPr>
          <a:xfrm>
            <a:off x="623392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Normal con fuente ">
  <p:cSld name="1_Normal con fuente "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1"/>
          <p:cNvSpPr txBox="1">
            <a:spLocks noGrp="1"/>
          </p:cNvSpPr>
          <p:nvPr>
            <p:ph type="title"/>
          </p:nvPr>
        </p:nvSpPr>
        <p:spPr>
          <a:xfrm>
            <a:off x="623392" y="643372"/>
            <a:ext cx="10022838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000" b="1">
                <a:solidFill>
                  <a:srgbClr val="4A661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1"/>
          <p:cNvSpPr txBox="1">
            <a:spLocks noGrp="1"/>
          </p:cNvSpPr>
          <p:nvPr>
            <p:ph type="sldNum" idx="12"/>
          </p:nvPr>
        </p:nvSpPr>
        <p:spPr>
          <a:xfrm>
            <a:off x="9249399" y="2852610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>
                <a:solidFill>
                  <a:srgbClr val="758085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>
                <a:solidFill>
                  <a:srgbClr val="758085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>
                <a:solidFill>
                  <a:srgbClr val="758085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>
                <a:solidFill>
                  <a:srgbClr val="758085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>
                <a:solidFill>
                  <a:srgbClr val="758085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>
                <a:solidFill>
                  <a:srgbClr val="758085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>
                <a:solidFill>
                  <a:srgbClr val="758085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>
                <a:solidFill>
                  <a:srgbClr val="758085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>
                <a:solidFill>
                  <a:srgbClr val="758085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34" name="Google Shape;34;p51"/>
          <p:cNvSpPr txBox="1">
            <a:spLocks noGrp="1"/>
          </p:cNvSpPr>
          <p:nvPr>
            <p:ph type="body" idx="1"/>
          </p:nvPr>
        </p:nvSpPr>
        <p:spPr>
          <a:xfrm>
            <a:off x="5951984" y="6509534"/>
            <a:ext cx="2162515" cy="30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1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1400"/>
            </a:lvl2pPr>
            <a:lvl3pPr marL="1371600" lvl="2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1400"/>
            </a:lvl3pPr>
            <a:lvl4pPr marL="1828800" lvl="3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1400"/>
            </a:lvl4pPr>
            <a:lvl5pPr marL="2286000" lvl="4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1400"/>
            </a:lvl5pPr>
            <a:lvl6pPr marL="2743200" lvl="5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SzPts val="1800"/>
              <a:buChar char=" "/>
              <a:defRPr/>
            </a:lvl9pPr>
          </a:lstStyle>
          <a:p>
            <a:endParaRPr/>
          </a:p>
        </p:txBody>
      </p:sp>
      <p:sp>
        <p:nvSpPr>
          <p:cNvPr id="35" name="Google Shape;35;p51"/>
          <p:cNvSpPr txBox="1">
            <a:spLocks noGrp="1"/>
          </p:cNvSpPr>
          <p:nvPr>
            <p:ph type="body" idx="2"/>
          </p:nvPr>
        </p:nvSpPr>
        <p:spPr>
          <a:xfrm>
            <a:off x="623392" y="1902575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»"/>
              <a:defRPr sz="2800"/>
            </a:lvl1pPr>
            <a:lvl2pPr marL="914400" lvl="1" indent="-406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SzPts val="2800"/>
              <a:buChar char=" "/>
              <a:defRPr sz="2800"/>
            </a:lvl2pPr>
            <a:lvl3pPr marL="1371600" lvl="2" indent="-381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SzPts val="2400"/>
              <a:buChar char=" "/>
              <a:defRPr sz="2400"/>
            </a:lvl3pPr>
            <a:lvl4pPr marL="1828800" lvl="3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SzPts val="2000"/>
              <a:buChar char=" "/>
              <a:defRPr sz="2000"/>
            </a:lvl4pPr>
            <a:lvl5pPr marL="2286000" lvl="4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SzPts val="2000"/>
              <a:buChar char=" "/>
              <a:defRPr sz="2000"/>
            </a:lvl5pPr>
            <a:lvl6pPr marL="2743200" lvl="5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SzPts val="1800"/>
              <a:buChar char=" "/>
              <a:defRPr/>
            </a:lvl9pPr>
          </a:lstStyle>
          <a:p>
            <a:endParaRPr/>
          </a:p>
        </p:txBody>
      </p:sp>
      <p:sp>
        <p:nvSpPr>
          <p:cNvPr id="36" name="Google Shape;36;p51"/>
          <p:cNvSpPr txBox="1">
            <a:spLocks noGrp="1"/>
          </p:cNvSpPr>
          <p:nvPr>
            <p:ph type="dt" idx="10"/>
          </p:nvPr>
        </p:nvSpPr>
        <p:spPr>
          <a:xfrm>
            <a:off x="2567608" y="6543219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1"/>
          <p:cNvSpPr txBox="1">
            <a:spLocks noGrp="1"/>
          </p:cNvSpPr>
          <p:nvPr>
            <p:ph type="ftr" idx="11"/>
          </p:nvPr>
        </p:nvSpPr>
        <p:spPr>
          <a:xfrm>
            <a:off x="168980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1"/>
          <p:cNvSpPr txBox="1"/>
          <p:nvPr/>
        </p:nvSpPr>
        <p:spPr>
          <a:xfrm>
            <a:off x="5176313" y="6484425"/>
            <a:ext cx="66236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Fuente:</a:t>
            </a:r>
            <a:endParaRPr sz="1100" b="0" i="0" u="none" strike="noStrike" cap="none">
              <a:solidFill>
                <a:srgbClr val="E4E9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" name="Google Shape;39;p51"/>
          <p:cNvCxnSpPr/>
          <p:nvPr/>
        </p:nvCxnSpPr>
        <p:spPr>
          <a:xfrm>
            <a:off x="623392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>
  <p:cSld name="Dos objeto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7"/>
          <p:cNvSpPr txBox="1">
            <a:spLocks noGrp="1"/>
          </p:cNvSpPr>
          <p:nvPr>
            <p:ph type="title"/>
          </p:nvPr>
        </p:nvSpPr>
        <p:spPr>
          <a:xfrm>
            <a:off x="623393" y="499533"/>
            <a:ext cx="10235108" cy="127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A6617"/>
              </a:buClr>
              <a:buSzPts val="4000"/>
              <a:buFont typeface="Calibri"/>
              <a:buNone/>
              <a:defRPr sz="4000" b="1">
                <a:solidFill>
                  <a:srgbClr val="4A661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7"/>
          <p:cNvSpPr txBox="1">
            <a:spLocks noGrp="1"/>
          </p:cNvSpPr>
          <p:nvPr>
            <p:ph type="body" idx="1"/>
          </p:nvPr>
        </p:nvSpPr>
        <p:spPr>
          <a:xfrm>
            <a:off x="676656" y="1998134"/>
            <a:ext cx="4663440" cy="37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»"/>
              <a:defRPr sz="2400"/>
            </a:lvl1pPr>
            <a:lvl2pPr marL="914400" lvl="1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 "/>
              <a:defRPr sz="2000"/>
            </a:lvl2pPr>
            <a:lvl3pPr marL="1371600" lvl="2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 "/>
              <a:defRPr sz="1800"/>
            </a:lvl3pPr>
            <a:lvl4pPr marL="1828800" lvl="3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 "/>
              <a:defRPr sz="1600"/>
            </a:lvl4pPr>
            <a:lvl5pPr marL="2286000" lvl="4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 "/>
              <a:defRPr sz="1600"/>
            </a:lvl5pPr>
            <a:lvl6pPr marL="2743200" lvl="5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6pPr>
            <a:lvl7pPr marL="3200400" lvl="6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7pPr>
            <a:lvl8pPr marL="3657600" lvl="7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8pPr>
            <a:lvl9pPr marL="4114800" lvl="8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9pPr>
          </a:lstStyle>
          <a:p>
            <a:endParaRPr/>
          </a:p>
        </p:txBody>
      </p:sp>
      <p:sp>
        <p:nvSpPr>
          <p:cNvPr id="43" name="Google Shape;43;p47"/>
          <p:cNvSpPr txBox="1">
            <a:spLocks noGrp="1"/>
          </p:cNvSpPr>
          <p:nvPr>
            <p:ph type="body" idx="2"/>
          </p:nvPr>
        </p:nvSpPr>
        <p:spPr>
          <a:xfrm>
            <a:off x="6011330" y="1998134"/>
            <a:ext cx="4663440" cy="37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»"/>
              <a:defRPr sz="2400"/>
            </a:lvl1pPr>
            <a:lvl2pPr marL="914400" lvl="1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 "/>
              <a:defRPr sz="2000"/>
            </a:lvl2pPr>
            <a:lvl3pPr marL="1371600" lvl="2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 "/>
              <a:defRPr sz="1800"/>
            </a:lvl3pPr>
            <a:lvl4pPr marL="1828800" lvl="3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 "/>
              <a:defRPr sz="1600"/>
            </a:lvl4pPr>
            <a:lvl5pPr marL="2286000" lvl="4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 "/>
              <a:defRPr sz="1600"/>
            </a:lvl5pPr>
            <a:lvl6pPr marL="2743200" lvl="5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6pPr>
            <a:lvl7pPr marL="3200400" lvl="6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7pPr>
            <a:lvl8pPr marL="3657600" lvl="7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8pPr>
            <a:lvl9pPr marL="4114800" lvl="8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9pPr>
          </a:lstStyle>
          <a:p>
            <a:endParaRPr/>
          </a:p>
        </p:txBody>
      </p:sp>
      <p:sp>
        <p:nvSpPr>
          <p:cNvPr id="44" name="Google Shape;44;p47"/>
          <p:cNvSpPr txBox="1">
            <a:spLocks noGrp="1"/>
          </p:cNvSpPr>
          <p:nvPr>
            <p:ph type="sldNum" idx="12"/>
          </p:nvPr>
        </p:nvSpPr>
        <p:spPr>
          <a:xfrm>
            <a:off x="9249399" y="2852610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8085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8085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8085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8085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8085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8085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8085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8085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8085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45" name="Google Shape;45;p47"/>
          <p:cNvSpPr txBox="1"/>
          <p:nvPr/>
        </p:nvSpPr>
        <p:spPr>
          <a:xfrm>
            <a:off x="5176313" y="6484425"/>
            <a:ext cx="66236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1100" b="0" i="0" u="none" strike="noStrike" cap="none">
              <a:solidFill>
                <a:srgbClr val="E4E9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47"/>
          <p:cNvSpPr txBox="1">
            <a:spLocks noGrp="1"/>
          </p:cNvSpPr>
          <p:nvPr>
            <p:ph type="body" idx="3"/>
          </p:nvPr>
        </p:nvSpPr>
        <p:spPr>
          <a:xfrm>
            <a:off x="5951984" y="6509534"/>
            <a:ext cx="2162515" cy="30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3pPr>
            <a:lvl4pPr marL="1828800" lvl="3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5pPr>
            <a:lvl6pPr marL="2743200" lvl="5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endParaRPr/>
          </a:p>
        </p:txBody>
      </p:sp>
      <p:sp>
        <p:nvSpPr>
          <p:cNvPr id="47" name="Google Shape;47;p47"/>
          <p:cNvSpPr txBox="1">
            <a:spLocks noGrp="1"/>
          </p:cNvSpPr>
          <p:nvPr>
            <p:ph type="ftr" idx="11"/>
          </p:nvPr>
        </p:nvSpPr>
        <p:spPr>
          <a:xfrm>
            <a:off x="168980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8"/>
          <p:cNvSpPr txBox="1">
            <a:spLocks noGrp="1"/>
          </p:cNvSpPr>
          <p:nvPr>
            <p:ph type="title"/>
          </p:nvPr>
        </p:nvSpPr>
        <p:spPr>
          <a:xfrm>
            <a:off x="623393" y="499533"/>
            <a:ext cx="10235108" cy="127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A6617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8"/>
          <p:cNvSpPr txBox="1">
            <a:spLocks noGrp="1"/>
          </p:cNvSpPr>
          <p:nvPr>
            <p:ph type="sldNum" idx="12"/>
          </p:nvPr>
        </p:nvSpPr>
        <p:spPr>
          <a:xfrm>
            <a:off x="9265920" y="2780928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8085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8085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8085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8085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8085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8085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8085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8085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8085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51" name="Google Shape;51;p48"/>
          <p:cNvSpPr txBox="1">
            <a:spLocks noGrp="1"/>
          </p:cNvSpPr>
          <p:nvPr>
            <p:ph type="ftr" idx="11"/>
          </p:nvPr>
        </p:nvSpPr>
        <p:spPr>
          <a:xfrm>
            <a:off x="168980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>
            <a:spLocks noGrp="1"/>
          </p:cNvSpPr>
          <p:nvPr>
            <p:ph type="title"/>
          </p:nvPr>
        </p:nvSpPr>
        <p:spPr>
          <a:xfrm>
            <a:off x="623393" y="499533"/>
            <a:ext cx="10235108" cy="127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A6617"/>
              </a:buClr>
              <a:buSzPts val="4800"/>
              <a:buFont typeface="Calibri"/>
              <a:buNone/>
              <a:defRPr sz="4800" b="1" i="0" u="none" strike="noStrike" cap="none">
                <a:solidFill>
                  <a:srgbClr val="4A661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4"/>
          <p:cNvSpPr txBox="1"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»"/>
              <a:defRPr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 "/>
              <a:defRPr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4"/>
          <p:cNvSpPr txBox="1">
            <a:spLocks noGrp="1"/>
          </p:cNvSpPr>
          <p:nvPr>
            <p:ph type="sldNum" idx="12"/>
          </p:nvPr>
        </p:nvSpPr>
        <p:spPr>
          <a:xfrm>
            <a:off x="9265920" y="2780928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8085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8085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8085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8085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8085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8085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8085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8085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8085"/>
              </a:buClr>
              <a:buSzPts val="10300"/>
              <a:buFont typeface="Arial"/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4" name="Google Shape;14;p44"/>
          <p:cNvSpPr txBox="1">
            <a:spLocks noGrp="1"/>
          </p:cNvSpPr>
          <p:nvPr>
            <p:ph type="ftr" idx="11"/>
          </p:nvPr>
        </p:nvSpPr>
        <p:spPr>
          <a:xfrm>
            <a:off x="168980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5" name="Google Shape;15;p44"/>
          <p:cNvCxnSpPr/>
          <p:nvPr/>
        </p:nvCxnSpPr>
        <p:spPr>
          <a:xfrm>
            <a:off x="623392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" name="Google Shape;16;p4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981508" y="0"/>
            <a:ext cx="1210492" cy="118721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B56E85A6-5744-746D-1C5E-2B598B54EB3E}"/>
              </a:ext>
            </a:extLst>
          </p:cNvPr>
          <p:cNvSpPr txBox="1"/>
          <p:nvPr userDrawn="1"/>
        </p:nvSpPr>
        <p:spPr>
          <a:xfrm>
            <a:off x="4668981" y="6599969"/>
            <a:ext cx="1801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2024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pple.com/testflight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eveloper.apple.com/library/content/documentation/LanguagesUtilities/Conceptual/iTunesConnect_Guide_ES/Chapters/BetaTestingTheApp.html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ertesting.com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betatesting.com/beta-testers" TargetMode="External"/><Relationship Id="rId4" Type="http://schemas.openxmlformats.org/officeDocument/2006/relationships/hyperlink" Target="https://www.utest.com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5392"/>
              </a:buClr>
              <a:buSzPts val="4400"/>
              <a:buFont typeface="Calibri"/>
              <a:buNone/>
            </a:pPr>
            <a:r>
              <a:rPr lang="en-US" dirty="0" err="1"/>
              <a:t>Ingeniería</a:t>
            </a:r>
            <a:r>
              <a:rPr lang="en-US" dirty="0"/>
              <a:t> de Software II</a:t>
            </a:r>
            <a:endParaRPr dirty="0"/>
          </a:p>
        </p:txBody>
      </p:sp>
      <p:sp>
        <p:nvSpPr>
          <p:cNvPr id="80" name="Google Shape;80;p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 err="1"/>
              <a:t>Estrategias</a:t>
            </a:r>
            <a:r>
              <a:rPr lang="en-US" dirty="0"/>
              <a:t> de </a:t>
            </a:r>
            <a:r>
              <a:rPr lang="en-US" dirty="0" err="1"/>
              <a:t>prueba</a:t>
            </a:r>
            <a:r>
              <a:rPr lang="en-US" dirty="0"/>
              <a:t> PARTE 1</a:t>
            </a:r>
            <a:endParaRPr dirty="0"/>
          </a:p>
        </p:txBody>
      </p:sp>
      <p:sp>
        <p:nvSpPr>
          <p:cNvPr id="83" name="Google Shape;83;p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10"/>
          <p:cNvPicPr preferRelativeResize="0"/>
          <p:nvPr/>
        </p:nvPicPr>
        <p:blipFill rotWithShape="1">
          <a:blip r:embed="rId3">
            <a:alphaModFix/>
          </a:blip>
          <a:srcRect l="38972" t="6726" r="14426" b="9790"/>
          <a:stretch/>
        </p:blipFill>
        <p:spPr>
          <a:xfrm>
            <a:off x="8114499" y="3350924"/>
            <a:ext cx="3532929" cy="3111349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3529"/>
              </a:srgbClr>
            </a:outerShdw>
          </a:effectLst>
        </p:spPr>
      </p:pic>
      <p:sp>
        <p:nvSpPr>
          <p:cNvPr id="175" name="Google Shape;175;p10"/>
          <p:cNvSpPr txBox="1">
            <a:spLocks noGrp="1"/>
          </p:cNvSpPr>
          <p:nvPr>
            <p:ph type="title"/>
          </p:nvPr>
        </p:nvSpPr>
        <p:spPr>
          <a:xfrm>
            <a:off x="623392" y="643372"/>
            <a:ext cx="10022838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Tipos de Pruebas.</a:t>
            </a:r>
            <a:br>
              <a:rPr lang="en-US"/>
            </a:br>
            <a:r>
              <a:rPr lang="en-US"/>
              <a:t>Pruebas de Unidad - Procedimiento</a:t>
            </a:r>
            <a:endParaRPr/>
          </a:p>
        </p:txBody>
      </p:sp>
      <p:sp>
        <p:nvSpPr>
          <p:cNvPr id="176" name="Google Shape;176;p10"/>
          <p:cNvSpPr txBox="1">
            <a:spLocks noGrp="1"/>
          </p:cNvSpPr>
          <p:nvPr>
            <p:ph type="sldNum" idx="12"/>
          </p:nvPr>
        </p:nvSpPr>
        <p:spPr>
          <a:xfrm>
            <a:off x="9249399" y="2852610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77" name="Google Shape;177;p10"/>
          <p:cNvSpPr txBox="1">
            <a:spLocks noGrp="1"/>
          </p:cNvSpPr>
          <p:nvPr>
            <p:ph type="body" idx="2"/>
          </p:nvPr>
        </p:nvSpPr>
        <p:spPr>
          <a:xfrm>
            <a:off x="623392" y="1902575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Char char="»"/>
            </a:pPr>
            <a:r>
              <a:rPr lang="en-US"/>
              <a:t>Como un componente no es un programa independiente, se debe desarrollar para cada prueba de unidad un software que controle y/o resguarde.</a:t>
            </a:r>
            <a:endParaRPr/>
          </a:p>
          <a:p>
            <a:pPr marL="306000" lvl="0" indent="-306000" algn="just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800"/>
              <a:buChar char="»"/>
            </a:pPr>
            <a:r>
              <a:rPr lang="en-US"/>
              <a:t>Un controlador es un «programa principal» que acepta los datos del caso de prueba, pasa estos datos al módulo </a:t>
            </a:r>
            <a:endParaRPr/>
          </a:p>
          <a:p>
            <a:pPr marL="0" lvl="0" indent="0" algn="just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800"/>
              <a:buNone/>
            </a:pPr>
            <a:r>
              <a:rPr lang="en-US"/>
              <a:t>    (a ser probado) y muestra los resultados.</a:t>
            </a:r>
            <a:endParaRPr/>
          </a:p>
        </p:txBody>
      </p:sp>
      <p:sp>
        <p:nvSpPr>
          <p:cNvPr id="178" name="Google Shape;178;p10"/>
          <p:cNvSpPr txBox="1">
            <a:spLocks noGrp="1"/>
          </p:cNvSpPr>
          <p:nvPr>
            <p:ph type="ftr" idx="11"/>
          </p:nvPr>
        </p:nvSpPr>
        <p:spPr>
          <a:xfrm>
            <a:off x="168980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Ingenieria de Software II</a:t>
            </a:r>
            <a:endParaRPr/>
          </a:p>
        </p:txBody>
      </p:sp>
      <p:sp>
        <p:nvSpPr>
          <p:cNvPr id="179" name="Google Shape;179;p10"/>
          <p:cNvSpPr txBox="1">
            <a:spLocks noGrp="1"/>
          </p:cNvSpPr>
          <p:nvPr>
            <p:ph type="body" idx="1"/>
          </p:nvPr>
        </p:nvSpPr>
        <p:spPr>
          <a:xfrm>
            <a:off x="5951984" y="6509534"/>
            <a:ext cx="2162515" cy="30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lvl="0" indent="-9144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Pressman Cap. 18</a:t>
            </a:r>
            <a:endParaRPr/>
          </a:p>
          <a:p>
            <a:pPr marL="91440" lvl="0" indent="-9144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title"/>
          </p:nvPr>
        </p:nvSpPr>
        <p:spPr>
          <a:xfrm>
            <a:off x="623392" y="643372"/>
            <a:ext cx="10022838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Tipos de Pruebas.</a:t>
            </a:r>
            <a:br>
              <a:rPr lang="en-US"/>
            </a:br>
            <a:r>
              <a:rPr lang="en-US"/>
              <a:t>Pruebas de Unidad - Procedimiento</a:t>
            </a:r>
            <a:endParaRPr/>
          </a:p>
        </p:txBody>
      </p:sp>
      <p:sp>
        <p:nvSpPr>
          <p:cNvPr id="185" name="Google Shape;185;p11"/>
          <p:cNvSpPr txBox="1">
            <a:spLocks noGrp="1"/>
          </p:cNvSpPr>
          <p:nvPr>
            <p:ph type="sldNum" idx="12"/>
          </p:nvPr>
        </p:nvSpPr>
        <p:spPr>
          <a:xfrm>
            <a:off x="9249399" y="2852610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86" name="Google Shape;186;p11"/>
          <p:cNvSpPr txBox="1">
            <a:spLocks noGrp="1"/>
          </p:cNvSpPr>
          <p:nvPr>
            <p:ph type="body" idx="1"/>
          </p:nvPr>
        </p:nvSpPr>
        <p:spPr>
          <a:xfrm>
            <a:off x="5951984" y="6509534"/>
            <a:ext cx="2162515" cy="30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lvl="0" indent="-9144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body" idx="2"/>
          </p:nvPr>
        </p:nvSpPr>
        <p:spPr>
          <a:xfrm>
            <a:off x="623392" y="1902575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en-US"/>
              <a:t>Un resguardo sirve para reemplazar a módulos subordinados al componente que hay que probar. </a:t>
            </a:r>
            <a:endParaRPr/>
          </a:p>
          <a:p>
            <a:pPr marL="306000" lvl="0" indent="-306000" algn="just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400"/>
              <a:buChar char="»"/>
            </a:pPr>
            <a:r>
              <a:rPr lang="en-US"/>
              <a:t>Los controladores y resguardos son una sobrecarga de trabajo. </a:t>
            </a:r>
            <a:endParaRPr/>
          </a:p>
          <a:p>
            <a:pPr marL="306000" lvl="0" indent="-306000" algn="just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400"/>
              <a:buChar char="»"/>
            </a:pPr>
            <a:r>
              <a:rPr lang="en-US"/>
              <a:t>Si los controladores y resguardos son sencillos, el trabajo adicional es relativamente pequeño. </a:t>
            </a:r>
            <a:endParaRPr/>
          </a:p>
          <a:p>
            <a:pPr marL="306000" lvl="0" indent="-306000" algn="just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400"/>
              <a:buChar char="»"/>
            </a:pPr>
            <a:r>
              <a:rPr lang="en-US"/>
              <a:t>La prueba de unidad se simplifica cuando se diseña un módulo con un alto grado de cohesión.</a:t>
            </a:r>
            <a:endParaRPr/>
          </a:p>
          <a:p>
            <a:pPr marL="306000" lvl="0" indent="-153600" algn="just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306000" lvl="0" indent="-153600" algn="just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188" name="Google Shape;188;p11"/>
          <p:cNvSpPr txBox="1">
            <a:spLocks noGrp="1"/>
          </p:cNvSpPr>
          <p:nvPr>
            <p:ph type="ftr" idx="11"/>
          </p:nvPr>
        </p:nvSpPr>
        <p:spPr>
          <a:xfrm>
            <a:off x="168980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Ingenieria de Software II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"/>
          <p:cNvSpPr txBox="1">
            <a:spLocks noGrp="1"/>
          </p:cNvSpPr>
          <p:nvPr>
            <p:ph type="title"/>
          </p:nvPr>
        </p:nvSpPr>
        <p:spPr>
          <a:xfrm>
            <a:off x="623392" y="643372"/>
            <a:ext cx="10022838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en-US"/>
              <a:t>Tipos de Pruebas. </a:t>
            </a:r>
            <a:br>
              <a:rPr lang="en-US"/>
            </a:br>
            <a:r>
              <a:rPr lang="en-US"/>
              <a:t>Pruebas de Integración</a:t>
            </a:r>
            <a:endParaRPr/>
          </a:p>
        </p:txBody>
      </p:sp>
      <p:sp>
        <p:nvSpPr>
          <p:cNvPr id="194" name="Google Shape;194;p12"/>
          <p:cNvSpPr txBox="1">
            <a:spLocks noGrp="1"/>
          </p:cNvSpPr>
          <p:nvPr>
            <p:ph type="sldNum" idx="12"/>
          </p:nvPr>
        </p:nvSpPr>
        <p:spPr>
          <a:xfrm>
            <a:off x="9249399" y="2852610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95" name="Google Shape;195;p12"/>
          <p:cNvSpPr txBox="1">
            <a:spLocks noGrp="1"/>
          </p:cNvSpPr>
          <p:nvPr>
            <p:ph type="body" idx="1"/>
          </p:nvPr>
        </p:nvSpPr>
        <p:spPr>
          <a:xfrm>
            <a:off x="5951984" y="6509534"/>
            <a:ext cx="2162515" cy="30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lvl="0" indent="-9144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p12"/>
          <p:cNvSpPr txBox="1">
            <a:spLocks noGrp="1"/>
          </p:cNvSpPr>
          <p:nvPr>
            <p:ph type="body" idx="2"/>
          </p:nvPr>
        </p:nvSpPr>
        <p:spPr>
          <a:xfrm>
            <a:off x="623392" y="1902575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just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400"/>
              <a:buChar char="»"/>
            </a:pPr>
            <a:r>
              <a:rPr lang="en-US"/>
              <a:t>Se toman los componentes que han pasado las pruebas de unidad y se los combina según el diseño establecido. </a:t>
            </a:r>
            <a:endParaRPr/>
          </a:p>
          <a:p>
            <a:pPr marL="306000" lvl="0" indent="-306000" algn="just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400"/>
              <a:buChar char="»"/>
            </a:pPr>
            <a:r>
              <a:rPr lang="en-US"/>
              <a:t>En esta combinación es posible que:</a:t>
            </a:r>
            <a:endParaRPr/>
          </a:p>
          <a:p>
            <a:pPr marL="630000" lvl="1" indent="-306000" algn="just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/>
              <a:t>Los datos se pueden perder en una interfaz.</a:t>
            </a:r>
            <a:endParaRPr/>
          </a:p>
          <a:p>
            <a:pPr marL="630000" lvl="1" indent="-306000" algn="just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/>
              <a:t>Un módulo puede tener un efecto adverso e inadvertido sobre otro.</a:t>
            </a:r>
            <a:endParaRPr/>
          </a:p>
          <a:p>
            <a:pPr marL="630000" lvl="1" indent="-306000" algn="just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/>
              <a:t>La combinación de subfunciones no produzca el resultado esperado.</a:t>
            </a:r>
            <a:endParaRPr/>
          </a:p>
          <a:p>
            <a:pPr marL="630000" lvl="1" indent="-306000" algn="just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endParaRPr/>
          </a:p>
        </p:txBody>
      </p:sp>
      <p:sp>
        <p:nvSpPr>
          <p:cNvPr id="197" name="Google Shape;197;p12"/>
          <p:cNvSpPr txBox="1">
            <a:spLocks noGrp="1"/>
          </p:cNvSpPr>
          <p:nvPr>
            <p:ph type="ftr" idx="11"/>
          </p:nvPr>
        </p:nvSpPr>
        <p:spPr>
          <a:xfrm>
            <a:off x="168980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Ingenieria de Software II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"/>
          <p:cNvSpPr txBox="1">
            <a:spLocks noGrp="1"/>
          </p:cNvSpPr>
          <p:nvPr>
            <p:ph type="title"/>
          </p:nvPr>
        </p:nvSpPr>
        <p:spPr>
          <a:xfrm>
            <a:off x="623392" y="643372"/>
            <a:ext cx="10022838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Tipos de Pruebas. </a:t>
            </a:r>
            <a:br>
              <a:rPr lang="en-US"/>
            </a:br>
            <a:r>
              <a:rPr lang="en-US"/>
              <a:t>Pruebas de Integración</a:t>
            </a:r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sldNum" idx="12"/>
          </p:nvPr>
        </p:nvSpPr>
        <p:spPr>
          <a:xfrm>
            <a:off x="9249399" y="2852610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5951984" y="6509534"/>
            <a:ext cx="2162515" cy="30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lvl="0" indent="-9144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5" name="Google Shape;205;p13"/>
          <p:cNvSpPr txBox="1">
            <a:spLocks noGrp="1"/>
          </p:cNvSpPr>
          <p:nvPr>
            <p:ph type="body" idx="2"/>
          </p:nvPr>
        </p:nvSpPr>
        <p:spPr>
          <a:xfrm>
            <a:off x="623392" y="1902575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" lvl="0" indent="-9144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»"/>
            </a:pPr>
            <a:r>
              <a:rPr lang="en-US"/>
              <a:t>El programa se construye y se prueba en pequeños segmentos en los que los errores son más fáciles de aislar y de corregir</a:t>
            </a:r>
            <a:endParaRPr/>
          </a:p>
          <a:p>
            <a:pPr marL="91440" lvl="0" indent="-9144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»"/>
            </a:pPr>
            <a:r>
              <a:rPr lang="en-US"/>
              <a:t>La Integración puede ser : </a:t>
            </a:r>
            <a:endParaRPr/>
          </a:p>
          <a:p>
            <a:pPr marL="347472" lvl="1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/>
              <a:t> Descendente </a:t>
            </a:r>
            <a:endParaRPr/>
          </a:p>
          <a:p>
            <a:pPr marL="347472" lvl="1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/>
              <a:t> Ascendente </a:t>
            </a:r>
            <a:endParaRPr/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ftr" idx="11"/>
          </p:nvPr>
        </p:nvSpPr>
        <p:spPr>
          <a:xfrm>
            <a:off x="168980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Ingenieria de Software II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"/>
          <p:cNvSpPr txBox="1">
            <a:spLocks noGrp="1"/>
          </p:cNvSpPr>
          <p:nvPr>
            <p:ph type="title"/>
          </p:nvPr>
        </p:nvSpPr>
        <p:spPr>
          <a:xfrm>
            <a:off x="623392" y="643372"/>
            <a:ext cx="10022838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Tipos de Pruebas. </a:t>
            </a:r>
            <a:br>
              <a:rPr lang="en-US"/>
            </a:br>
            <a:r>
              <a:rPr lang="en-US"/>
              <a:t>Pruebas de Integración - </a:t>
            </a:r>
            <a:r>
              <a:rPr lang="en-US" sz="3600" i="1"/>
              <a:t>Descendente</a:t>
            </a:r>
            <a:endParaRPr sz="3600" i="1"/>
          </a:p>
        </p:txBody>
      </p:sp>
      <p:sp>
        <p:nvSpPr>
          <p:cNvPr id="212" name="Google Shape;212;p14"/>
          <p:cNvSpPr txBox="1">
            <a:spLocks noGrp="1"/>
          </p:cNvSpPr>
          <p:nvPr>
            <p:ph type="sldNum" idx="12"/>
          </p:nvPr>
        </p:nvSpPr>
        <p:spPr>
          <a:xfrm>
            <a:off x="9249399" y="2852610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13" name="Google Shape;213;p14"/>
          <p:cNvSpPr txBox="1">
            <a:spLocks noGrp="1"/>
          </p:cNvSpPr>
          <p:nvPr>
            <p:ph type="body" idx="1"/>
          </p:nvPr>
        </p:nvSpPr>
        <p:spPr>
          <a:xfrm>
            <a:off x="5951984" y="6509534"/>
            <a:ext cx="2162515" cy="30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lvl="0" indent="-9144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4" name="Google Shape;214;p14"/>
          <p:cNvSpPr txBox="1">
            <a:spLocks noGrp="1"/>
          </p:cNvSpPr>
          <p:nvPr>
            <p:ph type="body" idx="2"/>
          </p:nvPr>
        </p:nvSpPr>
        <p:spPr>
          <a:xfrm>
            <a:off x="623392" y="1902575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en-US"/>
              <a:t>Los módulos se integran al descender por la jerarquía de control, iniciando por el programa principal</a:t>
            </a:r>
            <a:endParaRPr/>
          </a:p>
          <a:p>
            <a:pPr marL="306000" lvl="0" indent="-306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400"/>
              <a:buChar char="»"/>
            </a:pPr>
            <a:r>
              <a:rPr lang="en-US"/>
              <a:t>Se puede realizar:</a:t>
            </a:r>
            <a:endParaRPr/>
          </a:p>
          <a:p>
            <a:pPr marL="630000" lvl="1" indent="-3060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/>
              <a:t>En profundidad</a:t>
            </a:r>
            <a:endParaRPr/>
          </a:p>
          <a:p>
            <a:pPr marL="900000" lvl="2" indent="-2700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</a:pPr>
            <a:r>
              <a:rPr lang="en-US"/>
              <a:t>Primero-en-profundidad integra todos los módulos de un camino de control principal de la estructura.</a:t>
            </a:r>
            <a:endParaRPr/>
          </a:p>
          <a:p>
            <a:pPr marL="630000" lvl="1" indent="-3060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/>
              <a:t>En anchura</a:t>
            </a:r>
            <a:endParaRPr/>
          </a:p>
          <a:p>
            <a:pPr marL="900000" lvl="2" indent="-2700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</a:pPr>
            <a:r>
              <a:rPr lang="en-US"/>
              <a:t>Primero-en-anchura incorpora todos los módulos directamente subordinados a cada nivel</a:t>
            </a:r>
            <a:endParaRPr/>
          </a:p>
          <a:p>
            <a:pPr marL="306000" lvl="0" indent="-1536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306000" lvl="0" indent="-1536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215" name="Google Shape;215;p14"/>
          <p:cNvSpPr txBox="1">
            <a:spLocks noGrp="1"/>
          </p:cNvSpPr>
          <p:nvPr>
            <p:ph type="ftr" idx="11"/>
          </p:nvPr>
        </p:nvSpPr>
        <p:spPr>
          <a:xfrm>
            <a:off x="168980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Ingenieria de Software II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5"/>
          <p:cNvSpPr txBox="1">
            <a:spLocks noGrp="1"/>
          </p:cNvSpPr>
          <p:nvPr>
            <p:ph type="title"/>
          </p:nvPr>
        </p:nvSpPr>
        <p:spPr>
          <a:xfrm>
            <a:off x="623392" y="643372"/>
            <a:ext cx="10022838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Tipos de Pruebas. </a:t>
            </a:r>
            <a:br>
              <a:rPr lang="en-US"/>
            </a:br>
            <a:r>
              <a:rPr lang="en-US"/>
              <a:t>Pruebas de Integración - </a:t>
            </a:r>
            <a:r>
              <a:rPr lang="en-US" sz="3600" i="1"/>
              <a:t>Descendente</a:t>
            </a:r>
            <a:endParaRPr i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p15"/>
          <p:cNvSpPr txBox="1">
            <a:spLocks noGrp="1"/>
          </p:cNvSpPr>
          <p:nvPr>
            <p:ph type="sldNum" idx="12"/>
          </p:nvPr>
        </p:nvSpPr>
        <p:spPr>
          <a:xfrm>
            <a:off x="9249399" y="2852610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22" name="Google Shape;222;p15"/>
          <p:cNvSpPr txBox="1">
            <a:spLocks noGrp="1"/>
          </p:cNvSpPr>
          <p:nvPr>
            <p:ph type="body" idx="1"/>
          </p:nvPr>
        </p:nvSpPr>
        <p:spPr>
          <a:xfrm>
            <a:off x="5951984" y="6509534"/>
            <a:ext cx="2162515" cy="30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lvl="0" indent="-9144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3" name="Google Shape;223;p15"/>
          <p:cNvSpPr txBox="1">
            <a:spLocks noGrp="1"/>
          </p:cNvSpPr>
          <p:nvPr>
            <p:ph type="body" idx="2"/>
          </p:nvPr>
        </p:nvSpPr>
        <p:spPr>
          <a:xfrm>
            <a:off x="623392" y="1902575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" lvl="0" indent="-9144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</a:pPr>
            <a:r>
              <a:rPr lang="en-US" sz="2000" u="sng"/>
              <a:t>En profundidad</a:t>
            </a:r>
            <a:r>
              <a:rPr lang="en-US" sz="2000"/>
              <a:t>: primero-en-profundidad integra todos los módulos de un camino de control principal de la estructura.</a:t>
            </a:r>
            <a:endParaRPr/>
          </a:p>
          <a:p>
            <a:pPr marL="91440" lvl="0" indent="0" algn="just" rtl="0">
              <a:lnSpc>
                <a:spcPct val="144000"/>
              </a:lnSpc>
              <a:spcBef>
                <a:spcPts val="130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224" name="Google Shape;224;p15"/>
          <p:cNvSpPr txBox="1">
            <a:spLocks noGrp="1"/>
          </p:cNvSpPr>
          <p:nvPr>
            <p:ph type="ftr" idx="11"/>
          </p:nvPr>
        </p:nvSpPr>
        <p:spPr>
          <a:xfrm>
            <a:off x="168980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Ingenieria de Software II</a:t>
            </a:r>
            <a:endParaRPr/>
          </a:p>
        </p:txBody>
      </p:sp>
      <p:grpSp>
        <p:nvGrpSpPr>
          <p:cNvPr id="225" name="Google Shape;225;p15"/>
          <p:cNvGrpSpPr/>
          <p:nvPr/>
        </p:nvGrpSpPr>
        <p:grpSpPr>
          <a:xfrm>
            <a:off x="5664201" y="3141664"/>
            <a:ext cx="4786313" cy="3228975"/>
            <a:chOff x="4071934" y="2928940"/>
            <a:chExt cx="4786312" cy="3228970"/>
          </a:xfrm>
        </p:grpSpPr>
        <p:pic>
          <p:nvPicPr>
            <p:cNvPr id="226" name="Google Shape;226;p15" descr="a15"/>
            <p:cNvPicPr preferRelativeResize="0"/>
            <p:nvPr/>
          </p:nvPicPr>
          <p:blipFill rotWithShape="1">
            <a:blip r:embed="rId3">
              <a:alphaModFix/>
            </a:blip>
            <a:srcRect t="10803" b="6845"/>
            <a:stretch/>
          </p:blipFill>
          <p:spPr>
            <a:xfrm>
              <a:off x="4071934" y="3143248"/>
              <a:ext cx="4786312" cy="3014662"/>
            </a:xfrm>
            <a:prstGeom prst="rect">
              <a:avLst/>
            </a:prstGeom>
            <a:noFill/>
            <a:ln w="9525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</p:pic>
        <p:sp>
          <p:nvSpPr>
            <p:cNvPr id="227" name="Google Shape;227;p15"/>
            <p:cNvSpPr/>
            <p:nvPr/>
          </p:nvSpPr>
          <p:spPr>
            <a:xfrm flipH="1">
              <a:off x="6286497" y="2928940"/>
              <a:ext cx="428625" cy="428624"/>
            </a:xfrm>
            <a:prstGeom prst="ellipse">
              <a:avLst/>
            </a:prstGeom>
            <a:noFill/>
            <a:ln w="28575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5"/>
            <p:cNvSpPr txBox="1"/>
            <p:nvPr/>
          </p:nvSpPr>
          <p:spPr>
            <a:xfrm>
              <a:off x="6357934" y="3000377"/>
              <a:ext cx="284162" cy="3079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1</a:t>
              </a: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9" name="Google Shape;229;p15"/>
            <p:cNvSpPr/>
            <p:nvPr/>
          </p:nvSpPr>
          <p:spPr>
            <a:xfrm flipH="1">
              <a:off x="4714872" y="3714751"/>
              <a:ext cx="428625" cy="428624"/>
            </a:xfrm>
            <a:prstGeom prst="ellipse">
              <a:avLst/>
            </a:prstGeom>
            <a:noFill/>
            <a:ln w="28575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5"/>
            <p:cNvSpPr txBox="1"/>
            <p:nvPr/>
          </p:nvSpPr>
          <p:spPr>
            <a:xfrm>
              <a:off x="4786309" y="3786189"/>
              <a:ext cx="284162" cy="3079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2</a:t>
              </a: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1" name="Google Shape;231;p15"/>
            <p:cNvSpPr/>
            <p:nvPr/>
          </p:nvSpPr>
          <p:spPr>
            <a:xfrm flipH="1">
              <a:off x="4143372" y="4500563"/>
              <a:ext cx="433387" cy="428624"/>
            </a:xfrm>
            <a:prstGeom prst="ellipse">
              <a:avLst/>
            </a:prstGeom>
            <a:noFill/>
            <a:ln w="28575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5"/>
            <p:cNvSpPr txBox="1"/>
            <p:nvPr/>
          </p:nvSpPr>
          <p:spPr>
            <a:xfrm>
              <a:off x="4214809" y="4571999"/>
              <a:ext cx="284162" cy="3079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3</a:t>
              </a: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33" name="Google Shape;233;p15"/>
          <p:cNvSpPr/>
          <p:nvPr/>
        </p:nvSpPr>
        <p:spPr>
          <a:xfrm>
            <a:off x="1847850" y="2708275"/>
            <a:ext cx="3714750" cy="289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Pasos: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1. Conductor: Módulo principal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Resguardos: Para los módulos subordinados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2. Sustituir resguardos por módulos 1 a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3. Probar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4. Reemplazar otro resguardo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5. Pruebas de regresión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5"/>
          <p:cNvSpPr txBox="1"/>
          <p:nvPr/>
        </p:nvSpPr>
        <p:spPr>
          <a:xfrm>
            <a:off x="5880101" y="5805489"/>
            <a:ext cx="284163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5"/>
          <p:cNvSpPr/>
          <p:nvPr/>
        </p:nvSpPr>
        <p:spPr>
          <a:xfrm flipH="1">
            <a:off x="5808663" y="5732464"/>
            <a:ext cx="431800" cy="428625"/>
          </a:xfrm>
          <a:prstGeom prst="ellipse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6"/>
          <p:cNvSpPr txBox="1">
            <a:spLocks noGrp="1"/>
          </p:cNvSpPr>
          <p:nvPr>
            <p:ph type="title"/>
          </p:nvPr>
        </p:nvSpPr>
        <p:spPr>
          <a:xfrm>
            <a:off x="623392" y="643372"/>
            <a:ext cx="10022838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Tipos de Pruebas. </a:t>
            </a:r>
            <a:br>
              <a:rPr lang="en-US"/>
            </a:br>
            <a:r>
              <a:rPr lang="en-US"/>
              <a:t>Pruebas de Integración - </a:t>
            </a:r>
            <a:r>
              <a:rPr lang="en-US" sz="3600" i="1"/>
              <a:t>Descendente</a:t>
            </a:r>
            <a:endParaRPr sz="4400" i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1" name="Google Shape;241;p16"/>
          <p:cNvSpPr txBox="1">
            <a:spLocks noGrp="1"/>
          </p:cNvSpPr>
          <p:nvPr>
            <p:ph type="sldNum" idx="12"/>
          </p:nvPr>
        </p:nvSpPr>
        <p:spPr>
          <a:xfrm>
            <a:off x="9249399" y="2852610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42" name="Google Shape;242;p16"/>
          <p:cNvSpPr txBox="1">
            <a:spLocks noGrp="1"/>
          </p:cNvSpPr>
          <p:nvPr>
            <p:ph type="body" idx="1"/>
          </p:nvPr>
        </p:nvSpPr>
        <p:spPr>
          <a:xfrm>
            <a:off x="5951984" y="6509534"/>
            <a:ext cx="2162515" cy="30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lvl="0" indent="-9144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3" name="Google Shape;243;p16"/>
          <p:cNvSpPr txBox="1">
            <a:spLocks noGrp="1"/>
          </p:cNvSpPr>
          <p:nvPr>
            <p:ph type="body" idx="2"/>
          </p:nvPr>
        </p:nvSpPr>
        <p:spPr>
          <a:xfrm>
            <a:off x="623392" y="1902575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" lvl="0" indent="-9144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</a:pPr>
            <a:r>
              <a:rPr lang="en-US" sz="2000" b="1" u="sng"/>
              <a:t>En anchura</a:t>
            </a:r>
            <a:r>
              <a:rPr lang="en-US" sz="2000"/>
              <a:t>: primero-en-anchura incorpora todos los módulos directamente subordinados a cada nivel.</a:t>
            </a:r>
            <a:endParaRPr/>
          </a:p>
          <a:p>
            <a:pPr marL="91440" lvl="0" indent="0" algn="just" rtl="0">
              <a:lnSpc>
                <a:spcPct val="144000"/>
              </a:lnSpc>
              <a:spcBef>
                <a:spcPts val="1300"/>
              </a:spcBef>
              <a:spcAft>
                <a:spcPts val="0"/>
              </a:spcAft>
              <a:buSzPts val="2000"/>
              <a:buNone/>
            </a:pPr>
            <a:endParaRPr sz="2000"/>
          </a:p>
        </p:txBody>
      </p:sp>
      <p:sp>
        <p:nvSpPr>
          <p:cNvPr id="244" name="Google Shape;244;p16"/>
          <p:cNvSpPr txBox="1">
            <a:spLocks noGrp="1"/>
          </p:cNvSpPr>
          <p:nvPr>
            <p:ph type="ftr" idx="11"/>
          </p:nvPr>
        </p:nvSpPr>
        <p:spPr>
          <a:xfrm>
            <a:off x="168980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Ingenieria de Software II</a:t>
            </a:r>
            <a:endParaRPr/>
          </a:p>
        </p:txBody>
      </p:sp>
      <p:sp>
        <p:nvSpPr>
          <p:cNvPr id="245" name="Google Shape;245;p16"/>
          <p:cNvSpPr/>
          <p:nvPr/>
        </p:nvSpPr>
        <p:spPr>
          <a:xfrm>
            <a:off x="1360297" y="2634489"/>
            <a:ext cx="3714750" cy="291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Pasos: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1. Conductor: Módulo principal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Resguardos: Para los módulos subordinados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2. Sustituir resguardos por módulos 1 a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3. Probar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4. Reemplazar otro resguardo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5. Pruebas de regresión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6" name="Google Shape;246;p16"/>
          <p:cNvGrpSpPr/>
          <p:nvPr/>
        </p:nvGrpSpPr>
        <p:grpSpPr>
          <a:xfrm>
            <a:off x="5591176" y="3305176"/>
            <a:ext cx="4786313" cy="3014663"/>
            <a:chOff x="4357688" y="3286125"/>
            <a:chExt cx="4786312" cy="3014663"/>
          </a:xfrm>
        </p:grpSpPr>
        <p:pic>
          <p:nvPicPr>
            <p:cNvPr id="247" name="Google Shape;247;p16" descr="a15"/>
            <p:cNvPicPr preferRelativeResize="0"/>
            <p:nvPr/>
          </p:nvPicPr>
          <p:blipFill rotWithShape="1">
            <a:blip r:embed="rId3">
              <a:alphaModFix/>
            </a:blip>
            <a:srcRect t="10803" b="6845"/>
            <a:stretch/>
          </p:blipFill>
          <p:spPr>
            <a:xfrm>
              <a:off x="4357688" y="3286125"/>
              <a:ext cx="4786312" cy="30146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8" name="Google Shape;248;p16"/>
            <p:cNvSpPr/>
            <p:nvPr/>
          </p:nvSpPr>
          <p:spPr>
            <a:xfrm flipH="1">
              <a:off x="6286501" y="3357563"/>
              <a:ext cx="428625" cy="428625"/>
            </a:xfrm>
            <a:prstGeom prst="ellipse">
              <a:avLst/>
            </a:prstGeom>
            <a:noFill/>
            <a:ln w="28575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6"/>
            <p:cNvSpPr txBox="1"/>
            <p:nvPr/>
          </p:nvSpPr>
          <p:spPr>
            <a:xfrm>
              <a:off x="6357938" y="3429000"/>
              <a:ext cx="284163" cy="3079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1</a:t>
              </a: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0" name="Google Shape;250;p16"/>
            <p:cNvSpPr/>
            <p:nvPr/>
          </p:nvSpPr>
          <p:spPr>
            <a:xfrm flipH="1">
              <a:off x="4714876" y="4143375"/>
              <a:ext cx="428625" cy="428625"/>
            </a:xfrm>
            <a:prstGeom prst="ellipse">
              <a:avLst/>
            </a:prstGeom>
            <a:noFill/>
            <a:ln w="28575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6"/>
            <p:cNvSpPr txBox="1"/>
            <p:nvPr/>
          </p:nvSpPr>
          <p:spPr>
            <a:xfrm>
              <a:off x="4786313" y="4214813"/>
              <a:ext cx="284163" cy="3079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2</a:t>
              </a: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2" name="Google Shape;252;p16"/>
            <p:cNvSpPr/>
            <p:nvPr/>
          </p:nvSpPr>
          <p:spPr>
            <a:xfrm flipH="1">
              <a:off x="7858125" y="4143375"/>
              <a:ext cx="428625" cy="428625"/>
            </a:xfrm>
            <a:prstGeom prst="ellipse">
              <a:avLst/>
            </a:prstGeom>
            <a:noFill/>
            <a:ln w="28575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6"/>
            <p:cNvSpPr txBox="1"/>
            <p:nvPr/>
          </p:nvSpPr>
          <p:spPr>
            <a:xfrm>
              <a:off x="6357938" y="4143375"/>
              <a:ext cx="284163" cy="3079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3</a:t>
              </a: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4" name="Google Shape;254;p16"/>
            <p:cNvSpPr txBox="1"/>
            <p:nvPr/>
          </p:nvSpPr>
          <p:spPr>
            <a:xfrm>
              <a:off x="7929562" y="4214813"/>
              <a:ext cx="284163" cy="3079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4</a:t>
              </a: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5" name="Google Shape;255;p16"/>
            <p:cNvSpPr/>
            <p:nvPr/>
          </p:nvSpPr>
          <p:spPr>
            <a:xfrm flipH="1">
              <a:off x="6286501" y="4143375"/>
              <a:ext cx="428625" cy="428625"/>
            </a:xfrm>
            <a:prstGeom prst="ellipse">
              <a:avLst/>
            </a:prstGeom>
            <a:noFill/>
            <a:ln w="28575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7"/>
          <p:cNvSpPr txBox="1">
            <a:spLocks noGrp="1"/>
          </p:cNvSpPr>
          <p:nvPr>
            <p:ph type="title"/>
          </p:nvPr>
        </p:nvSpPr>
        <p:spPr>
          <a:xfrm>
            <a:off x="623392" y="643372"/>
            <a:ext cx="10022838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Tipos de Pruebas. </a:t>
            </a:r>
            <a:br>
              <a:rPr lang="en-US"/>
            </a:br>
            <a:r>
              <a:rPr lang="en-US"/>
              <a:t>Pruebas de Integración - </a:t>
            </a:r>
            <a:r>
              <a:rPr lang="en-US" sz="3600" i="1"/>
              <a:t>Ascendente</a:t>
            </a:r>
            <a:endParaRPr sz="3600" i="1"/>
          </a:p>
        </p:txBody>
      </p:sp>
      <p:sp>
        <p:nvSpPr>
          <p:cNvPr id="261" name="Google Shape;261;p17"/>
          <p:cNvSpPr txBox="1">
            <a:spLocks noGrp="1"/>
          </p:cNvSpPr>
          <p:nvPr>
            <p:ph type="sldNum" idx="12"/>
          </p:nvPr>
        </p:nvSpPr>
        <p:spPr>
          <a:xfrm>
            <a:off x="9249399" y="2852610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262" name="Google Shape;262;p17"/>
          <p:cNvSpPr txBox="1">
            <a:spLocks noGrp="1"/>
          </p:cNvSpPr>
          <p:nvPr>
            <p:ph type="body" idx="1"/>
          </p:nvPr>
        </p:nvSpPr>
        <p:spPr>
          <a:xfrm>
            <a:off x="5951984" y="6509534"/>
            <a:ext cx="2162515" cy="30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lvl="0" indent="-9144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3" name="Google Shape;263;p17"/>
          <p:cNvSpPr txBox="1">
            <a:spLocks noGrp="1"/>
          </p:cNvSpPr>
          <p:nvPr>
            <p:ph type="body" idx="2"/>
          </p:nvPr>
        </p:nvSpPr>
        <p:spPr>
          <a:xfrm>
            <a:off x="623392" y="1902575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en-US"/>
              <a:t>Se empieza la prueba con los módulos atómicos (es decir, módulos de los niveles más bajos de la estructura del programa). </a:t>
            </a:r>
            <a:endParaRPr/>
          </a:p>
          <a:p>
            <a:pPr marL="306000" lvl="0" indent="-306000" algn="just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400"/>
              <a:buChar char="»"/>
            </a:pPr>
            <a:r>
              <a:rPr lang="en-US"/>
              <a:t>Dado que los módulos se integran de abajo hacia arriba, el proceso requerido de los módulos subordinados siempre está disponible y se elimina la necesidad de resguardos pero no  así, los conductores.</a:t>
            </a:r>
            <a:endParaRPr/>
          </a:p>
        </p:txBody>
      </p:sp>
      <p:sp>
        <p:nvSpPr>
          <p:cNvPr id="264" name="Google Shape;264;p17"/>
          <p:cNvSpPr txBox="1">
            <a:spLocks noGrp="1"/>
          </p:cNvSpPr>
          <p:nvPr>
            <p:ph type="ftr" idx="11"/>
          </p:nvPr>
        </p:nvSpPr>
        <p:spPr>
          <a:xfrm>
            <a:off x="168980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Ingenieria de Software II</a:t>
            </a:r>
            <a:endParaRPr/>
          </a:p>
        </p:txBody>
      </p:sp>
    </p:spTree>
  </p:cSld>
  <p:clrMapOvr>
    <a:masterClrMapping/>
  </p:clrMapOvr>
  <p:transition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18" descr="a17"/>
          <p:cNvPicPr preferRelativeResize="0"/>
          <p:nvPr/>
        </p:nvPicPr>
        <p:blipFill rotWithShape="1">
          <a:blip r:embed="rId3">
            <a:alphaModFix/>
          </a:blip>
          <a:srcRect t="11872" r="1474"/>
          <a:stretch/>
        </p:blipFill>
        <p:spPr>
          <a:xfrm>
            <a:off x="6092607" y="2895072"/>
            <a:ext cx="5508625" cy="3681413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8"/>
          <p:cNvSpPr txBox="1">
            <a:spLocks noGrp="1"/>
          </p:cNvSpPr>
          <p:nvPr>
            <p:ph type="title"/>
          </p:nvPr>
        </p:nvSpPr>
        <p:spPr>
          <a:xfrm>
            <a:off x="623392" y="643372"/>
            <a:ext cx="10022838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Tipos de Pruebas. </a:t>
            </a:r>
            <a:br>
              <a:rPr lang="en-US"/>
            </a:br>
            <a:r>
              <a:rPr lang="en-US"/>
              <a:t>Pruebas de Integración - </a:t>
            </a:r>
            <a:r>
              <a:rPr lang="en-US" sz="3600" i="1"/>
              <a:t>Ascendente</a:t>
            </a:r>
            <a:endParaRPr sz="3600" i="1"/>
          </a:p>
        </p:txBody>
      </p:sp>
      <p:sp>
        <p:nvSpPr>
          <p:cNvPr id="271" name="Google Shape;271;p18"/>
          <p:cNvSpPr txBox="1">
            <a:spLocks noGrp="1"/>
          </p:cNvSpPr>
          <p:nvPr>
            <p:ph type="sldNum" idx="12"/>
          </p:nvPr>
        </p:nvSpPr>
        <p:spPr>
          <a:xfrm>
            <a:off x="9249399" y="2852610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272" name="Google Shape;272;p18"/>
          <p:cNvSpPr txBox="1">
            <a:spLocks noGrp="1"/>
          </p:cNvSpPr>
          <p:nvPr>
            <p:ph type="body" idx="1"/>
          </p:nvPr>
        </p:nvSpPr>
        <p:spPr>
          <a:xfrm>
            <a:off x="5951984" y="6509534"/>
            <a:ext cx="2162515" cy="30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lvl="0" indent="-9144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3" name="Google Shape;273;p18"/>
          <p:cNvSpPr txBox="1">
            <a:spLocks noGrp="1"/>
          </p:cNvSpPr>
          <p:nvPr>
            <p:ph type="body" idx="2"/>
          </p:nvPr>
        </p:nvSpPr>
        <p:spPr>
          <a:xfrm>
            <a:off x="623392" y="1902575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" lvl="0" indent="-9144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Font typeface="Noto Sans Symbols"/>
              <a:buNone/>
            </a:pPr>
            <a:r>
              <a:rPr lang="en-US" sz="2500"/>
              <a:t>Pasos : </a:t>
            </a:r>
            <a:endParaRPr/>
          </a:p>
          <a:p>
            <a:pPr marL="91440" lvl="0" indent="-158750" algn="just" rtl="0">
              <a:lnSpc>
                <a:spcPct val="80000"/>
              </a:lnSpc>
              <a:spcBef>
                <a:spcPts val="1300"/>
              </a:spcBef>
              <a:spcAft>
                <a:spcPts val="0"/>
              </a:spcAft>
              <a:buSzPts val="2500"/>
              <a:buChar char="»"/>
            </a:pPr>
            <a:r>
              <a:rPr lang="en-US" sz="2500"/>
              <a:t>1.Combinar módulos de bajo nivel </a:t>
            </a:r>
            <a:endParaRPr/>
          </a:p>
          <a:p>
            <a:pPr marL="91440" lvl="0" indent="-158750" algn="l" rtl="0">
              <a:lnSpc>
                <a:spcPct val="80000"/>
              </a:lnSpc>
              <a:spcBef>
                <a:spcPts val="1300"/>
              </a:spcBef>
              <a:spcAft>
                <a:spcPts val="0"/>
              </a:spcAft>
              <a:buSzPts val="2500"/>
              <a:buChar char="»"/>
            </a:pPr>
            <a:r>
              <a:rPr lang="en-US" sz="2500"/>
              <a:t>2.Hacer conductor para coordinar entrada y salida </a:t>
            </a:r>
            <a:endParaRPr/>
          </a:p>
          <a:p>
            <a:pPr marL="91440" lvl="0" indent="-158750" algn="just" rtl="0">
              <a:lnSpc>
                <a:spcPct val="80000"/>
              </a:lnSpc>
              <a:spcBef>
                <a:spcPts val="1300"/>
              </a:spcBef>
              <a:spcAft>
                <a:spcPts val="0"/>
              </a:spcAft>
              <a:buSzPts val="2500"/>
              <a:buChar char="»"/>
            </a:pPr>
            <a:r>
              <a:rPr lang="en-US" sz="2500"/>
              <a:t>3. Probar el grupo </a:t>
            </a:r>
            <a:endParaRPr/>
          </a:p>
          <a:p>
            <a:pPr marL="91440" lvl="0" indent="-158750" algn="just" rtl="0">
              <a:lnSpc>
                <a:spcPct val="80000"/>
              </a:lnSpc>
              <a:spcBef>
                <a:spcPts val="1300"/>
              </a:spcBef>
              <a:spcAft>
                <a:spcPts val="0"/>
              </a:spcAft>
              <a:buSzPts val="2500"/>
              <a:buChar char="»"/>
            </a:pPr>
            <a:r>
              <a:rPr lang="en-US" sz="2500"/>
              <a:t>4.Eliminar conductores</a:t>
            </a:r>
            <a:endParaRPr/>
          </a:p>
        </p:txBody>
      </p:sp>
      <p:sp>
        <p:nvSpPr>
          <p:cNvPr id="274" name="Google Shape;274;p18"/>
          <p:cNvSpPr txBox="1">
            <a:spLocks noGrp="1"/>
          </p:cNvSpPr>
          <p:nvPr>
            <p:ph type="dt" idx="4294967295"/>
          </p:nvPr>
        </p:nvSpPr>
        <p:spPr>
          <a:xfrm>
            <a:off x="2567608" y="6543219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2023</a:t>
            </a:r>
            <a:endParaRPr/>
          </a:p>
        </p:txBody>
      </p:sp>
      <p:sp>
        <p:nvSpPr>
          <p:cNvPr id="275" name="Google Shape;275;p18"/>
          <p:cNvSpPr txBox="1">
            <a:spLocks noGrp="1"/>
          </p:cNvSpPr>
          <p:nvPr>
            <p:ph type="ftr" idx="11"/>
          </p:nvPr>
        </p:nvSpPr>
        <p:spPr>
          <a:xfrm>
            <a:off x="168980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Ingenieria de Software II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"/>
          <p:cNvSpPr txBox="1">
            <a:spLocks noGrp="1"/>
          </p:cNvSpPr>
          <p:nvPr>
            <p:ph type="title"/>
          </p:nvPr>
        </p:nvSpPr>
        <p:spPr>
          <a:xfrm>
            <a:off x="623392" y="643372"/>
            <a:ext cx="10022838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Tipos de Pruebas. </a:t>
            </a:r>
            <a:br>
              <a:rPr lang="en-US"/>
            </a:br>
            <a:r>
              <a:rPr lang="en-US"/>
              <a:t>Pruebas de integración - </a:t>
            </a:r>
            <a:r>
              <a:rPr lang="en-US" sz="3600" i="1"/>
              <a:t>Selección </a:t>
            </a:r>
            <a:endParaRPr/>
          </a:p>
        </p:txBody>
      </p:sp>
      <p:sp>
        <p:nvSpPr>
          <p:cNvPr id="281" name="Google Shape;281;p19"/>
          <p:cNvSpPr txBox="1">
            <a:spLocks noGrp="1"/>
          </p:cNvSpPr>
          <p:nvPr>
            <p:ph type="sldNum" idx="12"/>
          </p:nvPr>
        </p:nvSpPr>
        <p:spPr>
          <a:xfrm>
            <a:off x="9249399" y="2852610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</a:pPr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282" name="Google Shape;282;p19"/>
          <p:cNvSpPr txBox="1">
            <a:spLocks noGrp="1"/>
          </p:cNvSpPr>
          <p:nvPr>
            <p:ph type="body" idx="1"/>
          </p:nvPr>
        </p:nvSpPr>
        <p:spPr>
          <a:xfrm>
            <a:off x="5951984" y="6509534"/>
            <a:ext cx="2162515" cy="30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lvl="0" indent="-9144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3" name="Google Shape;283;p19"/>
          <p:cNvSpPr txBox="1">
            <a:spLocks noGrp="1"/>
          </p:cNvSpPr>
          <p:nvPr>
            <p:ph type="body" idx="2"/>
          </p:nvPr>
        </p:nvSpPr>
        <p:spPr>
          <a:xfrm>
            <a:off x="623392" y="1902575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0000" lvl="1" indent="-306000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/>
              <a:t>Hay discusión respecto a las ventajas y desventajas de los enfoques Ascendente con Descendente.</a:t>
            </a:r>
            <a:endParaRPr/>
          </a:p>
          <a:p>
            <a:pPr marL="630000" lvl="1" indent="-306000" algn="just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/>
              <a:t>La principal </a:t>
            </a:r>
            <a:r>
              <a:rPr lang="en-US" u="sng"/>
              <a:t>desventaja del enfoque Descendente </a:t>
            </a:r>
            <a:r>
              <a:rPr lang="en-US"/>
              <a:t>es la necesidad de los resguardos.</a:t>
            </a:r>
            <a:endParaRPr/>
          </a:p>
          <a:p>
            <a:pPr marL="630000" lvl="1" indent="-306000" algn="just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/>
              <a:t>La principal </a:t>
            </a:r>
            <a:r>
              <a:rPr lang="en-US" u="sng"/>
              <a:t>desventaja de la opción Ascendente </a:t>
            </a:r>
            <a:r>
              <a:rPr lang="en-US"/>
              <a:t>es que “el programa como entidad no existe hasta que se agrega el último módulo”.</a:t>
            </a:r>
            <a:endParaRPr/>
          </a:p>
          <a:p>
            <a:pPr marL="630000" lvl="1" indent="-153600" algn="just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/>
          </a:p>
          <a:p>
            <a:pPr marL="630000" lvl="1" indent="-306000" algn="just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/>
              <a:t>La elección depende de las características del software,</a:t>
            </a:r>
            <a:endParaRPr/>
          </a:p>
          <a:p>
            <a:pPr marL="630000" lvl="1" indent="-306000" algn="just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/>
              <a:t>Un enfoque combinado (</a:t>
            </a:r>
            <a:r>
              <a:rPr lang="en-US" i="1"/>
              <a:t>prueba sándwich</a:t>
            </a:r>
            <a:r>
              <a:rPr lang="en-US"/>
              <a:t>) puede ser el mejor.</a:t>
            </a:r>
            <a:endParaRPr/>
          </a:p>
        </p:txBody>
      </p:sp>
      <p:sp>
        <p:nvSpPr>
          <p:cNvPr id="284" name="Google Shape;284;p19"/>
          <p:cNvSpPr txBox="1">
            <a:spLocks noGrp="1"/>
          </p:cNvSpPr>
          <p:nvPr>
            <p:ph type="dt" idx="4294967295"/>
          </p:nvPr>
        </p:nvSpPr>
        <p:spPr>
          <a:xfrm>
            <a:off x="2567608" y="6543219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2023</a:t>
            </a:r>
            <a:endParaRPr/>
          </a:p>
        </p:txBody>
      </p:sp>
      <p:sp>
        <p:nvSpPr>
          <p:cNvPr id="285" name="Google Shape;285;p19"/>
          <p:cNvSpPr txBox="1">
            <a:spLocks noGrp="1"/>
          </p:cNvSpPr>
          <p:nvPr>
            <p:ph type="ftr" idx="11"/>
          </p:nvPr>
        </p:nvSpPr>
        <p:spPr>
          <a:xfrm>
            <a:off x="168980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Ingenieria de Software II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>
            <a:spLocks noGrp="1"/>
          </p:cNvSpPr>
          <p:nvPr>
            <p:ph type="title"/>
          </p:nvPr>
        </p:nvSpPr>
        <p:spPr>
          <a:xfrm>
            <a:off x="623392" y="643372"/>
            <a:ext cx="10022838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Enfoque estratégico de pruebas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"/>
          <p:cNvSpPr txBox="1">
            <a:spLocks noGrp="1"/>
          </p:cNvSpPr>
          <p:nvPr>
            <p:ph type="sldNum" idx="12"/>
          </p:nvPr>
        </p:nvSpPr>
        <p:spPr>
          <a:xfrm>
            <a:off x="9249399" y="2852610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5951984" y="6509534"/>
            <a:ext cx="2162515" cy="30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lvl="0" indent="-9144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ftr" idx="11"/>
          </p:nvPr>
        </p:nvSpPr>
        <p:spPr>
          <a:xfrm>
            <a:off x="168980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Ingenieria de Software II</a:t>
            </a:r>
            <a:endParaRPr/>
          </a:p>
        </p:txBody>
      </p:sp>
      <p:sp>
        <p:nvSpPr>
          <p:cNvPr id="4" name="Google Shape;92;p2"/>
          <p:cNvSpPr txBox="1">
            <a:spLocks noGrp="1"/>
          </p:cNvSpPr>
          <p:nvPr>
            <p:ph type="body" idx="2"/>
          </p:nvPr>
        </p:nvSpPr>
        <p:spPr>
          <a:xfrm>
            <a:off x="623888" y="1901825"/>
            <a:ext cx="9793287" cy="447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" lvl="0" indent="-91440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en-US" dirty="0"/>
              <a:t>Una </a:t>
            </a:r>
            <a:r>
              <a:rPr lang="en-US" dirty="0" err="1"/>
              <a:t>estrategia</a:t>
            </a:r>
            <a:r>
              <a:rPr lang="en-US" dirty="0"/>
              <a:t> de </a:t>
            </a:r>
            <a:r>
              <a:rPr lang="en-US" dirty="0" err="1"/>
              <a:t>pruebas</a:t>
            </a:r>
            <a:r>
              <a:rPr lang="en-US" dirty="0"/>
              <a:t> del software </a:t>
            </a:r>
            <a:r>
              <a:rPr lang="en-US" dirty="0" err="1"/>
              <a:t>proporciona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guía</a:t>
            </a:r>
            <a:r>
              <a:rPr lang="en-US" dirty="0"/>
              <a:t> que describe </a:t>
            </a:r>
            <a:r>
              <a:rPr lang="en-US" dirty="0" err="1"/>
              <a:t>los</a:t>
            </a:r>
            <a:r>
              <a:rPr lang="en-US" dirty="0"/>
              <a:t> pasos a </a:t>
            </a:r>
            <a:r>
              <a:rPr lang="en-US" dirty="0" err="1"/>
              <a:t>seguir</a:t>
            </a:r>
            <a:r>
              <a:rPr lang="en-US" dirty="0"/>
              <a:t>, </a:t>
            </a:r>
            <a:r>
              <a:rPr lang="en-US" dirty="0" err="1"/>
              <a:t>cuándo</a:t>
            </a:r>
            <a:r>
              <a:rPr lang="en-US" dirty="0"/>
              <a:t> se </a:t>
            </a:r>
            <a:r>
              <a:rPr lang="en-US" dirty="0" err="1"/>
              <a:t>planean</a:t>
            </a:r>
            <a:r>
              <a:rPr lang="en-US" dirty="0"/>
              <a:t> y </a:t>
            </a:r>
            <a:r>
              <a:rPr lang="en-US" dirty="0" err="1"/>
              <a:t>llevan</a:t>
            </a:r>
            <a:r>
              <a:rPr lang="en-US" dirty="0"/>
              <a:t> a </a:t>
            </a:r>
            <a:r>
              <a:rPr lang="en-US" dirty="0" err="1"/>
              <a:t>cabo</a:t>
            </a:r>
            <a:r>
              <a:rPr lang="en-US" dirty="0"/>
              <a:t>, </a:t>
            </a:r>
            <a:r>
              <a:rPr lang="en-US" dirty="0" err="1"/>
              <a:t>cuánto</a:t>
            </a:r>
            <a:r>
              <a:rPr lang="en-US" dirty="0"/>
              <a:t> </a:t>
            </a:r>
            <a:r>
              <a:rPr lang="en-US" dirty="0" err="1"/>
              <a:t>esfuerzo</a:t>
            </a:r>
            <a:r>
              <a:rPr lang="en-US" dirty="0"/>
              <a:t>, </a:t>
            </a:r>
            <a:r>
              <a:rPr lang="en-US" dirty="0" err="1"/>
              <a:t>tiempo</a:t>
            </a:r>
            <a:r>
              <a:rPr lang="en-US" dirty="0"/>
              <a:t> y </a:t>
            </a:r>
            <a:r>
              <a:rPr lang="en-US" dirty="0" err="1"/>
              <a:t>recurso</a:t>
            </a:r>
            <a:r>
              <a:rPr lang="en-US" dirty="0"/>
              <a:t> se </a:t>
            </a:r>
            <a:r>
              <a:rPr lang="en-US" dirty="0" err="1"/>
              <a:t>requerirán</a:t>
            </a:r>
            <a:r>
              <a:rPr lang="en-US" dirty="0"/>
              <a:t>.</a:t>
            </a:r>
            <a:endParaRPr dirty="0"/>
          </a:p>
          <a:p>
            <a:pPr marL="347472" lvl="1" indent="-342900" algn="just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</a:pPr>
            <a:r>
              <a:rPr lang="en-US" sz="2000" dirty="0" err="1"/>
              <a:t>Proporciona</a:t>
            </a:r>
            <a:endParaRPr dirty="0"/>
          </a:p>
          <a:p>
            <a:pPr marL="285750" lvl="2" indent="-285750" algn="just">
              <a:buSzPts val="1800"/>
              <a:buFont typeface="Wingdings" panose="05000000000000000000" pitchFamily="2" charset="2"/>
              <a:buChar char="v"/>
            </a:pPr>
            <a:r>
              <a:rPr lang="en-US" sz="1800" dirty="0" err="1"/>
              <a:t>Planificación</a:t>
            </a:r>
            <a:r>
              <a:rPr lang="en-US" sz="1800" dirty="0"/>
              <a:t> de las </a:t>
            </a:r>
            <a:r>
              <a:rPr lang="en-US" sz="1800" dirty="0" err="1"/>
              <a:t>pruebas</a:t>
            </a:r>
            <a:endParaRPr dirty="0"/>
          </a:p>
          <a:p>
            <a:pPr marL="285750" lvl="2" indent="-285750" algn="just">
              <a:buSzPts val="1800"/>
              <a:buFont typeface="Wingdings" panose="05000000000000000000" pitchFamily="2" charset="2"/>
              <a:buChar char="v"/>
            </a:pPr>
            <a:r>
              <a:rPr lang="en-US" sz="1800" dirty="0" err="1"/>
              <a:t>Diseño</a:t>
            </a:r>
            <a:r>
              <a:rPr lang="en-US" sz="1800" dirty="0"/>
              <a:t> de </a:t>
            </a:r>
            <a:r>
              <a:rPr lang="en-US" sz="1800" dirty="0" err="1"/>
              <a:t>los</a:t>
            </a:r>
            <a:r>
              <a:rPr lang="en-US" sz="1800" dirty="0"/>
              <a:t> </a:t>
            </a:r>
            <a:r>
              <a:rPr lang="en-US" sz="1800" dirty="0" err="1"/>
              <a:t>casos</a:t>
            </a:r>
            <a:r>
              <a:rPr lang="en-US" sz="1800" dirty="0"/>
              <a:t> de </a:t>
            </a:r>
            <a:r>
              <a:rPr lang="en-US" sz="1800" dirty="0" err="1"/>
              <a:t>prueba</a:t>
            </a:r>
            <a:endParaRPr dirty="0"/>
          </a:p>
          <a:p>
            <a:pPr marL="285750" lvl="2" indent="-285750" algn="just">
              <a:buSzPts val="1800"/>
              <a:buFont typeface="Wingdings" panose="05000000000000000000" pitchFamily="2" charset="2"/>
              <a:buChar char="v"/>
            </a:pPr>
            <a:r>
              <a:rPr lang="en-US" sz="1800" dirty="0" err="1"/>
              <a:t>Ejecución</a:t>
            </a:r>
            <a:r>
              <a:rPr lang="en-US" sz="1800" dirty="0"/>
              <a:t> de las </a:t>
            </a:r>
            <a:r>
              <a:rPr lang="en-US" sz="1800" dirty="0" err="1"/>
              <a:t>pruebas</a:t>
            </a:r>
            <a:endParaRPr dirty="0"/>
          </a:p>
          <a:p>
            <a:pPr marL="285750" lvl="2" indent="-285750" algn="just">
              <a:buSzPts val="1800"/>
              <a:buFont typeface="Wingdings" panose="05000000000000000000" pitchFamily="2" charset="2"/>
              <a:buChar char="v"/>
            </a:pPr>
            <a:r>
              <a:rPr lang="en-US" sz="1800" dirty="0" err="1"/>
              <a:t>Recolección</a:t>
            </a:r>
            <a:r>
              <a:rPr lang="en-US" sz="1800" dirty="0"/>
              <a:t> y </a:t>
            </a:r>
            <a:r>
              <a:rPr lang="en-US" sz="1800" dirty="0" err="1"/>
              <a:t>evaluación</a:t>
            </a:r>
            <a:r>
              <a:rPr lang="en-US" sz="1800" dirty="0"/>
              <a:t> de </a:t>
            </a:r>
            <a:r>
              <a:rPr lang="en-US" sz="1800" dirty="0" err="1"/>
              <a:t>los</a:t>
            </a:r>
            <a:r>
              <a:rPr lang="en-US" sz="1800" dirty="0"/>
              <a:t> </a:t>
            </a:r>
            <a:r>
              <a:rPr lang="en-US" sz="1800" dirty="0" err="1"/>
              <a:t>datos</a:t>
            </a:r>
            <a:r>
              <a:rPr lang="en-US" sz="1800" dirty="0"/>
              <a:t> </a:t>
            </a:r>
            <a:r>
              <a:rPr lang="en-US" sz="1800" dirty="0" err="1"/>
              <a:t>resultantes</a:t>
            </a:r>
            <a:r>
              <a:rPr lang="en-US" sz="1800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0"/>
          <p:cNvSpPr txBox="1">
            <a:spLocks noGrp="1"/>
          </p:cNvSpPr>
          <p:nvPr>
            <p:ph type="title"/>
          </p:nvPr>
        </p:nvSpPr>
        <p:spPr>
          <a:xfrm>
            <a:off x="623392" y="643372"/>
            <a:ext cx="10022838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Tipos de Pruebas. </a:t>
            </a:r>
            <a:br>
              <a:rPr lang="en-US"/>
            </a:br>
            <a:r>
              <a:rPr lang="en-US"/>
              <a:t>Pruebas de integración - </a:t>
            </a:r>
            <a:r>
              <a:rPr lang="en-US" sz="3600" i="1"/>
              <a:t>Pruebas de regresión</a:t>
            </a:r>
            <a:endParaRPr/>
          </a:p>
        </p:txBody>
      </p:sp>
      <p:sp>
        <p:nvSpPr>
          <p:cNvPr id="291" name="Google Shape;291;p20"/>
          <p:cNvSpPr txBox="1">
            <a:spLocks noGrp="1"/>
          </p:cNvSpPr>
          <p:nvPr>
            <p:ph type="sldNum" idx="12"/>
          </p:nvPr>
        </p:nvSpPr>
        <p:spPr>
          <a:xfrm>
            <a:off x="9249399" y="2852610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292" name="Google Shape;292;p20"/>
          <p:cNvSpPr txBox="1">
            <a:spLocks noGrp="1"/>
          </p:cNvSpPr>
          <p:nvPr>
            <p:ph type="body" idx="1"/>
          </p:nvPr>
        </p:nvSpPr>
        <p:spPr>
          <a:xfrm>
            <a:off x="5951984" y="6509534"/>
            <a:ext cx="2162515" cy="30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lvl="0" indent="-9144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3" name="Google Shape;293;p20"/>
          <p:cNvSpPr txBox="1">
            <a:spLocks noGrp="1"/>
          </p:cNvSpPr>
          <p:nvPr>
            <p:ph type="body" idx="2"/>
          </p:nvPr>
        </p:nvSpPr>
        <p:spPr>
          <a:xfrm>
            <a:off x="623392" y="1902575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06000" lvl="0" indent="-306000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en-US"/>
              <a:t>Cada vez que se añade un nuevo módulo como parte de una Prueba de integración, el software cambia.</a:t>
            </a:r>
            <a:endParaRPr/>
          </a:p>
          <a:p>
            <a:pPr marL="306000" lvl="0" indent="-306000" algn="just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400"/>
              <a:buChar char="»"/>
            </a:pPr>
            <a:r>
              <a:rPr lang="en-US"/>
              <a:t>Se establecen nuevos caminos, pueden ocurrir nuevas E/S y se invoca una nueva lógica de control.</a:t>
            </a:r>
            <a:endParaRPr/>
          </a:p>
          <a:p>
            <a:pPr marL="306000" lvl="0" indent="-306000" algn="just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400"/>
              <a:buChar char="»"/>
            </a:pPr>
            <a:r>
              <a:rPr lang="en-US"/>
              <a:t>Estos cambios pueden causar problemas con funciones que antes trabajaban perfectamente. </a:t>
            </a:r>
            <a:endParaRPr/>
          </a:p>
          <a:p>
            <a:pPr marL="306000" lvl="0" indent="-306000" algn="just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400"/>
              <a:buChar char="»"/>
            </a:pPr>
            <a:r>
              <a:rPr lang="en-US"/>
              <a:t>En el contexto de una estrategia de Prueba de integración, la Prueba de regresión es volver a ejecutar un subconjunto de pruebas que se han llevado a cabo anteriormente para asegurarse de que los cambios no han propagado efectos colaterales no deseados.</a:t>
            </a:r>
            <a:endParaRPr/>
          </a:p>
        </p:txBody>
      </p:sp>
      <p:sp>
        <p:nvSpPr>
          <p:cNvPr id="294" name="Google Shape;294;p20"/>
          <p:cNvSpPr txBox="1">
            <a:spLocks noGrp="1"/>
          </p:cNvSpPr>
          <p:nvPr>
            <p:ph type="dt" idx="4294967295"/>
          </p:nvPr>
        </p:nvSpPr>
        <p:spPr>
          <a:xfrm>
            <a:off x="2567608" y="6543219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2023</a:t>
            </a:r>
            <a:endParaRPr/>
          </a:p>
        </p:txBody>
      </p:sp>
      <p:sp>
        <p:nvSpPr>
          <p:cNvPr id="295" name="Google Shape;295;p20"/>
          <p:cNvSpPr txBox="1">
            <a:spLocks noGrp="1"/>
          </p:cNvSpPr>
          <p:nvPr>
            <p:ph type="ftr" idx="11"/>
          </p:nvPr>
        </p:nvSpPr>
        <p:spPr>
          <a:xfrm>
            <a:off x="168980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Ingenieria de Software II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1"/>
          <p:cNvSpPr txBox="1">
            <a:spLocks noGrp="1"/>
          </p:cNvSpPr>
          <p:nvPr>
            <p:ph type="title"/>
          </p:nvPr>
        </p:nvSpPr>
        <p:spPr>
          <a:xfrm>
            <a:off x="623392" y="643372"/>
            <a:ext cx="10022838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Tipos de Pruebas. </a:t>
            </a:r>
            <a:br>
              <a:rPr lang="en-US"/>
            </a:br>
            <a:r>
              <a:rPr lang="en-US"/>
              <a:t>Pruebas de integración - </a:t>
            </a:r>
            <a:r>
              <a:rPr lang="en-US" sz="3600" i="1"/>
              <a:t>Pruebas de regresión</a:t>
            </a:r>
            <a:endParaRPr/>
          </a:p>
        </p:txBody>
      </p:sp>
      <p:sp>
        <p:nvSpPr>
          <p:cNvPr id="301" name="Google Shape;301;p21"/>
          <p:cNvSpPr txBox="1">
            <a:spLocks noGrp="1"/>
          </p:cNvSpPr>
          <p:nvPr>
            <p:ph type="sldNum" idx="12"/>
          </p:nvPr>
        </p:nvSpPr>
        <p:spPr>
          <a:xfrm>
            <a:off x="9249399" y="2852610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302" name="Google Shape;302;p21"/>
          <p:cNvSpPr txBox="1">
            <a:spLocks noGrp="1"/>
          </p:cNvSpPr>
          <p:nvPr>
            <p:ph type="body" idx="1"/>
          </p:nvPr>
        </p:nvSpPr>
        <p:spPr>
          <a:xfrm>
            <a:off x="5951984" y="6509534"/>
            <a:ext cx="2162515" cy="30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lvl="0" indent="-9144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3" name="Google Shape;303;p21"/>
          <p:cNvSpPr txBox="1">
            <a:spLocks noGrp="1"/>
          </p:cNvSpPr>
          <p:nvPr>
            <p:ph type="body" idx="2"/>
          </p:nvPr>
        </p:nvSpPr>
        <p:spPr>
          <a:xfrm>
            <a:off x="623392" y="1902575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en-US"/>
              <a:t>Estas pruebas se pueden hacer manualmente, volviendo a realizar un subconjunto de todos los casos de prueba o utilizando herramientas automáticas.</a:t>
            </a:r>
            <a:endParaRPr/>
          </a:p>
          <a:p>
            <a:pPr marL="306000" lvl="0" indent="-306000" algn="just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400"/>
              <a:buChar char="»"/>
            </a:pPr>
            <a:r>
              <a:rPr lang="en-US"/>
              <a:t>El conjunto de pruebas de regresión contiene tres clases diferentes de casos de prueba:</a:t>
            </a:r>
            <a:endParaRPr/>
          </a:p>
          <a:p>
            <a:pPr marL="666900" lvl="1" indent="-342900" algn="just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ourier New"/>
              <a:buChar char="o"/>
            </a:pPr>
            <a:r>
              <a:rPr lang="en-US"/>
              <a:t>una muestra representativa de pruebas que ejercite todas las funciones del software.</a:t>
            </a:r>
            <a:endParaRPr/>
          </a:p>
          <a:p>
            <a:pPr marL="666900" lvl="1" indent="-342900" algn="just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ourier New"/>
              <a:buChar char="o"/>
            </a:pPr>
            <a:r>
              <a:rPr lang="en-US"/>
              <a:t>pruebas adicionales que se centren en las funciones del software que son probablemente afectadas por el cambio.</a:t>
            </a:r>
            <a:endParaRPr/>
          </a:p>
          <a:p>
            <a:pPr marL="666900" lvl="1" indent="-342900" algn="just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ourier New"/>
              <a:buChar char="o"/>
            </a:pPr>
            <a:r>
              <a:rPr lang="en-US"/>
              <a:t>pruebas que se centren en los componentes del software que han cambiado.</a:t>
            </a:r>
            <a:endParaRPr/>
          </a:p>
          <a:p>
            <a:pPr marL="630000" lvl="1" indent="-153600" algn="just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/>
          </a:p>
        </p:txBody>
      </p:sp>
      <p:sp>
        <p:nvSpPr>
          <p:cNvPr id="304" name="Google Shape;304;p21"/>
          <p:cNvSpPr txBox="1">
            <a:spLocks noGrp="1"/>
          </p:cNvSpPr>
          <p:nvPr>
            <p:ph type="dt" idx="4294967295"/>
          </p:nvPr>
        </p:nvSpPr>
        <p:spPr>
          <a:xfrm>
            <a:off x="2567608" y="6543219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2023</a:t>
            </a:r>
            <a:endParaRPr/>
          </a:p>
        </p:txBody>
      </p:sp>
      <p:sp>
        <p:nvSpPr>
          <p:cNvPr id="305" name="Google Shape;305;p21"/>
          <p:cNvSpPr txBox="1">
            <a:spLocks noGrp="1"/>
          </p:cNvSpPr>
          <p:nvPr>
            <p:ph type="ftr" idx="11"/>
          </p:nvPr>
        </p:nvSpPr>
        <p:spPr>
          <a:xfrm>
            <a:off x="168980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Ingenieria de Software II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2"/>
          <p:cNvSpPr txBox="1">
            <a:spLocks noGrp="1"/>
          </p:cNvSpPr>
          <p:nvPr>
            <p:ph type="title"/>
          </p:nvPr>
        </p:nvSpPr>
        <p:spPr>
          <a:xfrm>
            <a:off x="623392" y="643372"/>
            <a:ext cx="10022838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Tipos de Pruebas. </a:t>
            </a:r>
            <a:br>
              <a:rPr lang="en-US"/>
            </a:br>
            <a:r>
              <a:rPr lang="en-US"/>
              <a:t>Pruebas de integración - </a:t>
            </a:r>
            <a:r>
              <a:rPr lang="en-US" sz="3600" i="1"/>
              <a:t>Criticidad </a:t>
            </a:r>
            <a:endParaRPr/>
          </a:p>
        </p:txBody>
      </p:sp>
      <p:sp>
        <p:nvSpPr>
          <p:cNvPr id="311" name="Google Shape;311;p22"/>
          <p:cNvSpPr txBox="1">
            <a:spLocks noGrp="1"/>
          </p:cNvSpPr>
          <p:nvPr>
            <p:ph type="sldNum" idx="12"/>
          </p:nvPr>
        </p:nvSpPr>
        <p:spPr>
          <a:xfrm>
            <a:off x="9249399" y="2852610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</a:pPr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312" name="Google Shape;312;p22"/>
          <p:cNvSpPr txBox="1">
            <a:spLocks noGrp="1"/>
          </p:cNvSpPr>
          <p:nvPr>
            <p:ph type="body" idx="1"/>
          </p:nvPr>
        </p:nvSpPr>
        <p:spPr>
          <a:xfrm>
            <a:off x="5951984" y="6509534"/>
            <a:ext cx="2162515" cy="30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lvl="0" indent="-9144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3" name="Google Shape;313;p22"/>
          <p:cNvSpPr txBox="1">
            <a:spLocks noGrp="1"/>
          </p:cNvSpPr>
          <p:nvPr>
            <p:ph type="body" idx="2"/>
          </p:nvPr>
        </p:nvSpPr>
        <p:spPr>
          <a:xfrm>
            <a:off x="623392" y="1902575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0000" lvl="1" indent="-306000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/>
              <a:t>Se deben identificar los módulos críticos, que pueden ser los que:</a:t>
            </a:r>
            <a:endParaRPr/>
          </a:p>
          <a:p>
            <a:pPr marL="630000" lvl="1" indent="-153600" algn="just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/>
          </a:p>
          <a:p>
            <a:pPr marL="1238400" lvl="2" indent="-457200" algn="just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alibri"/>
              <a:buAutoNum type="arabicPeriod"/>
            </a:pPr>
            <a:r>
              <a:rPr lang="en-US" sz="2800"/>
              <a:t>Abordan muchos requerimientos de software</a:t>
            </a:r>
            <a:endParaRPr/>
          </a:p>
          <a:p>
            <a:pPr marL="1238400" lvl="2" indent="-457200" algn="just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alibri"/>
              <a:buAutoNum type="arabicPeriod"/>
            </a:pPr>
            <a:r>
              <a:rPr lang="en-US" sz="2800"/>
              <a:t>Tienen alto nivel de control</a:t>
            </a:r>
            <a:endParaRPr/>
          </a:p>
          <a:p>
            <a:pPr marL="1238400" lvl="2" indent="-457200" algn="just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alibri"/>
              <a:buAutoNum type="arabicPeriod"/>
            </a:pPr>
            <a:r>
              <a:rPr lang="en-US" sz="2800"/>
              <a:t>Es complejo o proclive a error</a:t>
            </a:r>
            <a:endParaRPr/>
          </a:p>
          <a:p>
            <a:pPr marL="1238400" lvl="2" indent="-457200" algn="just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alibri"/>
              <a:buAutoNum type="arabicPeriod"/>
            </a:pPr>
            <a:r>
              <a:rPr lang="en-US" sz="2800"/>
              <a:t>Tiene requerimientos de rendimientos definidos.</a:t>
            </a:r>
            <a:endParaRPr/>
          </a:p>
          <a:p>
            <a:pPr marL="1238400" lvl="2" indent="-330200" algn="just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alibri"/>
              <a:buNone/>
            </a:pPr>
            <a:endParaRPr/>
          </a:p>
          <a:p>
            <a:pPr marL="781200" lvl="1" indent="-457200" algn="just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/>
              <a:t>Deben probarse lo antes posible. Las pruebas de regresión deben hacer foco en ellos.</a:t>
            </a:r>
            <a:endParaRPr/>
          </a:p>
        </p:txBody>
      </p:sp>
      <p:sp>
        <p:nvSpPr>
          <p:cNvPr id="314" name="Google Shape;314;p22"/>
          <p:cNvSpPr txBox="1">
            <a:spLocks noGrp="1"/>
          </p:cNvSpPr>
          <p:nvPr>
            <p:ph type="dt" idx="4294967295"/>
          </p:nvPr>
        </p:nvSpPr>
        <p:spPr>
          <a:xfrm>
            <a:off x="2567608" y="6543219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2023</a:t>
            </a:r>
            <a:endParaRPr/>
          </a:p>
        </p:txBody>
      </p:sp>
      <p:sp>
        <p:nvSpPr>
          <p:cNvPr id="315" name="Google Shape;315;p22"/>
          <p:cNvSpPr txBox="1">
            <a:spLocks noGrp="1"/>
          </p:cNvSpPr>
          <p:nvPr>
            <p:ph type="ftr" idx="11"/>
          </p:nvPr>
        </p:nvSpPr>
        <p:spPr>
          <a:xfrm>
            <a:off x="168980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Ingenieria de Software II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e37e07c6ab_0_12"/>
          <p:cNvSpPr txBox="1">
            <a:spLocks noGrp="1"/>
          </p:cNvSpPr>
          <p:nvPr>
            <p:ph type="title"/>
          </p:nvPr>
        </p:nvSpPr>
        <p:spPr>
          <a:xfrm>
            <a:off x="327344" y="2937600"/>
            <a:ext cx="2494200" cy="1129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Posible estrategia de pruebas de integración</a:t>
            </a:r>
            <a:endParaRPr/>
          </a:p>
        </p:txBody>
      </p:sp>
      <p:sp>
        <p:nvSpPr>
          <p:cNvPr id="322" name="Google Shape;322;g1e37e07c6ab_0_12"/>
          <p:cNvSpPr txBox="1">
            <a:spLocks noGrp="1"/>
          </p:cNvSpPr>
          <p:nvPr>
            <p:ph type="sldNum" idx="12"/>
          </p:nvPr>
        </p:nvSpPr>
        <p:spPr>
          <a:xfrm>
            <a:off x="9249399" y="2852610"/>
            <a:ext cx="2926200" cy="1048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758085"/>
              </a:buClr>
              <a:buSzPts val="103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323" name="Google Shape;323;g1e37e07c6ab_0_12"/>
          <p:cNvSpPr txBox="1">
            <a:spLocks noGrp="1"/>
          </p:cNvSpPr>
          <p:nvPr>
            <p:ph type="body" idx="1"/>
          </p:nvPr>
        </p:nvSpPr>
        <p:spPr>
          <a:xfrm>
            <a:off x="5951984" y="6509534"/>
            <a:ext cx="2162400" cy="305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4" name="Google Shape;324;g1e37e07c6ab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160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3"/>
          <p:cNvSpPr txBox="1">
            <a:spLocks noGrp="1"/>
          </p:cNvSpPr>
          <p:nvPr>
            <p:ph type="title"/>
          </p:nvPr>
        </p:nvSpPr>
        <p:spPr>
          <a:xfrm>
            <a:off x="623392" y="643372"/>
            <a:ext cx="10022838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1111"/>
              <a:buFont typeface="Calibri"/>
              <a:buNone/>
            </a:pPr>
            <a:r>
              <a:rPr lang="en-US"/>
              <a:t>Tipos de Pruebas. </a:t>
            </a:r>
            <a:br>
              <a:rPr lang="en-US"/>
            </a:br>
            <a:r>
              <a:rPr lang="en-US"/>
              <a:t>Pruebas de Unidad e Integración para software OO</a:t>
            </a:r>
            <a:endParaRPr/>
          </a:p>
        </p:txBody>
      </p:sp>
      <p:sp>
        <p:nvSpPr>
          <p:cNvPr id="330" name="Google Shape;330;p23"/>
          <p:cNvSpPr txBox="1">
            <a:spLocks noGrp="1"/>
          </p:cNvSpPr>
          <p:nvPr>
            <p:ph type="sldNum" idx="12"/>
          </p:nvPr>
        </p:nvSpPr>
        <p:spPr>
          <a:xfrm>
            <a:off x="9249399" y="2852610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331" name="Google Shape;331;p23"/>
          <p:cNvSpPr txBox="1">
            <a:spLocks noGrp="1"/>
          </p:cNvSpPr>
          <p:nvPr>
            <p:ph type="body" idx="1"/>
          </p:nvPr>
        </p:nvSpPr>
        <p:spPr>
          <a:xfrm>
            <a:off x="5951984" y="6509534"/>
            <a:ext cx="2162515" cy="30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lvl="0" indent="-9144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2" name="Google Shape;332;p23"/>
          <p:cNvSpPr txBox="1">
            <a:spLocks noGrp="1"/>
          </p:cNvSpPr>
          <p:nvPr>
            <p:ph type="body" idx="2"/>
          </p:nvPr>
        </p:nvSpPr>
        <p:spPr>
          <a:xfrm>
            <a:off x="623392" y="1902575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91440" lvl="0" indent="-9144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en-US"/>
              <a:t>Prueba de Unidad : </a:t>
            </a:r>
            <a:endParaRPr sz="3200"/>
          </a:p>
          <a:p>
            <a:pPr marL="347472" lvl="1" indent="-3429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</a:pPr>
            <a:r>
              <a:rPr lang="en-US" sz="2400"/>
              <a:t>Por lo general una clase encapsulada es el foco de la prueba de unidad.</a:t>
            </a:r>
            <a:endParaRPr sz="3200"/>
          </a:p>
          <a:p>
            <a:pPr marL="347472" lvl="1" indent="-3429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</a:pPr>
            <a:r>
              <a:rPr lang="en-US" sz="2400"/>
              <a:t>Los métodos son las unidades comprobables más pequeñas.</a:t>
            </a:r>
            <a:endParaRPr sz="3200"/>
          </a:p>
          <a:p>
            <a:pPr marL="347472" lvl="1" indent="-3429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</a:pPr>
            <a:r>
              <a:rPr lang="en-US" sz="2400"/>
              <a:t>La prueba de clase es el equivalente en este caso, la cual debe ser dirigida a las operaciones encapsuladas por la clase y el comportamiento de estado de ésta.</a:t>
            </a:r>
            <a:endParaRPr sz="3200"/>
          </a:p>
          <a:p>
            <a:pPr marL="347472" lvl="1" indent="-2159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</a:pPr>
            <a:endParaRPr sz="2400"/>
          </a:p>
          <a:p>
            <a:pPr marL="91440" lvl="0" indent="-91440" algn="l" rtl="0">
              <a:lnSpc>
                <a:spcPct val="80000"/>
              </a:lnSpc>
              <a:spcBef>
                <a:spcPts val="1300"/>
              </a:spcBef>
              <a:spcAft>
                <a:spcPts val="0"/>
              </a:spcAft>
              <a:buSzPts val="2400"/>
              <a:buChar char="»"/>
            </a:pPr>
            <a:r>
              <a:rPr lang="en-US"/>
              <a:t>Prueba de integración:</a:t>
            </a:r>
            <a:endParaRPr sz="3200"/>
          </a:p>
          <a:p>
            <a:pPr marL="347472" lvl="1" indent="-3429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</a:pPr>
            <a:r>
              <a:rPr lang="en-US" sz="2400"/>
              <a:t>El software OO no tiene una estructura de control jerárquico obvia.</a:t>
            </a:r>
            <a:endParaRPr sz="3200"/>
          </a:p>
          <a:p>
            <a:pPr marL="347472" lvl="1" indent="-3429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</a:pPr>
            <a:r>
              <a:rPr lang="en-US" sz="2400"/>
              <a:t>La prueba basada en hebra integra el conjunto de clases requeridas para responder a una entrada o evento.</a:t>
            </a:r>
            <a:endParaRPr sz="3200"/>
          </a:p>
          <a:p>
            <a:pPr marL="347472" lvl="1" indent="-3429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</a:pPr>
            <a:r>
              <a:rPr lang="en-US" sz="2400"/>
              <a:t>La prueba basada en uso comienza con las clases independientes, luego las dependientes.</a:t>
            </a:r>
            <a:endParaRPr sz="2000"/>
          </a:p>
        </p:txBody>
      </p:sp>
      <p:sp>
        <p:nvSpPr>
          <p:cNvPr id="333" name="Google Shape;333;p23"/>
          <p:cNvSpPr txBox="1">
            <a:spLocks noGrp="1"/>
          </p:cNvSpPr>
          <p:nvPr>
            <p:ph type="dt" idx="4294967295"/>
          </p:nvPr>
        </p:nvSpPr>
        <p:spPr>
          <a:xfrm>
            <a:off x="2567608" y="6543219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2023</a:t>
            </a:r>
            <a:endParaRPr/>
          </a:p>
        </p:txBody>
      </p:sp>
      <p:sp>
        <p:nvSpPr>
          <p:cNvPr id="334" name="Google Shape;334;p23"/>
          <p:cNvSpPr txBox="1">
            <a:spLocks noGrp="1"/>
          </p:cNvSpPr>
          <p:nvPr>
            <p:ph type="ftr" idx="11"/>
          </p:nvPr>
        </p:nvSpPr>
        <p:spPr>
          <a:xfrm>
            <a:off x="168980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Ingenieria de Software II</a:t>
            </a:r>
            <a:endParaRPr/>
          </a:p>
        </p:txBody>
      </p:sp>
    </p:spTree>
  </p:cSld>
  <p:clrMapOvr>
    <a:masterClrMapping/>
  </p:clrMapOvr>
  <p:transition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5"/>
          <p:cNvSpPr txBox="1">
            <a:spLocks noGrp="1"/>
          </p:cNvSpPr>
          <p:nvPr>
            <p:ph type="title"/>
          </p:nvPr>
        </p:nvSpPr>
        <p:spPr>
          <a:xfrm>
            <a:off x="623392" y="643372"/>
            <a:ext cx="10022838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Tipos de Pruebas. </a:t>
            </a:r>
            <a:br>
              <a:rPr lang="en-US"/>
            </a:br>
            <a:r>
              <a:rPr lang="en-US"/>
              <a:t>Pruebas del Sistema</a:t>
            </a:r>
            <a:endParaRPr/>
          </a:p>
        </p:txBody>
      </p:sp>
      <p:sp>
        <p:nvSpPr>
          <p:cNvPr id="350" name="Google Shape;350;p25"/>
          <p:cNvSpPr txBox="1">
            <a:spLocks noGrp="1"/>
          </p:cNvSpPr>
          <p:nvPr>
            <p:ph type="sldNum" idx="12"/>
          </p:nvPr>
        </p:nvSpPr>
        <p:spPr>
          <a:xfrm>
            <a:off x="9249399" y="2852610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351" name="Google Shape;351;p25"/>
          <p:cNvSpPr txBox="1">
            <a:spLocks noGrp="1"/>
          </p:cNvSpPr>
          <p:nvPr>
            <p:ph type="body" idx="1"/>
          </p:nvPr>
        </p:nvSpPr>
        <p:spPr>
          <a:xfrm>
            <a:off x="5951984" y="6509534"/>
            <a:ext cx="2162515" cy="30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352" name="Google Shape;352;p25"/>
          <p:cNvSpPr txBox="1">
            <a:spLocks noGrp="1"/>
          </p:cNvSpPr>
          <p:nvPr>
            <p:ph type="body" idx="2"/>
          </p:nvPr>
        </p:nvSpPr>
        <p:spPr>
          <a:xfrm>
            <a:off x="623392" y="1902575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" lvl="0" indent="-9144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»"/>
            </a:pPr>
            <a:r>
              <a:rPr lang="en-US" sz="3200"/>
              <a:t>La prueba del sistema, está constituida por una serie de pruebas diferentes. </a:t>
            </a:r>
            <a:endParaRPr/>
          </a:p>
          <a:p>
            <a:pPr marL="91440" lvl="0" indent="-9144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»"/>
            </a:pPr>
            <a:r>
              <a:rPr lang="en-US" sz="3200"/>
              <a:t>Aunque cada prueba tiene un propósito diferente, todas trabajan para verificar que se han integrado adecuadamente todos los elementos del sistema y que realizan las funciones apropiadas.</a:t>
            </a:r>
            <a:endParaRPr/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None/>
            </a:pPr>
            <a:endParaRPr sz="2800"/>
          </a:p>
        </p:txBody>
      </p:sp>
      <p:sp>
        <p:nvSpPr>
          <p:cNvPr id="353" name="Google Shape;353;p25"/>
          <p:cNvSpPr txBox="1">
            <a:spLocks noGrp="1"/>
          </p:cNvSpPr>
          <p:nvPr>
            <p:ph type="ftr" idx="11"/>
          </p:nvPr>
        </p:nvSpPr>
        <p:spPr>
          <a:xfrm>
            <a:off x="168980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Ingenieria de Software II</a:t>
            </a:r>
            <a:endParaRPr/>
          </a:p>
        </p:txBody>
      </p:sp>
    </p:spTree>
  </p:cSld>
  <p:clrMapOvr>
    <a:masterClrMapping/>
  </p:clrMapOvr>
  <p:transition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6"/>
          <p:cNvSpPr txBox="1">
            <a:spLocks noGrp="1"/>
          </p:cNvSpPr>
          <p:nvPr>
            <p:ph type="title"/>
          </p:nvPr>
        </p:nvSpPr>
        <p:spPr>
          <a:xfrm>
            <a:off x="623392" y="643372"/>
            <a:ext cx="10022838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Tipos de Pruebas. </a:t>
            </a:r>
            <a:br>
              <a:rPr lang="en-US"/>
            </a:br>
            <a:r>
              <a:rPr lang="en-US"/>
              <a:t>Pruebas del Sistema</a:t>
            </a:r>
            <a:endParaRPr/>
          </a:p>
        </p:txBody>
      </p:sp>
      <p:sp>
        <p:nvSpPr>
          <p:cNvPr id="359" name="Google Shape;359;p26"/>
          <p:cNvSpPr txBox="1">
            <a:spLocks noGrp="1"/>
          </p:cNvSpPr>
          <p:nvPr>
            <p:ph type="sldNum" idx="12"/>
          </p:nvPr>
        </p:nvSpPr>
        <p:spPr>
          <a:xfrm>
            <a:off x="9249399" y="2852610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360" name="Google Shape;360;p26"/>
          <p:cNvSpPr txBox="1">
            <a:spLocks noGrp="1"/>
          </p:cNvSpPr>
          <p:nvPr>
            <p:ph type="body" idx="1"/>
          </p:nvPr>
        </p:nvSpPr>
        <p:spPr>
          <a:xfrm>
            <a:off x="5951984" y="6509534"/>
            <a:ext cx="2162515" cy="30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361" name="Google Shape;361;p26"/>
          <p:cNvSpPr txBox="1">
            <a:spLocks noGrp="1"/>
          </p:cNvSpPr>
          <p:nvPr>
            <p:ph type="body" idx="2"/>
          </p:nvPr>
        </p:nvSpPr>
        <p:spPr>
          <a:xfrm>
            <a:off x="623392" y="1902575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en-US" dirty="0" err="1"/>
              <a:t>Pruebas</a:t>
            </a:r>
            <a:r>
              <a:rPr lang="en-US" dirty="0"/>
              <a:t> de </a:t>
            </a:r>
            <a:r>
              <a:rPr lang="en-US" b="1" dirty="0" err="1"/>
              <a:t>recuperación</a:t>
            </a:r>
            <a:endParaRPr b="1" dirty="0"/>
          </a:p>
          <a:p>
            <a:pPr marL="630000" lvl="1" indent="-3060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dirty="0"/>
              <a:t>Se </a:t>
            </a:r>
            <a:r>
              <a:rPr lang="en-US" dirty="0" err="1"/>
              <a:t>controla</a:t>
            </a:r>
            <a:r>
              <a:rPr lang="en-US" dirty="0"/>
              <a:t> la </a:t>
            </a:r>
            <a:r>
              <a:rPr lang="en-US" dirty="0" err="1"/>
              <a:t>recuperación</a:t>
            </a:r>
            <a:r>
              <a:rPr lang="en-US" dirty="0"/>
              <a:t> de </a:t>
            </a:r>
            <a:r>
              <a:rPr lang="en-US" dirty="0" err="1"/>
              <a:t>fallas</a:t>
            </a:r>
            <a:r>
              <a:rPr lang="en-US" dirty="0"/>
              <a:t> y </a:t>
            </a:r>
            <a:r>
              <a:rPr lang="en-US" dirty="0" err="1"/>
              <a:t>el</a:t>
            </a:r>
            <a:r>
              <a:rPr lang="en-US" dirty="0"/>
              <a:t> modo de </a:t>
            </a:r>
            <a:r>
              <a:rPr lang="en-US" dirty="0" err="1"/>
              <a:t>reanudación</a:t>
            </a:r>
            <a:r>
              <a:rPr lang="en-US" dirty="0"/>
              <a:t> del </a:t>
            </a:r>
            <a:r>
              <a:rPr lang="en-US" dirty="0" err="1"/>
              <a:t>procesamiento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tiempo</a:t>
            </a:r>
            <a:r>
              <a:rPr lang="en-US" dirty="0"/>
              <a:t> </a:t>
            </a:r>
            <a:r>
              <a:rPr lang="en-US" dirty="0" err="1"/>
              <a:t>determinado</a:t>
            </a:r>
            <a:r>
              <a:rPr lang="en-US" dirty="0"/>
              <a:t>. </a:t>
            </a:r>
            <a:endParaRPr dirty="0"/>
          </a:p>
          <a:p>
            <a:pPr marL="630000" lvl="1" indent="-3060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dirty="0" err="1"/>
              <a:t>Generalmente</a:t>
            </a:r>
            <a:r>
              <a:rPr lang="en-US" dirty="0"/>
              <a:t> se </a:t>
            </a:r>
            <a:r>
              <a:rPr lang="en-US" dirty="0" err="1"/>
              <a:t>fuerza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fallo</a:t>
            </a:r>
            <a:r>
              <a:rPr lang="en-US" dirty="0"/>
              <a:t> para </a:t>
            </a:r>
            <a:r>
              <a:rPr lang="en-US" dirty="0" err="1"/>
              <a:t>comprobarlo</a:t>
            </a:r>
            <a:r>
              <a:rPr lang="en-US" dirty="0"/>
              <a:t>.</a:t>
            </a:r>
            <a:endParaRPr dirty="0"/>
          </a:p>
          <a:p>
            <a:pPr marL="306000" lvl="0" indent="-3060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en-US" dirty="0" err="1"/>
              <a:t>Pruebas</a:t>
            </a:r>
            <a:r>
              <a:rPr lang="en-US" dirty="0"/>
              <a:t> de </a:t>
            </a:r>
            <a:r>
              <a:rPr lang="en-US" b="1" dirty="0" err="1"/>
              <a:t>seguridad</a:t>
            </a:r>
            <a:endParaRPr b="1" dirty="0"/>
          </a:p>
          <a:p>
            <a:pPr marL="630000" lvl="1" indent="-3060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dirty="0"/>
              <a:t>Se </a:t>
            </a:r>
            <a:r>
              <a:rPr lang="en-US" dirty="0" err="1"/>
              <a:t>comprueban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mecanismos</a:t>
            </a:r>
            <a:r>
              <a:rPr lang="en-US" dirty="0"/>
              <a:t> de </a:t>
            </a:r>
            <a:r>
              <a:rPr lang="en-US" dirty="0" err="1"/>
              <a:t>protección</a:t>
            </a:r>
            <a:r>
              <a:rPr lang="en-US" dirty="0"/>
              <a:t> </a:t>
            </a:r>
            <a:r>
              <a:rPr lang="en-US" dirty="0" err="1"/>
              <a:t>integrados</a:t>
            </a:r>
            <a:r>
              <a:rPr lang="en-US" dirty="0"/>
              <a:t>.</a:t>
            </a:r>
            <a:endParaRPr dirty="0"/>
          </a:p>
          <a:p>
            <a:pPr marL="306000" lvl="0" indent="-3060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en-US" dirty="0" err="1"/>
              <a:t>Pruebas</a:t>
            </a:r>
            <a:r>
              <a:rPr lang="en-US" dirty="0"/>
              <a:t> de </a:t>
            </a:r>
            <a:r>
              <a:rPr lang="en-US" b="1" dirty="0" err="1"/>
              <a:t>resistencia</a:t>
            </a:r>
            <a:r>
              <a:rPr lang="en-US" dirty="0"/>
              <a:t> (Stress)</a:t>
            </a:r>
            <a:endParaRPr dirty="0"/>
          </a:p>
          <a:p>
            <a:pPr marL="630000" lvl="1" indent="-3060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dirty="0"/>
              <a:t>Se </a:t>
            </a:r>
            <a:r>
              <a:rPr lang="en-US" dirty="0" err="1"/>
              <a:t>diseñan</a:t>
            </a:r>
            <a:r>
              <a:rPr lang="en-US" dirty="0"/>
              <a:t> para </a:t>
            </a:r>
            <a:r>
              <a:rPr lang="en-US" dirty="0" err="1"/>
              <a:t>enfrentar</a:t>
            </a:r>
            <a:r>
              <a:rPr lang="en-US" dirty="0"/>
              <a:t> 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programas</a:t>
            </a:r>
            <a:r>
              <a:rPr lang="en-US" dirty="0"/>
              <a:t> a </a:t>
            </a:r>
            <a:r>
              <a:rPr lang="en-US" dirty="0" err="1"/>
              <a:t>situaciones</a:t>
            </a:r>
            <a:r>
              <a:rPr lang="en-US" dirty="0"/>
              <a:t> </a:t>
            </a:r>
            <a:r>
              <a:rPr lang="en-US" dirty="0" err="1"/>
              <a:t>anormales</a:t>
            </a:r>
            <a:r>
              <a:rPr lang="en-US" dirty="0"/>
              <a:t>.</a:t>
            </a:r>
            <a:endParaRPr dirty="0"/>
          </a:p>
          <a:p>
            <a:pPr marL="306000" lvl="0" indent="-3060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en-US" dirty="0" err="1"/>
              <a:t>Prueba</a:t>
            </a:r>
            <a:r>
              <a:rPr lang="en-US" dirty="0"/>
              <a:t> de </a:t>
            </a:r>
            <a:r>
              <a:rPr lang="en-US" b="1" dirty="0" err="1"/>
              <a:t>rendimiento</a:t>
            </a:r>
            <a:endParaRPr b="1" dirty="0"/>
          </a:p>
          <a:p>
            <a:pPr marL="630000" lvl="1" indent="-3060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dirty="0"/>
              <a:t>Se </a:t>
            </a:r>
            <a:r>
              <a:rPr lang="en-US" dirty="0" err="1"/>
              <a:t>prueba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tiempo</a:t>
            </a:r>
            <a:r>
              <a:rPr lang="en-US" dirty="0"/>
              <a:t> de </a:t>
            </a:r>
            <a:r>
              <a:rPr lang="en-US" dirty="0" err="1"/>
              <a:t>ejecución</a:t>
            </a:r>
            <a:r>
              <a:rPr lang="en-US" dirty="0"/>
              <a:t>. A </a:t>
            </a:r>
            <a:r>
              <a:rPr lang="en-US" dirty="0" err="1"/>
              <a:t>veces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emparejada</a:t>
            </a:r>
            <a:r>
              <a:rPr lang="en-US" dirty="0"/>
              <a:t> con la </a:t>
            </a:r>
            <a:r>
              <a:rPr lang="en-US" dirty="0" err="1"/>
              <a:t>Prueba</a:t>
            </a:r>
            <a:r>
              <a:rPr lang="en-US" dirty="0"/>
              <a:t> de </a:t>
            </a:r>
            <a:r>
              <a:rPr lang="en-US" dirty="0" err="1"/>
              <a:t>resistencia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362" name="Google Shape;362;p26"/>
          <p:cNvSpPr txBox="1">
            <a:spLocks noGrp="1"/>
          </p:cNvSpPr>
          <p:nvPr>
            <p:ph type="ftr" idx="11"/>
          </p:nvPr>
        </p:nvSpPr>
        <p:spPr>
          <a:xfrm>
            <a:off x="168980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Ingenieria de Software II</a:t>
            </a:r>
            <a:endParaRPr/>
          </a:p>
        </p:txBody>
      </p:sp>
    </p:spTree>
  </p:cSld>
  <p:clrMapOvr>
    <a:masterClrMapping/>
  </p:clrMapOvr>
  <p:transition>
    <p:wipe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7"/>
          <p:cNvSpPr txBox="1">
            <a:spLocks noGrp="1"/>
          </p:cNvSpPr>
          <p:nvPr>
            <p:ph type="title"/>
          </p:nvPr>
        </p:nvSpPr>
        <p:spPr>
          <a:xfrm>
            <a:off x="623392" y="643372"/>
            <a:ext cx="10022838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Tipos de Pruebas. </a:t>
            </a:r>
            <a:br>
              <a:rPr lang="en-US"/>
            </a:br>
            <a:r>
              <a:rPr lang="en-US"/>
              <a:t>Pruebas de Validación</a:t>
            </a:r>
            <a:endParaRPr/>
          </a:p>
        </p:txBody>
      </p:sp>
      <p:sp>
        <p:nvSpPr>
          <p:cNvPr id="368" name="Google Shape;368;p27"/>
          <p:cNvSpPr txBox="1">
            <a:spLocks noGrp="1"/>
          </p:cNvSpPr>
          <p:nvPr>
            <p:ph type="sldNum" idx="12"/>
          </p:nvPr>
        </p:nvSpPr>
        <p:spPr>
          <a:xfrm>
            <a:off x="9249399" y="2852610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369" name="Google Shape;369;p27"/>
          <p:cNvSpPr txBox="1">
            <a:spLocks noGrp="1"/>
          </p:cNvSpPr>
          <p:nvPr>
            <p:ph type="body" idx="1"/>
          </p:nvPr>
        </p:nvSpPr>
        <p:spPr>
          <a:xfrm>
            <a:off x="5951984" y="6509534"/>
            <a:ext cx="2162515" cy="30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370" name="Google Shape;370;p27"/>
          <p:cNvSpPr txBox="1">
            <a:spLocks noGrp="1"/>
          </p:cNvSpPr>
          <p:nvPr>
            <p:ph type="body" idx="2"/>
          </p:nvPr>
        </p:nvSpPr>
        <p:spPr>
          <a:xfrm>
            <a:off x="623392" y="1902575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" lvl="0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Char char="»"/>
            </a:pPr>
            <a:r>
              <a:rPr lang="en-US" sz="2700"/>
              <a:t>La validación del software se consigue mediante una serie de pruebas que demuestren la conformidad con los requisitos.</a:t>
            </a:r>
            <a:endParaRPr/>
          </a:p>
          <a:p>
            <a:pPr marL="91440" lvl="0" indent="-171450" algn="l" rtl="0">
              <a:lnSpc>
                <a:spcPct val="80000"/>
              </a:lnSpc>
              <a:spcBef>
                <a:spcPts val="1300"/>
              </a:spcBef>
              <a:spcAft>
                <a:spcPts val="0"/>
              </a:spcAft>
              <a:buSzPts val="2700"/>
              <a:buChar char="»"/>
            </a:pPr>
            <a:r>
              <a:rPr lang="en-US" sz="2700"/>
              <a:t>Una vez que se procede con cada caso de prueba de validación, puede darse una de las dos condiciones:</a:t>
            </a:r>
            <a:endParaRPr/>
          </a:p>
          <a:p>
            <a:pPr marL="91440" lvl="0" indent="0" algn="l" rtl="0">
              <a:lnSpc>
                <a:spcPct val="80000"/>
              </a:lnSpc>
              <a:spcBef>
                <a:spcPts val="1300"/>
              </a:spcBef>
              <a:spcAft>
                <a:spcPts val="0"/>
              </a:spcAft>
              <a:buSzPts val="2700"/>
              <a:buNone/>
            </a:pPr>
            <a:endParaRPr sz="2700"/>
          </a:p>
          <a:p>
            <a:pPr marL="347472" lvl="1" indent="-3429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i="1"/>
              <a:t>Las características de funcionamiento o de rendimiento están de acuerdo con las especificaciones y son aceptables; </a:t>
            </a:r>
            <a:endParaRPr/>
          </a:p>
          <a:p>
            <a:pPr marL="347472" lvl="1" indent="-342900" algn="ctr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Noto Sans Symbols"/>
              <a:buNone/>
            </a:pPr>
            <a:r>
              <a:rPr lang="en-US" i="1"/>
              <a:t>o </a:t>
            </a:r>
            <a:endParaRPr/>
          </a:p>
          <a:p>
            <a:pPr marL="347472" lvl="1" indent="-3429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i="1"/>
              <a:t>Se descubre una desviación de las especificaciones y se crea una lista de deficiencias. </a:t>
            </a:r>
            <a:endParaRPr/>
          </a:p>
          <a:p>
            <a:pPr marL="91440" lvl="0" indent="0" algn="l" rtl="0">
              <a:lnSpc>
                <a:spcPct val="80000"/>
              </a:lnSpc>
              <a:spcBef>
                <a:spcPts val="1300"/>
              </a:spcBef>
              <a:spcAft>
                <a:spcPts val="0"/>
              </a:spcAft>
              <a:buSzPts val="2700"/>
              <a:buNone/>
            </a:pPr>
            <a:endParaRPr sz="2700"/>
          </a:p>
        </p:txBody>
      </p:sp>
      <p:sp>
        <p:nvSpPr>
          <p:cNvPr id="371" name="Google Shape;371;p27"/>
          <p:cNvSpPr txBox="1">
            <a:spLocks noGrp="1"/>
          </p:cNvSpPr>
          <p:nvPr>
            <p:ph type="ftr" idx="11"/>
          </p:nvPr>
        </p:nvSpPr>
        <p:spPr>
          <a:xfrm>
            <a:off x="168980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Ingenieria de Software II</a:t>
            </a:r>
            <a:endParaRPr/>
          </a:p>
        </p:txBody>
      </p:sp>
    </p:spTree>
  </p:cSld>
  <p:clrMapOvr>
    <a:masterClrMapping/>
  </p:clrMapOvr>
  <p:transition>
    <p:wipe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8"/>
          <p:cNvSpPr txBox="1">
            <a:spLocks noGrp="1"/>
          </p:cNvSpPr>
          <p:nvPr>
            <p:ph type="title"/>
          </p:nvPr>
        </p:nvSpPr>
        <p:spPr>
          <a:xfrm>
            <a:off x="623392" y="643372"/>
            <a:ext cx="10022838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Tipos de Pruebas. </a:t>
            </a:r>
            <a:br>
              <a:rPr lang="en-US"/>
            </a:br>
            <a:r>
              <a:rPr lang="en-US"/>
              <a:t>Pruebas de Validación</a:t>
            </a:r>
            <a:endParaRPr/>
          </a:p>
        </p:txBody>
      </p:sp>
      <p:sp>
        <p:nvSpPr>
          <p:cNvPr id="377" name="Google Shape;377;p28"/>
          <p:cNvSpPr txBox="1">
            <a:spLocks noGrp="1"/>
          </p:cNvSpPr>
          <p:nvPr>
            <p:ph type="sldNum" idx="12"/>
          </p:nvPr>
        </p:nvSpPr>
        <p:spPr>
          <a:xfrm>
            <a:off x="9249399" y="2852610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378" name="Google Shape;378;p28"/>
          <p:cNvSpPr txBox="1">
            <a:spLocks noGrp="1"/>
          </p:cNvSpPr>
          <p:nvPr>
            <p:ph type="body" idx="1"/>
          </p:nvPr>
        </p:nvSpPr>
        <p:spPr>
          <a:xfrm>
            <a:off x="5951984" y="6509534"/>
            <a:ext cx="2162515" cy="30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379" name="Google Shape;379;p28"/>
          <p:cNvSpPr txBox="1">
            <a:spLocks noGrp="1"/>
          </p:cNvSpPr>
          <p:nvPr>
            <p:ph type="body" idx="2"/>
          </p:nvPr>
        </p:nvSpPr>
        <p:spPr>
          <a:xfrm>
            <a:off x="623392" y="1902575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" lvl="0" indent="-9144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»"/>
            </a:pPr>
            <a:r>
              <a:rPr lang="en-US"/>
              <a:t>Comienzan cuando finalizan las pruebas de integración.</a:t>
            </a:r>
            <a:endParaRPr/>
          </a:p>
          <a:p>
            <a:pPr marL="91440" lvl="0" indent="-9144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91440" lvl="0" indent="-9144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»"/>
            </a:pPr>
            <a:r>
              <a:rPr lang="en-US"/>
              <a:t>Revisión de la configuración</a:t>
            </a:r>
            <a:endParaRPr/>
          </a:p>
          <a:p>
            <a:pPr marL="347472" lvl="1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/>
              <a:t>Asegurar que todos los elementos de la configuración del software se hayan desarrollado apropiadamente, estén catalogados y contengan detalle suficiente para reforzar la fase de soporte.</a:t>
            </a:r>
            <a:endParaRPr/>
          </a:p>
        </p:txBody>
      </p:sp>
      <p:sp>
        <p:nvSpPr>
          <p:cNvPr id="380" name="Google Shape;380;p28"/>
          <p:cNvSpPr txBox="1">
            <a:spLocks noGrp="1"/>
          </p:cNvSpPr>
          <p:nvPr>
            <p:ph type="ftr" idx="11"/>
          </p:nvPr>
        </p:nvSpPr>
        <p:spPr>
          <a:xfrm>
            <a:off x="168980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Ingenieria de Software II</a:t>
            </a:r>
            <a:endParaRPr/>
          </a:p>
        </p:txBody>
      </p:sp>
    </p:spTree>
  </p:cSld>
  <p:clrMapOvr>
    <a:masterClrMapping/>
  </p:clrMapOvr>
  <p:transition>
    <p:wipe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9"/>
          <p:cNvSpPr txBox="1">
            <a:spLocks noGrp="1"/>
          </p:cNvSpPr>
          <p:nvPr>
            <p:ph type="title"/>
          </p:nvPr>
        </p:nvSpPr>
        <p:spPr>
          <a:xfrm>
            <a:off x="623392" y="643372"/>
            <a:ext cx="10022838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Tipos de Pruebas. </a:t>
            </a:r>
            <a:br>
              <a:rPr lang="en-US"/>
            </a:br>
            <a:r>
              <a:rPr lang="en-US"/>
              <a:t>Pruebas de Validación</a:t>
            </a:r>
            <a:endParaRPr/>
          </a:p>
        </p:txBody>
      </p:sp>
      <p:sp>
        <p:nvSpPr>
          <p:cNvPr id="386" name="Google Shape;386;p29"/>
          <p:cNvSpPr txBox="1">
            <a:spLocks noGrp="1"/>
          </p:cNvSpPr>
          <p:nvPr>
            <p:ph type="sldNum" idx="12"/>
          </p:nvPr>
        </p:nvSpPr>
        <p:spPr>
          <a:xfrm>
            <a:off x="9249399" y="2852610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387" name="Google Shape;387;p29"/>
          <p:cNvSpPr txBox="1">
            <a:spLocks noGrp="1"/>
          </p:cNvSpPr>
          <p:nvPr>
            <p:ph type="body" idx="1"/>
          </p:nvPr>
        </p:nvSpPr>
        <p:spPr>
          <a:xfrm>
            <a:off x="5951984" y="6509534"/>
            <a:ext cx="2162515" cy="30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388" name="Google Shape;388;p29"/>
          <p:cNvSpPr txBox="1">
            <a:spLocks noGrp="1"/>
          </p:cNvSpPr>
          <p:nvPr>
            <p:ph type="body" idx="2"/>
          </p:nvPr>
        </p:nvSpPr>
        <p:spPr>
          <a:xfrm>
            <a:off x="623392" y="1902575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Char char="»"/>
            </a:pPr>
            <a:r>
              <a:rPr lang="en-US" sz="2700" dirty="0" err="1"/>
              <a:t>Pruebas</a:t>
            </a:r>
            <a:r>
              <a:rPr lang="en-US" sz="2700" dirty="0"/>
              <a:t> de </a:t>
            </a:r>
            <a:r>
              <a:rPr lang="en-US" sz="2700" b="1" dirty="0" err="1"/>
              <a:t>aceptación</a:t>
            </a:r>
            <a:r>
              <a:rPr lang="en-US" sz="2700" b="1" dirty="0"/>
              <a:t> (ALFA y BETA)</a:t>
            </a:r>
            <a:endParaRPr b="1" dirty="0"/>
          </a:p>
          <a:p>
            <a:pPr marL="347472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dirty="0"/>
              <a:t>Las </a:t>
            </a:r>
            <a:r>
              <a:rPr lang="en-US" dirty="0" err="1"/>
              <a:t>realiza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usuario</a:t>
            </a:r>
            <a:r>
              <a:rPr lang="en-US" dirty="0"/>
              <a:t> final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lugar</a:t>
            </a:r>
            <a:r>
              <a:rPr lang="en-US" dirty="0"/>
              <a:t> del </a:t>
            </a:r>
            <a:r>
              <a:rPr lang="en-US" dirty="0" err="1"/>
              <a:t>responsable</a:t>
            </a:r>
            <a:r>
              <a:rPr lang="en-US" dirty="0"/>
              <a:t> del </a:t>
            </a:r>
            <a:r>
              <a:rPr lang="en-US" dirty="0" err="1"/>
              <a:t>desarrollo</a:t>
            </a:r>
            <a:r>
              <a:rPr lang="en-US" dirty="0"/>
              <a:t> del </a:t>
            </a:r>
            <a:r>
              <a:rPr lang="en-US" dirty="0" err="1"/>
              <a:t>sistema</a:t>
            </a:r>
            <a:r>
              <a:rPr lang="en-US" dirty="0"/>
              <a:t>,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prueba</a:t>
            </a:r>
            <a:r>
              <a:rPr lang="en-US" dirty="0"/>
              <a:t> de </a:t>
            </a:r>
            <a:r>
              <a:rPr lang="en-US" dirty="0" err="1"/>
              <a:t>aceptación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algo informal, hasta la </a:t>
            </a:r>
            <a:r>
              <a:rPr lang="en-US" dirty="0" err="1"/>
              <a:t>ejecución</a:t>
            </a:r>
            <a:r>
              <a:rPr lang="en-US" dirty="0"/>
              <a:t> </a:t>
            </a:r>
            <a:r>
              <a:rPr lang="en-US" dirty="0" err="1"/>
              <a:t>sistemática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serie</a:t>
            </a:r>
            <a:r>
              <a:rPr lang="en-US" dirty="0"/>
              <a:t> de </a:t>
            </a:r>
            <a:r>
              <a:rPr lang="en-US" dirty="0" err="1"/>
              <a:t>pruebas</a:t>
            </a:r>
            <a:r>
              <a:rPr lang="en-US" dirty="0"/>
              <a:t> bien </a:t>
            </a:r>
            <a:r>
              <a:rPr lang="en-US" dirty="0" err="1"/>
              <a:t>planificadas</a:t>
            </a:r>
            <a:r>
              <a:rPr lang="en-US" dirty="0"/>
              <a:t>. </a:t>
            </a:r>
            <a:endParaRPr dirty="0"/>
          </a:p>
          <a:p>
            <a:pPr marL="347472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dirty="0" err="1"/>
              <a:t>Dentro</a:t>
            </a:r>
            <a:r>
              <a:rPr lang="en-US" dirty="0"/>
              <a:t> de las </a:t>
            </a:r>
            <a:r>
              <a:rPr lang="en-US" dirty="0" err="1"/>
              <a:t>Pruebas</a:t>
            </a:r>
            <a:r>
              <a:rPr lang="en-US" dirty="0"/>
              <a:t> de </a:t>
            </a:r>
            <a:r>
              <a:rPr lang="en-US" dirty="0" err="1"/>
              <a:t>aceptación</a:t>
            </a:r>
            <a:r>
              <a:rPr lang="en-US" dirty="0"/>
              <a:t> se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encontrar</a:t>
            </a:r>
            <a:r>
              <a:rPr lang="en-US" dirty="0"/>
              <a:t>: </a:t>
            </a:r>
            <a:endParaRPr dirty="0"/>
          </a:p>
          <a:p>
            <a:pPr marL="548640" lvl="2" indent="-54864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</a:pPr>
            <a:r>
              <a:rPr lang="en-US" dirty="0" err="1"/>
              <a:t>Pruebas</a:t>
            </a:r>
            <a:r>
              <a:rPr lang="en-US" dirty="0"/>
              <a:t> </a:t>
            </a:r>
            <a:r>
              <a:rPr lang="en-US" u="sng" dirty="0"/>
              <a:t>ALFA</a:t>
            </a:r>
            <a:r>
              <a:rPr lang="en-US" dirty="0"/>
              <a:t>: </a:t>
            </a:r>
            <a:r>
              <a:rPr lang="en-US" dirty="0" err="1"/>
              <a:t>desarrolladores</a:t>
            </a:r>
            <a:r>
              <a:rPr lang="en-US" dirty="0"/>
              <a:t> con </a:t>
            </a:r>
            <a:r>
              <a:rPr lang="en-US" dirty="0" err="1"/>
              <a:t>clientes</a:t>
            </a:r>
            <a:r>
              <a:rPr lang="en-US" dirty="0"/>
              <a:t> antes de </a:t>
            </a:r>
            <a:r>
              <a:rPr lang="en-US" dirty="0" err="1"/>
              <a:t>liberar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producto</a:t>
            </a:r>
            <a:r>
              <a:rPr lang="en-US" dirty="0"/>
              <a:t>.</a:t>
            </a:r>
            <a:endParaRPr dirty="0"/>
          </a:p>
          <a:p>
            <a:pPr marL="548640" lvl="2" indent="-54864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</a:pPr>
            <a:r>
              <a:rPr lang="en-US" dirty="0" err="1"/>
              <a:t>Pruebas</a:t>
            </a:r>
            <a:r>
              <a:rPr lang="en-US" dirty="0"/>
              <a:t> </a:t>
            </a:r>
            <a:r>
              <a:rPr lang="en-US" u="sng" dirty="0"/>
              <a:t>BETA</a:t>
            </a:r>
            <a:r>
              <a:rPr lang="en-US" dirty="0"/>
              <a:t>: </a:t>
            </a:r>
            <a:r>
              <a:rPr lang="en-US" dirty="0" err="1"/>
              <a:t>seleccionando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clientes</a:t>
            </a:r>
            <a:r>
              <a:rPr lang="en-US" dirty="0"/>
              <a:t> que </a:t>
            </a:r>
            <a:r>
              <a:rPr lang="en-US" dirty="0" err="1"/>
              <a:t>efectuarán</a:t>
            </a:r>
            <a:r>
              <a:rPr lang="en-US" dirty="0"/>
              <a:t> la </a:t>
            </a:r>
            <a:r>
              <a:rPr lang="en-US" dirty="0" err="1"/>
              <a:t>prueba</a:t>
            </a:r>
            <a:r>
              <a:rPr lang="en-US" dirty="0"/>
              <a:t>. El </a:t>
            </a:r>
            <a:r>
              <a:rPr lang="en-US" dirty="0" err="1"/>
              <a:t>desarrollador</a:t>
            </a:r>
            <a:r>
              <a:rPr lang="en-US" dirty="0"/>
              <a:t> no se </a:t>
            </a:r>
            <a:r>
              <a:rPr lang="en-US" dirty="0" err="1"/>
              <a:t>encuentra</a:t>
            </a:r>
            <a:r>
              <a:rPr lang="en-US" dirty="0"/>
              <a:t> </a:t>
            </a:r>
            <a:r>
              <a:rPr lang="en-US" dirty="0" err="1"/>
              <a:t>presente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389" name="Google Shape;389;p29"/>
          <p:cNvSpPr txBox="1">
            <a:spLocks noGrp="1"/>
          </p:cNvSpPr>
          <p:nvPr>
            <p:ph type="ftr" idx="11"/>
          </p:nvPr>
        </p:nvSpPr>
        <p:spPr>
          <a:xfrm>
            <a:off x="168980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Ingenieria de Software II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623392" y="643372"/>
            <a:ext cx="10022838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Enfoque estratégico de pruebas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sldNum" idx="12"/>
          </p:nvPr>
        </p:nvSpPr>
        <p:spPr>
          <a:xfrm>
            <a:off x="9249399" y="2852610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5951984" y="6509534"/>
            <a:ext cx="2162515" cy="30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lvl="0" indent="-9144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2" name="Google Shape;102;p3"/>
          <p:cNvSpPr txBox="1">
            <a:spLocks noGrp="1"/>
          </p:cNvSpPr>
          <p:nvPr>
            <p:ph type="body" idx="2"/>
          </p:nvPr>
        </p:nvSpPr>
        <p:spPr>
          <a:xfrm>
            <a:off x="623392" y="1902575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" lvl="0" indent="-91440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en-US" dirty="0"/>
              <a:t>La </a:t>
            </a:r>
            <a:r>
              <a:rPr lang="en-US" dirty="0" err="1"/>
              <a:t>prueba</a:t>
            </a:r>
            <a:r>
              <a:rPr lang="en-US" dirty="0"/>
              <a:t> es un </a:t>
            </a:r>
            <a:r>
              <a:rPr lang="en-US" b="1" u="sng" dirty="0"/>
              <a:t>conjunto de </a:t>
            </a:r>
            <a:r>
              <a:rPr lang="en-US" b="1" u="sng" dirty="0" err="1"/>
              <a:t>actividades</a:t>
            </a:r>
            <a:r>
              <a:rPr lang="en-US" dirty="0"/>
              <a:t> que se </a:t>
            </a:r>
            <a:r>
              <a:rPr lang="en-US" dirty="0" err="1"/>
              <a:t>planean</a:t>
            </a:r>
            <a:r>
              <a:rPr lang="en-US" dirty="0"/>
              <a:t> con </a:t>
            </a:r>
            <a:r>
              <a:rPr lang="en-US" dirty="0" err="1"/>
              <a:t>anticipación</a:t>
            </a:r>
            <a:r>
              <a:rPr lang="en-US" dirty="0"/>
              <a:t> y se </a:t>
            </a:r>
            <a:r>
              <a:rPr lang="en-US" dirty="0" err="1"/>
              <a:t>realizan</a:t>
            </a:r>
            <a:r>
              <a:rPr lang="en-US" dirty="0"/>
              <a:t> de </a:t>
            </a:r>
            <a:r>
              <a:rPr lang="en-US" dirty="0" err="1"/>
              <a:t>manera</a:t>
            </a:r>
            <a:r>
              <a:rPr lang="en-US" dirty="0"/>
              <a:t> </a:t>
            </a:r>
            <a:r>
              <a:rPr lang="en-US" dirty="0" err="1"/>
              <a:t>sistemática</a:t>
            </a:r>
            <a:r>
              <a:rPr lang="en-US" dirty="0"/>
              <a:t>.</a:t>
            </a:r>
            <a:endParaRPr dirty="0"/>
          </a:p>
          <a:p>
            <a:pPr marL="91440" lvl="0" indent="-91440" algn="just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400"/>
              <a:buChar char="»"/>
            </a:pPr>
            <a:r>
              <a:rPr lang="en-US" dirty="0"/>
              <a:t>Conjunto de pasos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que se </a:t>
            </a:r>
            <a:r>
              <a:rPr lang="en-US" dirty="0" err="1"/>
              <a:t>incluyen</a:t>
            </a:r>
            <a:r>
              <a:rPr lang="en-US" dirty="0"/>
              <a:t> </a:t>
            </a:r>
            <a:r>
              <a:rPr lang="en-US" dirty="0" err="1"/>
              <a:t>técnicas</a:t>
            </a:r>
            <a:r>
              <a:rPr lang="en-US" dirty="0"/>
              <a:t> y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específicos</a:t>
            </a:r>
            <a:r>
              <a:rPr lang="en-US" dirty="0"/>
              <a:t> del </a:t>
            </a:r>
            <a:r>
              <a:rPr lang="en-US" dirty="0" err="1"/>
              <a:t>diseño</a:t>
            </a:r>
            <a:r>
              <a:rPr lang="en-US" dirty="0"/>
              <a:t> de </a:t>
            </a:r>
            <a:r>
              <a:rPr lang="en-US" dirty="0" err="1"/>
              <a:t>casos</a:t>
            </a:r>
            <a:r>
              <a:rPr lang="en-US" dirty="0"/>
              <a:t> de </a:t>
            </a:r>
            <a:r>
              <a:rPr lang="en-US" dirty="0" err="1"/>
              <a:t>prueba</a:t>
            </a:r>
            <a:r>
              <a:rPr lang="en-US" dirty="0"/>
              <a:t>.</a:t>
            </a:r>
            <a:endParaRPr dirty="0"/>
          </a:p>
          <a:p>
            <a:pPr marL="91440" lvl="0" indent="-91440" algn="just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400"/>
              <a:buChar char="»"/>
            </a:pPr>
            <a:r>
              <a:rPr lang="en-US" dirty="0"/>
              <a:t>Una </a:t>
            </a:r>
            <a:r>
              <a:rPr lang="en-US" dirty="0" err="1"/>
              <a:t>estrategia</a:t>
            </a:r>
            <a:r>
              <a:rPr lang="en-US" dirty="0"/>
              <a:t> de </a:t>
            </a:r>
            <a:r>
              <a:rPr lang="en-US" dirty="0" err="1"/>
              <a:t>pruebas</a:t>
            </a:r>
            <a:r>
              <a:rPr lang="en-US" dirty="0"/>
              <a:t>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incluir</a:t>
            </a:r>
            <a:r>
              <a:rPr lang="en-US" dirty="0"/>
              <a:t> </a:t>
            </a:r>
            <a:r>
              <a:rPr lang="en-US" dirty="0" err="1"/>
              <a:t>pruebas</a:t>
            </a:r>
            <a:r>
              <a:rPr lang="en-US" dirty="0"/>
              <a:t> de </a:t>
            </a:r>
            <a:r>
              <a:rPr lang="en-US" b="1" u="sng" dirty="0"/>
              <a:t>bajo </a:t>
            </a:r>
            <a:r>
              <a:rPr lang="en-US" b="1" u="sng" dirty="0" err="1"/>
              <a:t>nivel</a:t>
            </a:r>
            <a:r>
              <a:rPr lang="en-US" b="1" u="sng" dirty="0"/>
              <a:t> y de alto </a:t>
            </a:r>
            <a:r>
              <a:rPr lang="en-US" b="1" u="sng" dirty="0" err="1"/>
              <a:t>nivel</a:t>
            </a:r>
            <a:r>
              <a:rPr lang="en-US" b="1" u="sng" dirty="0"/>
              <a:t> </a:t>
            </a:r>
            <a:endParaRPr b="1" dirty="0"/>
          </a:p>
          <a:p>
            <a:pPr marL="91440" lvl="0" indent="-91440" algn="just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400"/>
              <a:buChar char="»"/>
            </a:pPr>
            <a:r>
              <a:rPr lang="en-US" dirty="0"/>
              <a:t>Las </a:t>
            </a:r>
            <a:r>
              <a:rPr lang="en-US" dirty="0" err="1"/>
              <a:t>actividades</a:t>
            </a:r>
            <a:r>
              <a:rPr lang="en-US" dirty="0"/>
              <a:t> de las </a:t>
            </a:r>
            <a:r>
              <a:rPr lang="en-US" dirty="0" err="1"/>
              <a:t>estrategias</a:t>
            </a:r>
            <a:r>
              <a:rPr lang="en-US" dirty="0"/>
              <a:t> de </a:t>
            </a:r>
            <a:r>
              <a:rPr lang="en-US" dirty="0" err="1"/>
              <a:t>pruebas</a:t>
            </a:r>
            <a:r>
              <a:rPr lang="en-US" dirty="0"/>
              <a:t> son </a:t>
            </a:r>
            <a:r>
              <a:rPr lang="en-US" dirty="0" err="1"/>
              <a:t>parte</a:t>
            </a:r>
            <a:r>
              <a:rPr lang="en-US" dirty="0"/>
              <a:t> de la </a:t>
            </a:r>
            <a:r>
              <a:rPr lang="en-US" b="1" u="sng" dirty="0" err="1"/>
              <a:t>Verificación</a:t>
            </a:r>
            <a:r>
              <a:rPr lang="en-US" b="1" u="sng" dirty="0"/>
              <a:t> y </a:t>
            </a:r>
            <a:r>
              <a:rPr lang="en-US" b="1" u="sng" dirty="0" err="1"/>
              <a:t>Validación</a:t>
            </a:r>
            <a:r>
              <a:rPr lang="en-US" b="1" u="sng" dirty="0"/>
              <a:t> </a:t>
            </a:r>
            <a:r>
              <a:rPr lang="en-US" dirty="0" err="1"/>
              <a:t>incluidas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aseguramiento</a:t>
            </a:r>
            <a:r>
              <a:rPr lang="en-US" dirty="0"/>
              <a:t> de la </a:t>
            </a:r>
            <a:r>
              <a:rPr lang="en-US" dirty="0" err="1"/>
              <a:t>calidad</a:t>
            </a:r>
            <a:r>
              <a:rPr lang="en-US" dirty="0"/>
              <a:t> del software</a:t>
            </a:r>
            <a:endParaRPr dirty="0"/>
          </a:p>
        </p:txBody>
      </p:sp>
      <p:sp>
        <p:nvSpPr>
          <p:cNvPr id="103" name="Google Shape;103;p3"/>
          <p:cNvSpPr txBox="1">
            <a:spLocks noGrp="1"/>
          </p:cNvSpPr>
          <p:nvPr>
            <p:ph type="ftr" idx="11"/>
          </p:nvPr>
        </p:nvSpPr>
        <p:spPr>
          <a:xfrm>
            <a:off x="168980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Ingenieria de Software II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0"/>
          <p:cNvSpPr txBox="1">
            <a:spLocks noGrp="1"/>
          </p:cNvSpPr>
          <p:nvPr>
            <p:ph type="title"/>
          </p:nvPr>
        </p:nvSpPr>
        <p:spPr>
          <a:xfrm>
            <a:off x="623392" y="643372"/>
            <a:ext cx="10022838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Tipos de Pruebas. </a:t>
            </a:r>
            <a:br>
              <a:rPr lang="en-US"/>
            </a:br>
            <a:r>
              <a:rPr lang="en-US"/>
              <a:t>Pruebas de Validación – aceptación ALFA</a:t>
            </a:r>
            <a:endParaRPr/>
          </a:p>
        </p:txBody>
      </p:sp>
      <p:sp>
        <p:nvSpPr>
          <p:cNvPr id="395" name="Google Shape;395;p30"/>
          <p:cNvSpPr txBox="1">
            <a:spLocks noGrp="1"/>
          </p:cNvSpPr>
          <p:nvPr>
            <p:ph type="sldNum" idx="12"/>
          </p:nvPr>
        </p:nvSpPr>
        <p:spPr>
          <a:xfrm>
            <a:off x="9249399" y="2852610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396" name="Google Shape;396;p30"/>
          <p:cNvSpPr txBox="1">
            <a:spLocks noGrp="1"/>
          </p:cNvSpPr>
          <p:nvPr>
            <p:ph type="body" idx="1"/>
          </p:nvPr>
        </p:nvSpPr>
        <p:spPr>
          <a:xfrm>
            <a:off x="5951984" y="6509534"/>
            <a:ext cx="2162515" cy="30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397" name="Google Shape;397;p30"/>
          <p:cNvSpPr txBox="1">
            <a:spLocks noGrp="1"/>
          </p:cNvSpPr>
          <p:nvPr>
            <p:ph type="body" idx="2"/>
          </p:nvPr>
        </p:nvSpPr>
        <p:spPr>
          <a:xfrm>
            <a:off x="623392" y="1902575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Char char="»"/>
            </a:pPr>
            <a:r>
              <a:rPr lang="en-US" sz="2700"/>
              <a:t>Se llevan a cabo, por un cliente, en el lugar de desarrollo. </a:t>
            </a:r>
            <a:endParaRPr/>
          </a:p>
          <a:p>
            <a:pPr marL="91440" lvl="0" indent="-17145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SzPts val="2700"/>
              <a:buChar char="»"/>
            </a:pPr>
            <a:r>
              <a:rPr lang="en-US" sz="2700"/>
              <a:t>Se usa el software de forma natural con el desarrollador como observador del usuario y registrando los errores y problemas de uso. </a:t>
            </a:r>
            <a:endParaRPr/>
          </a:p>
          <a:p>
            <a:pPr marL="91440" lvl="0" indent="-17145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SzPts val="2700"/>
              <a:buChar char="»"/>
            </a:pPr>
            <a:r>
              <a:rPr lang="en-US" sz="2700"/>
              <a:t>Las pruebas alfa se hacen  en un </a:t>
            </a:r>
            <a:r>
              <a:rPr lang="en-US" sz="2700" u="sng"/>
              <a:t>entorno controlado</a:t>
            </a:r>
            <a:r>
              <a:rPr lang="en-US" sz="2700"/>
              <a:t>. </a:t>
            </a:r>
            <a:endParaRPr/>
          </a:p>
          <a:p>
            <a:pPr marL="91440" lvl="0" indent="-17145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SzPts val="2700"/>
              <a:buChar char="»"/>
            </a:pPr>
            <a:r>
              <a:rPr lang="en-US" sz="2700"/>
              <a:t>Se realizan después de que todos los procedimientos de prueba básicos, como las pruebas unitarias y pruebas de integración se han completado, y se produce después de las pruebas del sistema. </a:t>
            </a:r>
            <a:endParaRPr/>
          </a:p>
          <a:p>
            <a:pPr marL="91440" lvl="0" indent="-17145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SzPts val="2700"/>
              <a:buChar char="»"/>
            </a:pPr>
            <a:r>
              <a:rPr lang="en-US" sz="2700"/>
              <a:t>Esta no es la versión final de software y cierta funcionalidad puede ser añadido al software incluso después de la prueba alfa.</a:t>
            </a:r>
            <a:endParaRPr/>
          </a:p>
        </p:txBody>
      </p:sp>
      <p:sp>
        <p:nvSpPr>
          <p:cNvPr id="398" name="Google Shape;398;p30"/>
          <p:cNvSpPr txBox="1">
            <a:spLocks noGrp="1"/>
          </p:cNvSpPr>
          <p:nvPr>
            <p:ph type="ftr" idx="11"/>
          </p:nvPr>
        </p:nvSpPr>
        <p:spPr>
          <a:xfrm>
            <a:off x="168980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Ingenieria de Software II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1"/>
          <p:cNvSpPr txBox="1">
            <a:spLocks noGrp="1"/>
          </p:cNvSpPr>
          <p:nvPr>
            <p:ph type="title"/>
          </p:nvPr>
        </p:nvSpPr>
        <p:spPr>
          <a:xfrm>
            <a:off x="623392" y="643372"/>
            <a:ext cx="10022838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Tipos de Pruebas. </a:t>
            </a:r>
            <a:br>
              <a:rPr lang="en-US"/>
            </a:br>
            <a:r>
              <a:rPr lang="en-US"/>
              <a:t>Pruebas de Validación – aceptación BETA</a:t>
            </a:r>
            <a:endParaRPr/>
          </a:p>
        </p:txBody>
      </p:sp>
      <p:sp>
        <p:nvSpPr>
          <p:cNvPr id="404" name="Google Shape;404;p31"/>
          <p:cNvSpPr txBox="1">
            <a:spLocks noGrp="1"/>
          </p:cNvSpPr>
          <p:nvPr>
            <p:ph type="sldNum" idx="12"/>
          </p:nvPr>
        </p:nvSpPr>
        <p:spPr>
          <a:xfrm>
            <a:off x="9249399" y="2852610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405" name="Google Shape;405;p31"/>
          <p:cNvSpPr txBox="1">
            <a:spLocks noGrp="1"/>
          </p:cNvSpPr>
          <p:nvPr>
            <p:ph type="body" idx="1"/>
          </p:nvPr>
        </p:nvSpPr>
        <p:spPr>
          <a:xfrm>
            <a:off x="5951984" y="6509534"/>
            <a:ext cx="2162515" cy="30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406" name="Google Shape;406;p31"/>
          <p:cNvSpPr txBox="1">
            <a:spLocks noGrp="1"/>
          </p:cNvSpPr>
          <p:nvPr>
            <p:ph type="body" idx="2"/>
          </p:nvPr>
        </p:nvSpPr>
        <p:spPr>
          <a:xfrm>
            <a:off x="623392" y="1902575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" lvl="0" indent="-158559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97"/>
              <a:buChar char="»"/>
            </a:pPr>
            <a:r>
              <a:rPr lang="en-US" sz="2497"/>
              <a:t>Se llevan a cabo por los usuarios finales del software en los lugares de trabajo de los clientes. </a:t>
            </a:r>
            <a:endParaRPr/>
          </a:p>
          <a:p>
            <a:pPr marL="91440" lvl="0" indent="-158559" algn="l" rtl="0">
              <a:lnSpc>
                <a:spcPct val="80000"/>
              </a:lnSpc>
              <a:spcBef>
                <a:spcPts val="1300"/>
              </a:spcBef>
              <a:spcAft>
                <a:spcPts val="0"/>
              </a:spcAft>
              <a:buSzPts val="2497"/>
              <a:buChar char="»"/>
            </a:pPr>
            <a:r>
              <a:rPr lang="en-US" sz="2497"/>
              <a:t>El desarrollador no está presente normalmente. Así, la prueba beta es una aplicación en vivo del software en un entorno que no puede ser controlado por el desarrollador. </a:t>
            </a:r>
            <a:endParaRPr/>
          </a:p>
          <a:p>
            <a:pPr marL="91440" lvl="0" indent="-158559" algn="l" rtl="0">
              <a:lnSpc>
                <a:spcPct val="80000"/>
              </a:lnSpc>
              <a:spcBef>
                <a:spcPts val="1300"/>
              </a:spcBef>
              <a:spcAft>
                <a:spcPts val="0"/>
              </a:spcAft>
              <a:buSzPts val="2497"/>
              <a:buChar char="»"/>
            </a:pPr>
            <a:r>
              <a:rPr lang="en-US" sz="2497"/>
              <a:t>El cliente registra todos los problemas que encuentra durante la prueba beta e informa a intervalos regulares al desarrollador. </a:t>
            </a:r>
            <a:endParaRPr/>
          </a:p>
          <a:p>
            <a:pPr marL="91440" lvl="0" indent="-158559" algn="l" rtl="0">
              <a:lnSpc>
                <a:spcPct val="80000"/>
              </a:lnSpc>
              <a:spcBef>
                <a:spcPts val="1300"/>
              </a:spcBef>
              <a:spcAft>
                <a:spcPts val="0"/>
              </a:spcAft>
              <a:buSzPts val="2497"/>
              <a:buChar char="»"/>
            </a:pPr>
            <a:r>
              <a:rPr lang="en-US" sz="2497"/>
              <a:t>Las pruebas beta es la última fase de las fases de prueba y se hace utilizando técnicas de caja negra. </a:t>
            </a:r>
            <a:endParaRPr/>
          </a:p>
          <a:p>
            <a:pPr marL="91440" lvl="0" indent="-158559" algn="l" rtl="0">
              <a:lnSpc>
                <a:spcPct val="80000"/>
              </a:lnSpc>
              <a:spcBef>
                <a:spcPts val="1300"/>
              </a:spcBef>
              <a:spcAft>
                <a:spcPts val="0"/>
              </a:spcAft>
              <a:buSzPts val="2497"/>
              <a:buChar char="»"/>
            </a:pPr>
            <a:r>
              <a:rPr lang="en-US" sz="2497"/>
              <a:t>A veces la versión beta también es liberada en el mercado, y en base a las modificaciones que se hacen comentarios de los usuarios o si no hay cambios en el software se libera.</a:t>
            </a:r>
            <a:endParaRPr/>
          </a:p>
        </p:txBody>
      </p:sp>
      <p:sp>
        <p:nvSpPr>
          <p:cNvPr id="407" name="Google Shape;407;p31"/>
          <p:cNvSpPr txBox="1">
            <a:spLocks noGrp="1"/>
          </p:cNvSpPr>
          <p:nvPr>
            <p:ph type="ftr" idx="11"/>
          </p:nvPr>
        </p:nvSpPr>
        <p:spPr>
          <a:xfrm>
            <a:off x="168980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Ingenieria de Software II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2"/>
          <p:cNvSpPr txBox="1">
            <a:spLocks noGrp="1"/>
          </p:cNvSpPr>
          <p:nvPr>
            <p:ph type="title"/>
          </p:nvPr>
        </p:nvSpPr>
        <p:spPr>
          <a:xfrm>
            <a:off x="623392" y="643372"/>
            <a:ext cx="10022838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Tipos de Pruebas. </a:t>
            </a:r>
            <a:br>
              <a:rPr lang="en-US"/>
            </a:br>
            <a:r>
              <a:rPr lang="en-US"/>
              <a:t>Pruebas BETA</a:t>
            </a:r>
            <a:endParaRPr/>
          </a:p>
        </p:txBody>
      </p:sp>
      <p:sp>
        <p:nvSpPr>
          <p:cNvPr id="423" name="Google Shape;423;p32"/>
          <p:cNvSpPr txBox="1">
            <a:spLocks noGrp="1"/>
          </p:cNvSpPr>
          <p:nvPr>
            <p:ph type="sldNum" idx="12"/>
          </p:nvPr>
        </p:nvSpPr>
        <p:spPr>
          <a:xfrm>
            <a:off x="9249399" y="2852610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424" name="Google Shape;424;p32"/>
          <p:cNvSpPr txBox="1">
            <a:spLocks noGrp="1"/>
          </p:cNvSpPr>
          <p:nvPr>
            <p:ph type="body" idx="1"/>
          </p:nvPr>
        </p:nvSpPr>
        <p:spPr>
          <a:xfrm>
            <a:off x="5951984" y="6509534"/>
            <a:ext cx="2162515" cy="30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425" name="Google Shape;425;p32"/>
          <p:cNvSpPr txBox="1">
            <a:spLocks noGrp="1"/>
          </p:cNvSpPr>
          <p:nvPr>
            <p:ph type="body" idx="2"/>
          </p:nvPr>
        </p:nvSpPr>
        <p:spPr>
          <a:xfrm>
            <a:off x="623392" y="1902575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SzPts val="2700"/>
              <a:buNone/>
            </a:pPr>
            <a:r>
              <a:rPr lang="en-US" sz="2700"/>
              <a:t>Beta testers de App de Android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SzPts val="2700"/>
              <a:buNone/>
            </a:pPr>
            <a:r>
              <a:rPr lang="en-US" sz="2700"/>
              <a:t>¿Cómo hacer?</a:t>
            </a:r>
            <a:endParaRPr/>
          </a:p>
          <a:p>
            <a:pPr marL="457200" lvl="0" indent="-40005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SzPts val="2700"/>
              <a:buAutoNum type="arabicPeriod"/>
            </a:pPr>
            <a:r>
              <a:rPr lang="en-US" sz="2700"/>
              <a:t>Ir a Play Store</a:t>
            </a:r>
            <a:endParaRPr/>
          </a:p>
          <a:p>
            <a:pPr marL="457200" lvl="0" indent="-400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lang="en-US" sz="2700"/>
              <a:t>Buscar pestaña de Apps</a:t>
            </a:r>
            <a:endParaRPr/>
          </a:p>
          <a:p>
            <a:pPr marL="457200" lvl="0" indent="-400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lang="en-US" sz="2700"/>
              <a:t>Buscar opción Acceso Anticipado, (está al final)</a:t>
            </a:r>
            <a:endParaRPr/>
          </a:p>
          <a:p>
            <a:pPr marL="457200" lvl="0" indent="-400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lang="en-US" sz="2700"/>
              <a:t>Descargar la app que se quiera probar</a:t>
            </a:r>
            <a:endParaRPr/>
          </a:p>
          <a:p>
            <a:pPr marL="457200" lvl="0" indent="-400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lang="en-US" sz="2700"/>
              <a:t>Se habilitan mensajes privados con el desarrollador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SzPts val="2700"/>
              <a:buNone/>
            </a:pPr>
            <a:endParaRPr sz="2700"/>
          </a:p>
        </p:txBody>
      </p:sp>
      <p:sp>
        <p:nvSpPr>
          <p:cNvPr id="426" name="Google Shape;426;p32"/>
          <p:cNvSpPr txBox="1">
            <a:spLocks noGrp="1"/>
          </p:cNvSpPr>
          <p:nvPr>
            <p:ph type="ftr" idx="11"/>
          </p:nvPr>
        </p:nvSpPr>
        <p:spPr>
          <a:xfrm>
            <a:off x="168980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Ingenieria de Software II</a:t>
            </a:r>
            <a:endParaRPr/>
          </a:p>
        </p:txBody>
      </p:sp>
      <p:pic>
        <p:nvPicPr>
          <p:cNvPr id="427" name="Google Shape;427;p32"/>
          <p:cNvPicPr preferRelativeResize="0"/>
          <p:nvPr/>
        </p:nvPicPr>
        <p:blipFill rotWithShape="1">
          <a:blip r:embed="rId3">
            <a:alphaModFix/>
          </a:blip>
          <a:srcRect t="4131"/>
          <a:stretch/>
        </p:blipFill>
        <p:spPr>
          <a:xfrm>
            <a:off x="8675775" y="283213"/>
            <a:ext cx="3429000" cy="6574775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32"/>
          <p:cNvSpPr txBox="1"/>
          <p:nvPr/>
        </p:nvSpPr>
        <p:spPr>
          <a:xfrm>
            <a:off x="8264000" y="283225"/>
            <a:ext cx="252900" cy="424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29" name="Google Shape;429;p32"/>
          <p:cNvSpPr txBox="1"/>
          <p:nvPr/>
        </p:nvSpPr>
        <p:spPr>
          <a:xfrm>
            <a:off x="9569525" y="708025"/>
            <a:ext cx="252900" cy="424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30" name="Google Shape;430;p32"/>
          <p:cNvSpPr txBox="1"/>
          <p:nvPr/>
        </p:nvSpPr>
        <p:spPr>
          <a:xfrm>
            <a:off x="11289750" y="1132825"/>
            <a:ext cx="252900" cy="383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3"/>
          <p:cNvSpPr txBox="1">
            <a:spLocks noGrp="1"/>
          </p:cNvSpPr>
          <p:nvPr>
            <p:ph type="title"/>
          </p:nvPr>
        </p:nvSpPr>
        <p:spPr>
          <a:xfrm>
            <a:off x="623392" y="643372"/>
            <a:ext cx="10022838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Tipos de Pruebas. </a:t>
            </a:r>
            <a:br>
              <a:rPr lang="en-US"/>
            </a:br>
            <a:r>
              <a:rPr lang="en-US"/>
              <a:t>Pruebas de Validación – aceptación BETA</a:t>
            </a:r>
            <a:endParaRPr/>
          </a:p>
        </p:txBody>
      </p:sp>
      <p:sp>
        <p:nvSpPr>
          <p:cNvPr id="436" name="Google Shape;436;p33"/>
          <p:cNvSpPr txBox="1">
            <a:spLocks noGrp="1"/>
          </p:cNvSpPr>
          <p:nvPr>
            <p:ph type="sldNum" idx="12"/>
          </p:nvPr>
        </p:nvSpPr>
        <p:spPr>
          <a:xfrm>
            <a:off x="9249399" y="2852610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437" name="Google Shape;437;p33"/>
          <p:cNvSpPr txBox="1">
            <a:spLocks noGrp="1"/>
          </p:cNvSpPr>
          <p:nvPr>
            <p:ph type="body" idx="1"/>
          </p:nvPr>
        </p:nvSpPr>
        <p:spPr>
          <a:xfrm>
            <a:off x="5951984" y="6509534"/>
            <a:ext cx="2162515" cy="30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438" name="Google Shape;438;p33"/>
          <p:cNvSpPr txBox="1">
            <a:spLocks noGrp="1"/>
          </p:cNvSpPr>
          <p:nvPr>
            <p:ph type="body" idx="2"/>
          </p:nvPr>
        </p:nvSpPr>
        <p:spPr>
          <a:xfrm>
            <a:off x="623392" y="1902575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Char char="»"/>
            </a:pPr>
            <a:r>
              <a:rPr lang="en-US" sz="2700"/>
              <a:t>Ejemplo de prueba beta: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SzPts val="2700"/>
              <a:buNone/>
            </a:pPr>
            <a:r>
              <a:rPr lang="en-US" sz="2700" u="sng">
                <a:solidFill>
                  <a:schemeClr val="hlink"/>
                </a:solidFill>
                <a:hlinkClick r:id="rId3"/>
              </a:rPr>
              <a:t>https://developer.apple.com/testflight/</a:t>
            </a:r>
            <a:endParaRPr sz="2700"/>
          </a:p>
          <a:p>
            <a:pPr marL="91440" lvl="0" indent="-17145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SzPts val="2700"/>
              <a:buChar char="»"/>
            </a:pPr>
            <a:r>
              <a:rPr lang="en-US" sz="2700"/>
              <a:t>La explicación de cómo desarrollar una prueba beta de pre lanzamiento de una App para Apple Store se puede ver en: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SzPts val="2700"/>
              <a:buNone/>
            </a:pPr>
            <a:r>
              <a:rPr lang="en-US" sz="2700" u="sng">
                <a:solidFill>
                  <a:schemeClr val="hlink"/>
                </a:solidFill>
                <a:hlinkClick r:id="rId4"/>
              </a:rPr>
              <a:t>https://developer.apple.com/library/content/documentation/LanguagesUtilities/Conceptual/iTunesConnect_Guide_ES/Chapters/BetaTestingTheApp.html</a:t>
            </a:r>
            <a:endParaRPr sz="2700"/>
          </a:p>
          <a:p>
            <a:pPr marL="91440" lvl="0" indent="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SzPts val="2700"/>
              <a:buNone/>
            </a:pPr>
            <a:endParaRPr sz="2700"/>
          </a:p>
        </p:txBody>
      </p:sp>
      <p:sp>
        <p:nvSpPr>
          <p:cNvPr id="439" name="Google Shape;439;p33"/>
          <p:cNvSpPr txBox="1">
            <a:spLocks noGrp="1"/>
          </p:cNvSpPr>
          <p:nvPr>
            <p:ph type="ftr" idx="11"/>
          </p:nvPr>
        </p:nvSpPr>
        <p:spPr>
          <a:xfrm>
            <a:off x="168980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Ingenieria de Software II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4"/>
          <p:cNvSpPr txBox="1">
            <a:spLocks noGrp="1"/>
          </p:cNvSpPr>
          <p:nvPr>
            <p:ph type="title"/>
          </p:nvPr>
        </p:nvSpPr>
        <p:spPr>
          <a:xfrm>
            <a:off x="623392" y="643372"/>
            <a:ext cx="10022838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Tipos de Pruebas. </a:t>
            </a:r>
            <a:br>
              <a:rPr lang="en-US"/>
            </a:br>
            <a:r>
              <a:rPr lang="en-US"/>
              <a:t>Pruebas de Validación – aceptación BETA</a:t>
            </a:r>
            <a:endParaRPr/>
          </a:p>
        </p:txBody>
      </p:sp>
      <p:sp>
        <p:nvSpPr>
          <p:cNvPr id="445" name="Google Shape;445;p34"/>
          <p:cNvSpPr txBox="1">
            <a:spLocks noGrp="1"/>
          </p:cNvSpPr>
          <p:nvPr>
            <p:ph type="sldNum" idx="12"/>
          </p:nvPr>
        </p:nvSpPr>
        <p:spPr>
          <a:xfrm>
            <a:off x="9249399" y="2852610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446" name="Google Shape;446;p34"/>
          <p:cNvSpPr txBox="1">
            <a:spLocks noGrp="1"/>
          </p:cNvSpPr>
          <p:nvPr>
            <p:ph type="body" idx="1"/>
          </p:nvPr>
        </p:nvSpPr>
        <p:spPr>
          <a:xfrm>
            <a:off x="5951984" y="6509534"/>
            <a:ext cx="2162515" cy="30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447" name="Google Shape;447;p34"/>
          <p:cNvSpPr txBox="1">
            <a:spLocks noGrp="1"/>
          </p:cNvSpPr>
          <p:nvPr>
            <p:ph type="body" idx="2"/>
          </p:nvPr>
        </p:nvSpPr>
        <p:spPr>
          <a:xfrm>
            <a:off x="623392" y="1902575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Char char="»"/>
            </a:pPr>
            <a:r>
              <a:rPr lang="en-US" sz="2700" dirty="0" err="1"/>
              <a:t>Lugares</a:t>
            </a:r>
            <a:r>
              <a:rPr lang="en-US" sz="2700" dirty="0"/>
              <a:t> </a:t>
            </a:r>
            <a:r>
              <a:rPr lang="en-US" sz="2700" dirty="0" err="1"/>
              <a:t>donde</a:t>
            </a:r>
            <a:r>
              <a:rPr lang="en-US" sz="2700" dirty="0"/>
              <a:t> </a:t>
            </a:r>
            <a:r>
              <a:rPr lang="en-US" sz="2700" dirty="0" err="1"/>
              <a:t>pueden</a:t>
            </a:r>
            <a:r>
              <a:rPr lang="en-US" sz="2700" dirty="0"/>
              <a:t> ser beta tester: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7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0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0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https://www.usertesting.com/</a:t>
            </a:r>
            <a:endParaRPr sz="30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0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0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0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https://www.utest.com/</a:t>
            </a:r>
            <a:endParaRPr sz="30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0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0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Beta Testers: </a:t>
            </a:r>
            <a:r>
              <a:rPr lang="en-US" sz="2400" u="sng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Únete</a:t>
            </a:r>
            <a:r>
              <a:rPr lang="en-US" sz="24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 a la </a:t>
            </a:r>
            <a:r>
              <a:rPr lang="en-US" sz="2400" u="sng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comunidad</a:t>
            </a:r>
            <a:r>
              <a:rPr lang="en-US" sz="24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 de </a:t>
            </a:r>
            <a:r>
              <a:rPr lang="en-US" sz="2400" u="sng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BetaTesting</a:t>
            </a:r>
            <a:r>
              <a:rPr lang="en-US" sz="24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 hoy</a:t>
            </a:r>
            <a:endParaRPr sz="4300" dirty="0"/>
          </a:p>
        </p:txBody>
      </p:sp>
      <p:sp>
        <p:nvSpPr>
          <p:cNvPr id="448" name="Google Shape;448;p34"/>
          <p:cNvSpPr txBox="1">
            <a:spLocks noGrp="1"/>
          </p:cNvSpPr>
          <p:nvPr>
            <p:ph type="ftr" idx="11"/>
          </p:nvPr>
        </p:nvSpPr>
        <p:spPr>
          <a:xfrm>
            <a:off x="168980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Ingenieria de Software II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e37e07c6ab_0_1"/>
          <p:cNvSpPr txBox="1">
            <a:spLocks noGrp="1"/>
          </p:cNvSpPr>
          <p:nvPr>
            <p:ph type="title"/>
          </p:nvPr>
        </p:nvSpPr>
        <p:spPr>
          <a:xfrm>
            <a:off x="339702" y="3072984"/>
            <a:ext cx="2247600" cy="828126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Una </a:t>
            </a:r>
            <a:r>
              <a:rPr lang="en-US" dirty="0" err="1"/>
              <a:t>estrategia</a:t>
            </a:r>
            <a:r>
              <a:rPr lang="en-US" dirty="0"/>
              <a:t> possible de </a:t>
            </a:r>
            <a:r>
              <a:rPr lang="en-US" dirty="0" err="1"/>
              <a:t>pruebas</a:t>
            </a:r>
            <a:r>
              <a:rPr lang="en-US" dirty="0"/>
              <a:t> de Sistema</a:t>
            </a:r>
            <a:endParaRPr dirty="0"/>
          </a:p>
        </p:txBody>
      </p:sp>
      <p:sp>
        <p:nvSpPr>
          <p:cNvPr id="414" name="Google Shape;414;g1e37e07c6ab_0_1"/>
          <p:cNvSpPr txBox="1">
            <a:spLocks noGrp="1"/>
          </p:cNvSpPr>
          <p:nvPr>
            <p:ph type="sldNum" idx="12"/>
          </p:nvPr>
        </p:nvSpPr>
        <p:spPr>
          <a:xfrm>
            <a:off x="9249399" y="2852610"/>
            <a:ext cx="2926200" cy="1048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sp>
        <p:nvSpPr>
          <p:cNvPr id="415" name="Google Shape;415;g1e37e07c6ab_0_1"/>
          <p:cNvSpPr txBox="1">
            <a:spLocks noGrp="1"/>
          </p:cNvSpPr>
          <p:nvPr>
            <p:ph type="body" idx="1"/>
          </p:nvPr>
        </p:nvSpPr>
        <p:spPr>
          <a:xfrm>
            <a:off x="5951984" y="6509534"/>
            <a:ext cx="2162400" cy="305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6" name="Google Shape;416;g1e37e07c6ab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0750" y="0"/>
            <a:ext cx="9704852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g1e37e07c6ab_0_1"/>
          <p:cNvSpPr txBox="1"/>
          <p:nvPr/>
        </p:nvSpPr>
        <p:spPr>
          <a:xfrm>
            <a:off x="317650" y="6513200"/>
            <a:ext cx="9028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Imagen tomada de https://www.gestiopolis.com/sistema-gestion-pruebas-soluciones-erp-enfocadas-paquetes-odoo-cuba/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9"/>
          <p:cNvSpPr txBox="1">
            <a:spLocks noGrp="1"/>
          </p:cNvSpPr>
          <p:nvPr>
            <p:ph type="title"/>
          </p:nvPr>
        </p:nvSpPr>
        <p:spPr>
          <a:xfrm>
            <a:off x="623392" y="643372"/>
            <a:ext cx="10022838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Prueba de entornos especializados </a:t>
            </a:r>
            <a:endParaRPr/>
          </a:p>
        </p:txBody>
      </p:sp>
      <p:sp>
        <p:nvSpPr>
          <p:cNvPr id="494" name="Google Shape;494;p39"/>
          <p:cNvSpPr txBox="1">
            <a:spLocks noGrp="1"/>
          </p:cNvSpPr>
          <p:nvPr>
            <p:ph type="sldNum" idx="12"/>
          </p:nvPr>
        </p:nvSpPr>
        <p:spPr>
          <a:xfrm>
            <a:off x="9249399" y="2852610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sp>
        <p:nvSpPr>
          <p:cNvPr id="495" name="Google Shape;495;p39"/>
          <p:cNvSpPr txBox="1">
            <a:spLocks noGrp="1"/>
          </p:cNvSpPr>
          <p:nvPr>
            <p:ph type="body" idx="1"/>
          </p:nvPr>
        </p:nvSpPr>
        <p:spPr>
          <a:xfrm>
            <a:off x="5951984" y="6509534"/>
            <a:ext cx="2162515" cy="30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496" name="Google Shape;496;p39"/>
          <p:cNvSpPr txBox="1">
            <a:spLocks noGrp="1"/>
          </p:cNvSpPr>
          <p:nvPr>
            <p:ph type="body" idx="2"/>
          </p:nvPr>
        </p:nvSpPr>
        <p:spPr>
          <a:xfrm>
            <a:off x="623392" y="1902575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" lvl="0" indent="-9144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»"/>
            </a:pPr>
            <a:r>
              <a:rPr lang="en-US"/>
              <a:t> A medida que el software se hace más complejo, crece también la necesidad de enfoques de pruebas especializados.</a:t>
            </a:r>
            <a:endParaRPr/>
          </a:p>
          <a:p>
            <a:pPr marL="91440" lvl="0" indent="-9144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»"/>
            </a:pPr>
            <a:r>
              <a:rPr lang="en-US"/>
              <a:t>Pruebas de interfaces gráficas</a:t>
            </a:r>
            <a:endParaRPr/>
          </a:p>
          <a:p>
            <a:pPr marL="91440" lvl="0" indent="-9144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»"/>
            </a:pPr>
            <a:r>
              <a:rPr lang="en-US"/>
              <a:t>Pruebas de arquitecturas cliente-servidor</a:t>
            </a:r>
            <a:endParaRPr/>
          </a:p>
          <a:p>
            <a:pPr marL="91440" lvl="0" indent="-9144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»"/>
            </a:pPr>
            <a:r>
              <a:rPr lang="en-US"/>
              <a:t>Pruebas de la documentación y ayuda</a:t>
            </a:r>
            <a:endParaRPr/>
          </a:p>
          <a:p>
            <a:pPr marL="91440" lvl="0" indent="-9144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»"/>
            </a:pPr>
            <a:r>
              <a:rPr lang="en-US"/>
              <a:t>Pruebas de sistema en tiempo real </a:t>
            </a:r>
            <a:endParaRPr/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497" name="Google Shape;497;p39"/>
          <p:cNvSpPr txBox="1">
            <a:spLocks noGrp="1"/>
          </p:cNvSpPr>
          <p:nvPr>
            <p:ph type="ftr" idx="11"/>
          </p:nvPr>
        </p:nvSpPr>
        <p:spPr>
          <a:xfrm>
            <a:off x="168980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Ingenieria de Software II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0"/>
          <p:cNvSpPr txBox="1">
            <a:spLocks noGrp="1"/>
          </p:cNvSpPr>
          <p:nvPr>
            <p:ph type="title"/>
          </p:nvPr>
        </p:nvSpPr>
        <p:spPr>
          <a:xfrm>
            <a:off x="623392" y="643372"/>
            <a:ext cx="10022838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Prueba de entornos especializados </a:t>
            </a:r>
            <a:br>
              <a:rPr lang="en-US"/>
            </a:br>
            <a:r>
              <a:rPr lang="en-US"/>
              <a:t>Prueba de arquitectura cliente-servidor</a:t>
            </a:r>
            <a:endParaRPr/>
          </a:p>
        </p:txBody>
      </p:sp>
      <p:sp>
        <p:nvSpPr>
          <p:cNvPr id="507" name="Google Shape;507;p40"/>
          <p:cNvSpPr txBox="1">
            <a:spLocks noGrp="1"/>
          </p:cNvSpPr>
          <p:nvPr>
            <p:ph type="sldNum" idx="12"/>
          </p:nvPr>
        </p:nvSpPr>
        <p:spPr>
          <a:xfrm>
            <a:off x="9249399" y="2852610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sp>
        <p:nvSpPr>
          <p:cNvPr id="508" name="Google Shape;508;p40"/>
          <p:cNvSpPr txBox="1">
            <a:spLocks noGrp="1"/>
          </p:cNvSpPr>
          <p:nvPr>
            <p:ph type="body" idx="1"/>
          </p:nvPr>
        </p:nvSpPr>
        <p:spPr>
          <a:xfrm>
            <a:off x="5951984" y="6509534"/>
            <a:ext cx="2162515" cy="30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509" name="Google Shape;509;p40"/>
          <p:cNvSpPr txBox="1">
            <a:spLocks noGrp="1"/>
          </p:cNvSpPr>
          <p:nvPr>
            <p:ph type="body" idx="2"/>
          </p:nvPr>
        </p:nvSpPr>
        <p:spPr>
          <a:xfrm>
            <a:off x="623392" y="1902575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-US" sz="2000"/>
              <a:t>Pruebas de funcionalidad de la aplicación </a:t>
            </a:r>
            <a:endParaRPr/>
          </a:p>
          <a:p>
            <a:pPr marL="306000" lvl="0" indent="-306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000"/>
              <a:buChar char="»"/>
            </a:pPr>
            <a:r>
              <a:rPr lang="en-US" sz="2000"/>
              <a:t>Prueba de servidor</a:t>
            </a:r>
            <a:endParaRPr/>
          </a:p>
          <a:p>
            <a:pPr marL="630000" lvl="1" indent="-3060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</a:pPr>
            <a:r>
              <a:rPr lang="en-US" sz="1800"/>
              <a:t>Probar las funciones de coordinación y manejo de datos del servidor.</a:t>
            </a:r>
            <a:endParaRPr/>
          </a:p>
          <a:p>
            <a:pPr marL="630000" lvl="1" indent="-3060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</a:pPr>
            <a:r>
              <a:rPr lang="en-US" sz="1800"/>
              <a:t>Desempeño del servidor (tiempo de respuesta y procesamiento total de los datos)</a:t>
            </a:r>
            <a:endParaRPr/>
          </a:p>
          <a:p>
            <a:pPr marL="306000" lvl="0" indent="-306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000"/>
              <a:buChar char="»"/>
            </a:pPr>
            <a:r>
              <a:rPr lang="en-US" sz="2000"/>
              <a:t>Prueba de base de datos</a:t>
            </a:r>
            <a:endParaRPr/>
          </a:p>
          <a:p>
            <a:pPr marL="630000" lvl="1" indent="-3060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</a:pPr>
            <a:r>
              <a:rPr lang="en-US" sz="1800"/>
              <a:t>Probar la exactitud e integridad de los datos, examinar transacciones, asegurar que se almacenan, actualizan y recuperan los datos.</a:t>
            </a:r>
            <a:endParaRPr/>
          </a:p>
          <a:p>
            <a:pPr marL="306000" lvl="0" indent="-306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000"/>
              <a:buChar char="»"/>
            </a:pPr>
            <a:r>
              <a:rPr lang="en-US" sz="2000"/>
              <a:t>Pruebas de transacciones</a:t>
            </a:r>
            <a:endParaRPr/>
          </a:p>
          <a:p>
            <a:pPr marL="630000" lvl="1" indent="-3060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</a:pPr>
            <a:r>
              <a:rPr lang="en-US" sz="1800"/>
              <a:t>Se crea una serie de pruebas para asegurar que cada transacción se procese de acuerdo a los requisitos.</a:t>
            </a:r>
            <a:endParaRPr/>
          </a:p>
          <a:p>
            <a:pPr marL="306000" lvl="0" indent="-306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000"/>
              <a:buChar char="»"/>
            </a:pPr>
            <a:r>
              <a:rPr lang="en-US" sz="2000"/>
              <a:t>Pruebas de comunicación de red</a:t>
            </a:r>
            <a:endParaRPr/>
          </a:p>
          <a:p>
            <a:pPr marL="630000" lvl="1" indent="-3060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</a:pPr>
            <a:r>
              <a:rPr lang="en-US" sz="1800"/>
              <a:t>Verificar comunicación entre los nodos, que el paso de mensajes, transacciones y tráfico de la red se realice sin errores.</a:t>
            </a:r>
            <a:endParaRPr/>
          </a:p>
          <a:p>
            <a:pPr marL="306000" lvl="0" indent="-179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000"/>
              <a:buNone/>
            </a:pPr>
            <a:endParaRPr sz="2000"/>
          </a:p>
        </p:txBody>
      </p:sp>
      <p:sp>
        <p:nvSpPr>
          <p:cNvPr id="510" name="Google Shape;510;p40"/>
          <p:cNvSpPr txBox="1">
            <a:spLocks noGrp="1"/>
          </p:cNvSpPr>
          <p:nvPr>
            <p:ph type="ftr" idx="11"/>
          </p:nvPr>
        </p:nvSpPr>
        <p:spPr>
          <a:xfrm>
            <a:off x="168980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Ingenieria de Software II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1"/>
          <p:cNvSpPr txBox="1">
            <a:spLocks noGrp="1"/>
          </p:cNvSpPr>
          <p:nvPr>
            <p:ph type="title"/>
          </p:nvPr>
        </p:nvSpPr>
        <p:spPr>
          <a:xfrm>
            <a:off x="623392" y="643372"/>
            <a:ext cx="10022838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1111"/>
              <a:buFont typeface="Calibri"/>
              <a:buNone/>
            </a:pPr>
            <a:r>
              <a:rPr lang="en-US"/>
              <a:t>Prueba de entornos especializados </a:t>
            </a:r>
            <a:br>
              <a:rPr lang="en-US"/>
            </a:br>
            <a:r>
              <a:rPr lang="en-US"/>
              <a:t>Prueba de la documentación y funciones de ayuda</a:t>
            </a:r>
            <a:endParaRPr/>
          </a:p>
        </p:txBody>
      </p:sp>
      <p:sp>
        <p:nvSpPr>
          <p:cNvPr id="516" name="Google Shape;516;p41"/>
          <p:cNvSpPr txBox="1">
            <a:spLocks noGrp="1"/>
          </p:cNvSpPr>
          <p:nvPr>
            <p:ph type="sldNum" idx="12"/>
          </p:nvPr>
        </p:nvSpPr>
        <p:spPr>
          <a:xfrm>
            <a:off x="9249399" y="2852610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sp>
        <p:nvSpPr>
          <p:cNvPr id="517" name="Google Shape;517;p41"/>
          <p:cNvSpPr txBox="1">
            <a:spLocks noGrp="1"/>
          </p:cNvSpPr>
          <p:nvPr>
            <p:ph type="body" idx="1"/>
          </p:nvPr>
        </p:nvSpPr>
        <p:spPr>
          <a:xfrm>
            <a:off x="5951984" y="6509534"/>
            <a:ext cx="2162515" cy="30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518" name="Google Shape;518;p41"/>
          <p:cNvSpPr txBox="1">
            <a:spLocks noGrp="1"/>
          </p:cNvSpPr>
          <p:nvPr>
            <p:ph type="body" idx="2"/>
          </p:nvPr>
        </p:nvSpPr>
        <p:spPr>
          <a:xfrm>
            <a:off x="623392" y="1902575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" lvl="0" indent="-9144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»"/>
            </a:pPr>
            <a:r>
              <a:rPr lang="en-US"/>
              <a:t>Es importante para la aceptación del programa.</a:t>
            </a:r>
            <a:endParaRPr/>
          </a:p>
          <a:p>
            <a:pPr marL="91440" lvl="0" indent="-9144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»"/>
            </a:pPr>
            <a:r>
              <a:rPr lang="en-US"/>
              <a:t>Revisar la guía del usuario o funciones de ayuda en línea.</a:t>
            </a:r>
            <a:endParaRPr/>
          </a:p>
          <a:p>
            <a:pPr marL="91440" lvl="0" indent="-9144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»"/>
            </a:pPr>
            <a:r>
              <a:rPr lang="en-US"/>
              <a:t>Prueba de documentación es en dos fases:</a:t>
            </a:r>
            <a:endParaRPr/>
          </a:p>
          <a:p>
            <a:pPr marL="347472" lvl="1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</a:pPr>
            <a:r>
              <a:rPr lang="en-US" sz="2000"/>
              <a:t>Revisar e inspeccionar</a:t>
            </a:r>
            <a:endParaRPr/>
          </a:p>
          <a:p>
            <a:pPr marL="548640" lvl="2" indent="-54864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</a:pPr>
            <a:r>
              <a:rPr lang="en-US"/>
              <a:t>examinar la claridad editorial del documento.</a:t>
            </a:r>
            <a:endParaRPr/>
          </a:p>
          <a:p>
            <a:pPr marL="347472" lvl="1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</a:pPr>
            <a:r>
              <a:rPr lang="en-US" sz="2000"/>
              <a:t>Prueba en vivo</a:t>
            </a:r>
            <a:endParaRPr/>
          </a:p>
          <a:p>
            <a:pPr marL="548640" lvl="2" indent="-54864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</a:pPr>
            <a:r>
              <a:rPr lang="en-US"/>
              <a:t>usar la documentación junto con el programa real.</a:t>
            </a:r>
            <a:endParaRPr/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519" name="Google Shape;519;p41"/>
          <p:cNvSpPr txBox="1">
            <a:spLocks noGrp="1"/>
          </p:cNvSpPr>
          <p:nvPr>
            <p:ph type="ftr" idx="11"/>
          </p:nvPr>
        </p:nvSpPr>
        <p:spPr>
          <a:xfrm>
            <a:off x="168980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Ingenieria de Software II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2"/>
          <p:cNvSpPr txBox="1">
            <a:spLocks noGrp="1"/>
          </p:cNvSpPr>
          <p:nvPr>
            <p:ph type="title"/>
          </p:nvPr>
        </p:nvSpPr>
        <p:spPr>
          <a:xfrm>
            <a:off x="623392" y="643372"/>
            <a:ext cx="10022838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Pruebas de sistemas de tiempo real </a:t>
            </a:r>
            <a:br>
              <a:rPr lang="en-US"/>
            </a:br>
            <a:endParaRPr/>
          </a:p>
        </p:txBody>
      </p:sp>
      <p:sp>
        <p:nvSpPr>
          <p:cNvPr id="525" name="Google Shape;525;p42"/>
          <p:cNvSpPr txBox="1">
            <a:spLocks noGrp="1"/>
          </p:cNvSpPr>
          <p:nvPr>
            <p:ph type="sldNum" idx="12"/>
          </p:nvPr>
        </p:nvSpPr>
        <p:spPr>
          <a:xfrm>
            <a:off x="9249399" y="2852610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sp>
        <p:nvSpPr>
          <p:cNvPr id="526" name="Google Shape;526;p42"/>
          <p:cNvSpPr txBox="1">
            <a:spLocks noGrp="1"/>
          </p:cNvSpPr>
          <p:nvPr>
            <p:ph type="body" idx="1"/>
          </p:nvPr>
        </p:nvSpPr>
        <p:spPr>
          <a:xfrm>
            <a:off x="5951984" y="6509534"/>
            <a:ext cx="2162515" cy="30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527" name="Google Shape;527;p42"/>
          <p:cNvSpPr txBox="1">
            <a:spLocks noGrp="1"/>
          </p:cNvSpPr>
          <p:nvPr>
            <p:ph type="body" idx="2"/>
          </p:nvPr>
        </p:nvSpPr>
        <p:spPr>
          <a:xfrm>
            <a:off x="623392" y="1902575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06000" lvl="0" indent="-3060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92664"/>
              <a:buChar char="»"/>
            </a:pPr>
            <a:r>
              <a:rPr lang="en-US"/>
              <a:t>El diseño de los casos de prueba, además de los convencionales deben incluir manejo de eventos (interrupciones), temporización de los datos, el paralelismo entre las tareas, etc.</a:t>
            </a:r>
            <a:endParaRPr/>
          </a:p>
          <a:p>
            <a:pPr marL="630000" lvl="1" indent="-3060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ct val="92664"/>
              <a:buChar char=" "/>
            </a:pPr>
            <a:r>
              <a:rPr lang="en-US"/>
              <a:t>Pruebas de tareas</a:t>
            </a:r>
            <a:endParaRPr/>
          </a:p>
          <a:p>
            <a:pPr marL="900000" lvl="2" indent="-2700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ct val="90090"/>
              <a:buChar char=" "/>
            </a:pPr>
            <a:r>
              <a:rPr lang="en-US"/>
              <a:t>Probar las tareas de forma independiente, en búsqueda de errores lógicos y funcionamiento (no de tiempo ni  de comportamiento)</a:t>
            </a:r>
            <a:endParaRPr/>
          </a:p>
          <a:p>
            <a:pPr marL="630000" lvl="1" indent="-3060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ct val="92664"/>
              <a:buChar char=" "/>
            </a:pPr>
            <a:r>
              <a:rPr lang="en-US"/>
              <a:t>Pruebas de comportamiento</a:t>
            </a:r>
            <a:endParaRPr/>
          </a:p>
          <a:p>
            <a:pPr marL="900000" lvl="2" indent="-2700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ct val="90090"/>
              <a:buChar char=" "/>
            </a:pPr>
            <a:r>
              <a:rPr lang="en-US"/>
              <a:t>Simular el comportamiento del sistema de tiempo real y examinarlo como consecuencia de eventos</a:t>
            </a:r>
            <a:endParaRPr/>
          </a:p>
          <a:p>
            <a:pPr marL="630000" lvl="1" indent="-3060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ct val="92664"/>
              <a:buChar char=" "/>
            </a:pPr>
            <a:r>
              <a:rPr lang="en-US"/>
              <a:t>Pruebas inter-tareas</a:t>
            </a:r>
            <a:endParaRPr/>
          </a:p>
          <a:p>
            <a:pPr marL="900000" lvl="2" indent="-2700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ct val="90090"/>
              <a:buChar char=" "/>
            </a:pPr>
            <a:r>
              <a:rPr lang="en-US"/>
              <a:t>Se prueban las tareas asincrónicas entre las cuales se sabe que hay comunicación </a:t>
            </a:r>
            <a:endParaRPr/>
          </a:p>
          <a:p>
            <a:pPr marL="630000" lvl="1" indent="-3060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ct val="92664"/>
              <a:buChar char=" "/>
            </a:pPr>
            <a:r>
              <a:rPr lang="en-US"/>
              <a:t>Pruebas de sistemas</a:t>
            </a:r>
            <a:endParaRPr/>
          </a:p>
          <a:p>
            <a:pPr marL="900000" lvl="2" indent="-2700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ct val="90090"/>
              <a:buChar char=" "/>
            </a:pPr>
            <a:r>
              <a:rPr lang="en-US"/>
              <a:t>Se prueba el software y hardware integrados.</a:t>
            </a:r>
            <a:endParaRPr/>
          </a:p>
          <a:p>
            <a:pPr marL="630000" lvl="1" indent="-153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ct val="92664"/>
              <a:buNone/>
            </a:pPr>
            <a:endParaRPr/>
          </a:p>
        </p:txBody>
      </p:sp>
      <p:sp>
        <p:nvSpPr>
          <p:cNvPr id="528" name="Google Shape;528;p42"/>
          <p:cNvSpPr txBox="1">
            <a:spLocks noGrp="1"/>
          </p:cNvSpPr>
          <p:nvPr>
            <p:ph type="ftr" idx="11"/>
          </p:nvPr>
        </p:nvSpPr>
        <p:spPr>
          <a:xfrm>
            <a:off x="168980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Ingenieria de Software II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>
            <a:spLocks noGrp="1"/>
          </p:cNvSpPr>
          <p:nvPr>
            <p:ph type="title"/>
          </p:nvPr>
        </p:nvSpPr>
        <p:spPr>
          <a:xfrm>
            <a:off x="623392" y="643372"/>
            <a:ext cx="10022838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Concepto de Verificación &amp;Validación </a:t>
            </a:r>
            <a:endParaRPr/>
          </a:p>
        </p:txBody>
      </p:sp>
      <p:sp>
        <p:nvSpPr>
          <p:cNvPr id="110" name="Google Shape;110;p4"/>
          <p:cNvSpPr txBox="1">
            <a:spLocks noGrp="1"/>
          </p:cNvSpPr>
          <p:nvPr>
            <p:ph type="sldNum" idx="12"/>
          </p:nvPr>
        </p:nvSpPr>
        <p:spPr>
          <a:xfrm>
            <a:off x="9249399" y="2852610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5951984" y="6509534"/>
            <a:ext cx="2162515" cy="30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lvl="0" indent="-9144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p4"/>
          <p:cNvSpPr txBox="1">
            <a:spLocks noGrp="1"/>
          </p:cNvSpPr>
          <p:nvPr>
            <p:ph type="body" idx="2"/>
          </p:nvPr>
        </p:nvSpPr>
        <p:spPr>
          <a:xfrm>
            <a:off x="623392" y="1902575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91440" lvl="0" indent="-91440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-US" sz="2400"/>
              <a:t>La </a:t>
            </a:r>
            <a:r>
              <a:rPr lang="en-US" sz="2400" b="1" i="1"/>
              <a:t>verificación</a:t>
            </a:r>
            <a:r>
              <a:rPr lang="en-US" sz="2400"/>
              <a:t> es el conjunto de actividades que asegura que el software </a:t>
            </a:r>
            <a:r>
              <a:rPr lang="en-US" sz="2400" u="sng"/>
              <a:t>implemente correctamente</a:t>
            </a:r>
            <a:r>
              <a:rPr lang="en-US" sz="2400"/>
              <a:t> una función específica y </a:t>
            </a:r>
            <a:r>
              <a:rPr lang="en-US" sz="2400" b="1" i="1"/>
              <a:t>validación</a:t>
            </a:r>
            <a:r>
              <a:rPr lang="en-US" sz="2400"/>
              <a:t> es un conjunto diferente de actividades que aseguran que el software construido </a:t>
            </a:r>
            <a:r>
              <a:rPr lang="en-US" sz="2400" u="sng"/>
              <a:t>corresponde con los requisitos del cliente</a:t>
            </a:r>
            <a:r>
              <a:rPr lang="en-US" sz="2400"/>
              <a:t>.</a:t>
            </a:r>
            <a:endParaRPr/>
          </a:p>
          <a:p>
            <a:pPr marL="91440" lvl="0" indent="0" algn="just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000"/>
              <a:buNone/>
            </a:pPr>
            <a:endParaRPr sz="2400"/>
          </a:p>
          <a:p>
            <a:pPr marL="91440" lvl="0" indent="-91440" algn="just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000"/>
              <a:buChar char="»"/>
            </a:pPr>
            <a:r>
              <a:rPr lang="en-US" sz="2400" b="1"/>
              <a:t>Verificación </a:t>
            </a:r>
            <a:r>
              <a:rPr lang="en-US" sz="2400"/>
              <a:t>: </a:t>
            </a:r>
            <a:r>
              <a:rPr lang="en-US" sz="2400" i="1"/>
              <a:t>¿Estamos  construyendo el producto correctamente?</a:t>
            </a:r>
            <a:endParaRPr sz="2400"/>
          </a:p>
          <a:p>
            <a:pPr marL="347472" lvl="1" indent="-342900" algn="just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</a:pPr>
            <a:r>
              <a:rPr lang="en-US" sz="2400"/>
              <a:t>Comprobar que el software está de acuerdo con su especificación, donde se debe comprobar que satisface tanto los requerimientos funcionales como los no funcionales.</a:t>
            </a:r>
            <a:endParaRPr/>
          </a:p>
          <a:p>
            <a:pPr marL="347472" lvl="1" indent="-215900" algn="just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</a:pPr>
            <a:endParaRPr sz="2400"/>
          </a:p>
          <a:p>
            <a:pPr marL="91440" lvl="0" indent="-91440" algn="just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000"/>
              <a:buChar char="»"/>
            </a:pPr>
            <a:r>
              <a:rPr lang="en-US" sz="2400" b="1"/>
              <a:t>Validación</a:t>
            </a:r>
            <a:r>
              <a:rPr lang="en-US" sz="2400"/>
              <a:t> : </a:t>
            </a:r>
            <a:r>
              <a:rPr lang="en-US" sz="2400" i="1"/>
              <a:t>¿Estamos construyendo el producto correcto?</a:t>
            </a:r>
            <a:endParaRPr sz="2400"/>
          </a:p>
          <a:p>
            <a:pPr marL="347472" lvl="1" indent="-342900" algn="just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</a:pPr>
            <a:r>
              <a:rPr lang="en-US" sz="2400"/>
              <a:t>Es un proceso más general, cuyo objetivo es asegurar que el software satisface las expectativas del cliente.</a:t>
            </a:r>
            <a:endParaRPr/>
          </a:p>
          <a:p>
            <a:pPr marL="91440" lvl="0" indent="0" algn="just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000"/>
              <a:buNone/>
            </a:pPr>
            <a:endParaRPr sz="2000"/>
          </a:p>
        </p:txBody>
      </p:sp>
      <p:sp>
        <p:nvSpPr>
          <p:cNvPr id="113" name="Google Shape;113;p4"/>
          <p:cNvSpPr txBox="1">
            <a:spLocks noGrp="1"/>
          </p:cNvSpPr>
          <p:nvPr>
            <p:ph type="ftr" idx="11"/>
          </p:nvPr>
        </p:nvSpPr>
        <p:spPr>
          <a:xfrm>
            <a:off x="168980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Ingenieria de Software II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7E660D37-3B66-CFDC-BC69-8D12A4B60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DEPURACIÓN de Programas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8CD06761-4B70-0EDB-505E-DC52248C80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s-AR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98EA905-0963-1113-07D5-0E945F4D26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465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5"/>
          <p:cNvSpPr txBox="1">
            <a:spLocks noGrp="1"/>
          </p:cNvSpPr>
          <p:nvPr>
            <p:ph type="title"/>
          </p:nvPr>
        </p:nvSpPr>
        <p:spPr>
          <a:xfrm>
            <a:off x="623392" y="643372"/>
            <a:ext cx="10022838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Depuración </a:t>
            </a:r>
            <a:endParaRPr/>
          </a:p>
        </p:txBody>
      </p:sp>
      <p:sp>
        <p:nvSpPr>
          <p:cNvPr id="454" name="Google Shape;454;p35"/>
          <p:cNvSpPr txBox="1">
            <a:spLocks noGrp="1"/>
          </p:cNvSpPr>
          <p:nvPr>
            <p:ph type="sldNum" idx="12"/>
          </p:nvPr>
        </p:nvSpPr>
        <p:spPr>
          <a:xfrm>
            <a:off x="9249399" y="2852610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  <p:sp>
        <p:nvSpPr>
          <p:cNvPr id="455" name="Google Shape;455;p35"/>
          <p:cNvSpPr txBox="1">
            <a:spLocks noGrp="1"/>
          </p:cNvSpPr>
          <p:nvPr>
            <p:ph type="body" idx="1"/>
          </p:nvPr>
        </p:nvSpPr>
        <p:spPr>
          <a:xfrm>
            <a:off x="5951984" y="6509534"/>
            <a:ext cx="2162515" cy="30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456" name="Google Shape;456;p35"/>
          <p:cNvSpPr txBox="1">
            <a:spLocks noGrp="1"/>
          </p:cNvSpPr>
          <p:nvPr>
            <p:ph type="body" idx="2"/>
          </p:nvPr>
        </p:nvSpPr>
        <p:spPr>
          <a:xfrm>
            <a:off x="623392" y="1902575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" lvl="0" indent="-9144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»"/>
            </a:pPr>
            <a:r>
              <a:rPr lang="en-US"/>
              <a:t>La depuración de programas, es el proceso de identificar y corregir errores en programas informáticos.</a:t>
            </a:r>
            <a:endParaRPr/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endParaRPr/>
          </a:p>
          <a:p>
            <a:pPr marL="91440" lvl="0" indent="-9144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»"/>
            </a:pPr>
            <a:r>
              <a:rPr lang="en-US"/>
              <a:t>La depuración no es una prueba, pero siempre ocurre como consecuencia de la prueba efectiva.</a:t>
            </a:r>
            <a:endParaRPr/>
          </a:p>
          <a:p>
            <a:pPr marL="347472" lvl="1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/>
              <a:t>Es decir, se descubre un error, la depuración elimina dicho error.</a:t>
            </a:r>
            <a:endParaRPr/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endParaRPr/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endParaRPr/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endParaRPr/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457" name="Google Shape;457;p35"/>
          <p:cNvSpPr txBox="1">
            <a:spLocks noGrp="1"/>
          </p:cNvSpPr>
          <p:nvPr>
            <p:ph type="ftr" idx="11"/>
          </p:nvPr>
        </p:nvSpPr>
        <p:spPr>
          <a:xfrm>
            <a:off x="168980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Ingenieria de Software II</a:t>
            </a:r>
            <a:endParaRPr/>
          </a:p>
        </p:txBody>
      </p:sp>
    </p:spTree>
  </p:cSld>
  <p:clrMapOvr>
    <a:masterClrMapping/>
  </p:clrMapOvr>
  <p:transition>
    <p:wipe dir="d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6"/>
          <p:cNvSpPr txBox="1">
            <a:spLocks noGrp="1"/>
          </p:cNvSpPr>
          <p:nvPr>
            <p:ph type="title"/>
          </p:nvPr>
        </p:nvSpPr>
        <p:spPr>
          <a:xfrm>
            <a:off x="623392" y="643372"/>
            <a:ext cx="10022838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El Proceso de Depuración</a:t>
            </a:r>
            <a:endParaRPr/>
          </a:p>
        </p:txBody>
      </p:sp>
      <p:sp>
        <p:nvSpPr>
          <p:cNvPr id="463" name="Google Shape;463;p36"/>
          <p:cNvSpPr txBox="1">
            <a:spLocks noGrp="1"/>
          </p:cNvSpPr>
          <p:nvPr>
            <p:ph type="sldNum" idx="12"/>
          </p:nvPr>
        </p:nvSpPr>
        <p:spPr>
          <a:xfrm>
            <a:off x="9249399" y="2852610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pic>
        <p:nvPicPr>
          <p:cNvPr id="464" name="Google Shape;464;p3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18441" y="4298950"/>
            <a:ext cx="3834559" cy="2101850"/>
          </a:xfrm>
          <a:prstGeom prst="rect">
            <a:avLst/>
          </a:prstGeom>
          <a:noFill/>
          <a:ln w="95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>
            <a:outerShdw blurRad="292100" dist="139700" dir="2700000" algn="tl" rotWithShape="0">
              <a:srgbClr val="333333">
                <a:alpha val="64313"/>
              </a:srgbClr>
            </a:outerShdw>
          </a:effectLst>
        </p:spPr>
      </p:pic>
      <p:sp>
        <p:nvSpPr>
          <p:cNvPr id="465" name="Google Shape;465;p36"/>
          <p:cNvSpPr txBox="1">
            <a:spLocks noGrp="1"/>
          </p:cNvSpPr>
          <p:nvPr>
            <p:ph type="body" idx="2"/>
          </p:nvPr>
        </p:nvSpPr>
        <p:spPr>
          <a:xfrm>
            <a:off x="623392" y="1902575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" lvl="0" indent="-9144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-US" sz="2000"/>
              <a:t>El proceso de depuración siempre tiene uno de los dos resultados :</a:t>
            </a:r>
            <a:endParaRPr/>
          </a:p>
          <a:p>
            <a:pPr marL="91440" lvl="0" indent="0" algn="l" rtl="0">
              <a:lnSpc>
                <a:spcPct val="80000"/>
              </a:lnSpc>
              <a:spcBef>
                <a:spcPts val="1300"/>
              </a:spcBef>
              <a:spcAft>
                <a:spcPts val="0"/>
              </a:spcAft>
              <a:buSzPts val="2000"/>
              <a:buNone/>
            </a:pPr>
            <a:endParaRPr sz="2000"/>
          </a:p>
          <a:p>
            <a:pPr marL="347472" lvl="1" indent="-3429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</a:pPr>
            <a:r>
              <a:rPr lang="en-US" sz="2000"/>
              <a:t>Se encuentra la causa, se corrige y se elimina. </a:t>
            </a:r>
            <a:endParaRPr/>
          </a:p>
          <a:p>
            <a:pPr marL="347472" lvl="1" indent="-342900" algn="ctr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</a:pPr>
            <a:r>
              <a:rPr lang="en-US" sz="2000"/>
              <a:t>o </a:t>
            </a:r>
            <a:endParaRPr/>
          </a:p>
          <a:p>
            <a:pPr marL="347472" lvl="1" indent="-3429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</a:pPr>
            <a:r>
              <a:rPr lang="en-US" sz="2000"/>
              <a:t>No se encuentra la causa. La persona que realiza la depuración debe sospechar la causa, diseñar un caso de prueba que ayude a confirmar sus sospechas y el trabajo vuelve hacia atrás a la corrección del error de una forma iterativa.</a:t>
            </a:r>
            <a:endParaRPr/>
          </a:p>
          <a:p>
            <a:pPr marL="91440" lvl="0" indent="0" algn="l" rtl="0">
              <a:lnSpc>
                <a:spcPct val="80000"/>
              </a:lnSpc>
              <a:spcBef>
                <a:spcPts val="1300"/>
              </a:spcBef>
              <a:spcAft>
                <a:spcPts val="0"/>
              </a:spcAft>
              <a:buSzPts val="2000"/>
              <a:buNone/>
            </a:pPr>
            <a:endParaRPr sz="2000"/>
          </a:p>
        </p:txBody>
      </p:sp>
      <p:sp>
        <p:nvSpPr>
          <p:cNvPr id="466" name="Google Shape;466;p36"/>
          <p:cNvSpPr txBox="1">
            <a:spLocks noGrp="1"/>
          </p:cNvSpPr>
          <p:nvPr>
            <p:ph type="ftr" idx="11"/>
          </p:nvPr>
        </p:nvSpPr>
        <p:spPr>
          <a:xfrm>
            <a:off x="168980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Ingenieria de Software II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7"/>
          <p:cNvSpPr txBox="1">
            <a:spLocks noGrp="1"/>
          </p:cNvSpPr>
          <p:nvPr>
            <p:ph type="title"/>
          </p:nvPr>
        </p:nvSpPr>
        <p:spPr>
          <a:xfrm>
            <a:off x="623392" y="643372"/>
            <a:ext cx="10022838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El Proceso de Depuración</a:t>
            </a:r>
            <a:br>
              <a:rPr lang="en-US"/>
            </a:br>
            <a:r>
              <a:rPr lang="en-US"/>
              <a:t>Características de los errores</a:t>
            </a:r>
            <a:endParaRPr/>
          </a:p>
        </p:txBody>
      </p:sp>
      <p:sp>
        <p:nvSpPr>
          <p:cNvPr id="472" name="Google Shape;472;p37"/>
          <p:cNvSpPr txBox="1">
            <a:spLocks noGrp="1"/>
          </p:cNvSpPr>
          <p:nvPr>
            <p:ph type="sldNum" idx="12"/>
          </p:nvPr>
        </p:nvSpPr>
        <p:spPr>
          <a:xfrm>
            <a:off x="9249399" y="2852610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  <p:sp>
        <p:nvSpPr>
          <p:cNvPr id="473" name="Google Shape;473;p37"/>
          <p:cNvSpPr txBox="1">
            <a:spLocks noGrp="1"/>
          </p:cNvSpPr>
          <p:nvPr>
            <p:ph type="body" idx="1"/>
          </p:nvPr>
        </p:nvSpPr>
        <p:spPr>
          <a:xfrm>
            <a:off x="5951984" y="6509534"/>
            <a:ext cx="2162515" cy="30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474" name="Google Shape;474;p37"/>
          <p:cNvSpPr txBox="1">
            <a:spLocks noGrp="1"/>
          </p:cNvSpPr>
          <p:nvPr>
            <p:ph type="body" idx="2"/>
          </p:nvPr>
        </p:nvSpPr>
        <p:spPr>
          <a:xfrm>
            <a:off x="623392" y="1902575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457200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US"/>
              <a:t>Síntoma lejano (geográficamente) de la causa</a:t>
            </a:r>
            <a:endParaRPr/>
          </a:p>
          <a:p>
            <a:pPr marL="457200" lvl="0" indent="-457200" algn="just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US"/>
              <a:t>Síntoma desaparece temporalmente al corregir otro error</a:t>
            </a:r>
            <a:endParaRPr/>
          </a:p>
          <a:p>
            <a:pPr marL="457200" lvl="0" indent="-457200" algn="just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US"/>
              <a:t>Síntoma producido por error</a:t>
            </a:r>
            <a:endParaRPr/>
          </a:p>
          <a:p>
            <a:pPr marL="457200" lvl="0" indent="-457200" algn="just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US"/>
              <a:t>Síntoma causado por error humano</a:t>
            </a:r>
            <a:endParaRPr/>
          </a:p>
          <a:p>
            <a:pPr marL="457200" lvl="0" indent="-457200" algn="just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US"/>
              <a:t>Síntoma causado por problemas de tiempo</a:t>
            </a:r>
            <a:endParaRPr/>
          </a:p>
          <a:p>
            <a:pPr marL="457200" lvl="0" indent="-457200" algn="just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US"/>
              <a:t>Condiciones de entrada difíciles de reproducir</a:t>
            </a:r>
            <a:endParaRPr/>
          </a:p>
          <a:p>
            <a:pPr marL="457200" lvl="0" indent="-457200" algn="just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US"/>
              <a:t>Síntoma intermitente (especialmente en desarrollos  hardware-software)</a:t>
            </a:r>
            <a:endParaRPr/>
          </a:p>
          <a:p>
            <a:pPr marL="457200" lvl="0" indent="-457200" algn="just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US"/>
              <a:t>El síntoma se debe a causas distribuidas entre varias tareas que se ejecutan en diferentes procesadores</a:t>
            </a:r>
            <a:endParaRPr/>
          </a:p>
        </p:txBody>
      </p:sp>
      <p:sp>
        <p:nvSpPr>
          <p:cNvPr id="475" name="Google Shape;475;p37"/>
          <p:cNvSpPr txBox="1">
            <a:spLocks noGrp="1"/>
          </p:cNvSpPr>
          <p:nvPr>
            <p:ph type="ftr" idx="11"/>
          </p:nvPr>
        </p:nvSpPr>
        <p:spPr>
          <a:xfrm>
            <a:off x="168980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Ingenieria de Software II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8"/>
          <p:cNvSpPr txBox="1">
            <a:spLocks noGrp="1"/>
          </p:cNvSpPr>
          <p:nvPr>
            <p:ph type="title"/>
          </p:nvPr>
        </p:nvSpPr>
        <p:spPr>
          <a:xfrm>
            <a:off x="623392" y="643372"/>
            <a:ext cx="10022838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Enfoques de la Depuración</a:t>
            </a:r>
            <a:endParaRPr/>
          </a:p>
        </p:txBody>
      </p:sp>
      <p:sp>
        <p:nvSpPr>
          <p:cNvPr id="481" name="Google Shape;481;p38"/>
          <p:cNvSpPr txBox="1">
            <a:spLocks noGrp="1"/>
          </p:cNvSpPr>
          <p:nvPr>
            <p:ph type="sldNum" idx="12"/>
          </p:nvPr>
        </p:nvSpPr>
        <p:spPr>
          <a:xfrm>
            <a:off x="9249399" y="2852610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  <p:sp>
        <p:nvSpPr>
          <p:cNvPr id="482" name="Google Shape;482;p38"/>
          <p:cNvSpPr txBox="1">
            <a:spLocks noGrp="1"/>
          </p:cNvSpPr>
          <p:nvPr>
            <p:ph type="body" idx="1"/>
          </p:nvPr>
        </p:nvSpPr>
        <p:spPr>
          <a:xfrm>
            <a:off x="5951984" y="6509534"/>
            <a:ext cx="2162515" cy="30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Pressman Cap. 18 </a:t>
            </a:r>
            <a:endParaRPr/>
          </a:p>
        </p:txBody>
      </p:sp>
      <p:sp>
        <p:nvSpPr>
          <p:cNvPr id="483" name="Google Shape;483;p38"/>
          <p:cNvSpPr txBox="1">
            <a:spLocks noGrp="1"/>
          </p:cNvSpPr>
          <p:nvPr>
            <p:ph type="body" idx="2"/>
          </p:nvPr>
        </p:nvSpPr>
        <p:spPr>
          <a:xfrm>
            <a:off x="623392" y="1902575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en-US"/>
              <a:t>Diseñar programas de prueba adicionales que repitan la falla original y ayuden a descubrir la fuente de la falla en el programa.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SzPts val="2400"/>
              <a:buChar char="»"/>
            </a:pPr>
            <a:r>
              <a:rPr lang="en-US"/>
              <a:t>Rastrear el programa manualmente y simular la ejecución.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SzPts val="2400"/>
              <a:buChar char="»"/>
            </a:pPr>
            <a:r>
              <a:rPr lang="en-US"/>
              <a:t>Usar las herramientas interactivas.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SzPts val="2400"/>
              <a:buChar char="»"/>
            </a:pPr>
            <a:r>
              <a:rPr lang="en-US"/>
              <a:t>Una vez corregido el error debe reevaluarse el sistema: volver a hacer las inspecciones y repetir las pruebas (pruebas de regresión)</a:t>
            </a:r>
            <a:endParaRPr/>
          </a:p>
          <a:p>
            <a:pPr marL="306000" lvl="0" indent="-3060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84" name="Google Shape;484;p38"/>
          <p:cNvSpPr txBox="1">
            <a:spLocks noGrp="1"/>
          </p:cNvSpPr>
          <p:nvPr>
            <p:ph type="ftr" idx="11"/>
          </p:nvPr>
        </p:nvSpPr>
        <p:spPr>
          <a:xfrm>
            <a:off x="168980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Ingenieria de Software II</a:t>
            </a:r>
            <a:endParaRPr/>
          </a:p>
        </p:txBody>
      </p:sp>
    </p:spTree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>
            <a:spLocks noGrp="1"/>
          </p:cNvSpPr>
          <p:nvPr>
            <p:ph type="title"/>
          </p:nvPr>
        </p:nvSpPr>
        <p:spPr>
          <a:xfrm>
            <a:off x="623392" y="643372"/>
            <a:ext cx="10022838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Estrategias de pruebas</a:t>
            </a:r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sldNum" idx="12"/>
          </p:nvPr>
        </p:nvSpPr>
        <p:spPr>
          <a:xfrm>
            <a:off x="9249399" y="2852610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1"/>
          </p:nvPr>
        </p:nvSpPr>
        <p:spPr>
          <a:xfrm>
            <a:off x="5951984" y="6509534"/>
            <a:ext cx="2162515" cy="30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lvl="0" indent="-9144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ftr" idx="11"/>
          </p:nvPr>
        </p:nvSpPr>
        <p:spPr>
          <a:xfrm>
            <a:off x="168980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Ingenieria de Software II</a:t>
            </a:r>
            <a:endParaRPr/>
          </a:p>
        </p:txBody>
      </p:sp>
      <p:pic>
        <p:nvPicPr>
          <p:cNvPr id="123" name="Google Shape;12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95550" y="1916114"/>
            <a:ext cx="5113338" cy="4295775"/>
          </a:xfrm>
          <a:prstGeom prst="rect">
            <a:avLst/>
          </a:prstGeom>
          <a:noFill/>
          <a:ln w="95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>
            <a:outerShdw blurRad="292100" dist="139700" dir="2700000" algn="tl" rotWithShape="0">
              <a:srgbClr val="333333">
                <a:alpha val="63529"/>
              </a:srgbClr>
            </a:outerShdw>
          </a:effectLst>
        </p:spPr>
      </p:pic>
      <p:sp>
        <p:nvSpPr>
          <p:cNvPr id="124" name="Google Shape;124;p5"/>
          <p:cNvSpPr/>
          <p:nvPr/>
        </p:nvSpPr>
        <p:spPr>
          <a:xfrm>
            <a:off x="8075614" y="3068638"/>
            <a:ext cx="2592387" cy="6842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119819" y="44558"/>
                </a:lnTo>
              </a:path>
            </a:pathLst>
          </a:custGeom>
          <a:solidFill>
            <a:schemeClr val="accent1"/>
          </a:solidFill>
          <a:ln w="12700" cap="flat" cmpd="sng">
            <a:solidFill>
              <a:srgbClr val="8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prueba de unidad , donde comienza la espiral.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5"/>
          <p:cNvSpPr/>
          <p:nvPr/>
        </p:nvSpPr>
        <p:spPr>
          <a:xfrm>
            <a:off x="1524001" y="3644900"/>
            <a:ext cx="2771775" cy="9731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23300" y="14094"/>
                </a:moveTo>
                <a:lnTo>
                  <a:pt x="129484" y="14094"/>
                </a:lnTo>
                <a:lnTo>
                  <a:pt x="136012" y="-66361"/>
                </a:lnTo>
              </a:path>
            </a:pathLst>
          </a:custGeom>
          <a:solidFill>
            <a:schemeClr val="accent1"/>
          </a:solidFill>
          <a:ln w="22225" cap="rnd" cmpd="sng">
            <a:solidFill>
              <a:srgbClr val="8C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prueba de integración</a:t>
            </a: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donde el foco de atención es el diseño y la arquitectura del software.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6921501" y="1879601"/>
            <a:ext cx="3529013" cy="792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2588" y="17317"/>
                </a:moveTo>
                <a:lnTo>
                  <a:pt x="-12634" y="17317"/>
                </a:lnTo>
                <a:lnTo>
                  <a:pt x="-35305" y="119278"/>
                </a:lnTo>
              </a:path>
            </a:pathLst>
          </a:custGeom>
          <a:solidFill>
            <a:schemeClr val="accent1"/>
          </a:solidFill>
          <a:ln w="22225" cap="rnd" cmpd="sng">
            <a:solidFill>
              <a:srgbClr val="8C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prueba de validación, </a:t>
            </a: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donde se validan los requisitos establecidos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1524000" y="1700214"/>
            <a:ext cx="3276600" cy="828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20004" y="47585"/>
                </a:moveTo>
                <a:lnTo>
                  <a:pt x="131171" y="47585"/>
                </a:lnTo>
                <a:lnTo>
                  <a:pt x="151804" y="70178"/>
                </a:lnTo>
              </a:path>
            </a:pathLst>
          </a:custGeom>
          <a:solidFill>
            <a:schemeClr val="accent1"/>
          </a:solidFill>
          <a:ln w="12700" cap="flat" cmpd="sng">
            <a:solidFill>
              <a:srgbClr val="8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prueba del sistema, </a:t>
            </a: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 la que se prueba el software como un todo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7138988" y="5445125"/>
            <a:ext cx="3529012" cy="7191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2588" y="19073"/>
                </a:moveTo>
                <a:lnTo>
                  <a:pt x="-16411" y="19073"/>
                </a:lnTo>
                <a:lnTo>
                  <a:pt x="-46373" y="2117"/>
                </a:lnTo>
              </a:path>
            </a:pathLst>
          </a:custGeom>
          <a:solidFill>
            <a:schemeClr val="accent1"/>
          </a:solidFill>
          <a:ln w="22225" cap="rnd" cmpd="sng">
            <a:solidFill>
              <a:srgbClr val="8C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Etapas del proceso de desarrollo </a:t>
            </a:r>
            <a:endParaRPr sz="1600" b="0" i="1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>
            <a:spLocks noGrp="1"/>
          </p:cNvSpPr>
          <p:nvPr>
            <p:ph type="title"/>
          </p:nvPr>
        </p:nvSpPr>
        <p:spPr>
          <a:xfrm>
            <a:off x="623392" y="643372"/>
            <a:ext cx="10022838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Tipos de Pruebas Software convencionales</a:t>
            </a:r>
            <a:endParaRPr/>
          </a:p>
        </p:txBody>
      </p:sp>
      <p:sp>
        <p:nvSpPr>
          <p:cNvPr id="135" name="Google Shape;135;p6"/>
          <p:cNvSpPr txBox="1">
            <a:spLocks noGrp="1"/>
          </p:cNvSpPr>
          <p:nvPr>
            <p:ph type="sldNum" idx="12"/>
          </p:nvPr>
        </p:nvSpPr>
        <p:spPr>
          <a:xfrm>
            <a:off x="9249399" y="2852610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36" name="Google Shape;136;p6"/>
          <p:cNvSpPr txBox="1">
            <a:spLocks noGrp="1"/>
          </p:cNvSpPr>
          <p:nvPr>
            <p:ph type="body" idx="1"/>
          </p:nvPr>
        </p:nvSpPr>
        <p:spPr>
          <a:xfrm>
            <a:off x="5951984" y="6509534"/>
            <a:ext cx="2162515" cy="30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lvl="0" indent="-9144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7" name="Google Shape;137;p6"/>
          <p:cNvSpPr txBox="1">
            <a:spLocks noGrp="1"/>
          </p:cNvSpPr>
          <p:nvPr>
            <p:ph type="body" idx="2"/>
          </p:nvPr>
        </p:nvSpPr>
        <p:spPr>
          <a:xfrm>
            <a:off x="623392" y="1902575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" lvl="0" indent="-9144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»"/>
            </a:pPr>
            <a:r>
              <a:rPr lang="en-US" sz="2400" dirty="0" err="1"/>
              <a:t>Pruebas</a:t>
            </a:r>
            <a:r>
              <a:rPr lang="en-US" sz="2400" dirty="0"/>
              <a:t> de </a:t>
            </a:r>
            <a:r>
              <a:rPr lang="en-US" sz="2400" b="1" u="sng" dirty="0" err="1"/>
              <a:t>unidad</a:t>
            </a:r>
            <a:r>
              <a:rPr lang="en-US" sz="2400" dirty="0"/>
              <a:t> </a:t>
            </a:r>
            <a:endParaRPr sz="3200" dirty="0"/>
          </a:p>
          <a:p>
            <a:pPr marL="347472" lvl="1" indent="-342900" algn="just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</a:pPr>
            <a:r>
              <a:rPr lang="en-US" sz="2400" dirty="0" err="1"/>
              <a:t>Verifican</a:t>
            </a:r>
            <a:r>
              <a:rPr lang="en-US" sz="2400" dirty="0"/>
              <a:t> que </a:t>
            </a:r>
            <a:r>
              <a:rPr lang="en-US" sz="2400" dirty="0" err="1"/>
              <a:t>el</a:t>
            </a:r>
            <a:r>
              <a:rPr lang="en-US" sz="2400" dirty="0"/>
              <a:t>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dirty="0" err="1"/>
              <a:t>funciona</a:t>
            </a:r>
            <a:r>
              <a:rPr lang="en-US" sz="2400" dirty="0"/>
              <a:t> </a:t>
            </a:r>
            <a:r>
              <a:rPr lang="en-US" sz="2400" dirty="0" err="1"/>
              <a:t>correctamente</a:t>
            </a:r>
            <a:r>
              <a:rPr lang="en-US" sz="2400" dirty="0"/>
              <a:t> a </a:t>
            </a:r>
            <a:r>
              <a:rPr lang="en-US" sz="2400" dirty="0" err="1"/>
              <a:t>partir</a:t>
            </a:r>
            <a:r>
              <a:rPr lang="en-US" sz="2400" dirty="0"/>
              <a:t> del </a:t>
            </a:r>
            <a:r>
              <a:rPr lang="en-US" sz="2400" dirty="0" err="1"/>
              <a:t>ingreso</a:t>
            </a:r>
            <a:r>
              <a:rPr lang="en-US" sz="2400" dirty="0"/>
              <a:t> de </a:t>
            </a:r>
            <a:r>
              <a:rPr lang="en-US" sz="2400" dirty="0" err="1"/>
              <a:t>distintos</a:t>
            </a:r>
            <a:r>
              <a:rPr lang="en-US" sz="2400" dirty="0"/>
              <a:t> </a:t>
            </a:r>
            <a:r>
              <a:rPr lang="en-US" sz="2400" dirty="0" err="1"/>
              <a:t>casos</a:t>
            </a:r>
            <a:r>
              <a:rPr lang="en-US" sz="2400" dirty="0"/>
              <a:t> de </a:t>
            </a:r>
            <a:r>
              <a:rPr lang="en-US" sz="2400" dirty="0" err="1"/>
              <a:t>prueba</a:t>
            </a:r>
            <a:r>
              <a:rPr lang="en-US" sz="2400" dirty="0"/>
              <a:t>.</a:t>
            </a:r>
            <a:endParaRPr sz="3200" dirty="0"/>
          </a:p>
          <a:p>
            <a:pPr marL="91440" lvl="0" indent="-91440" algn="just" rtl="0">
              <a:lnSpc>
                <a:spcPct val="80000"/>
              </a:lnSpc>
              <a:spcBef>
                <a:spcPts val="1300"/>
              </a:spcBef>
              <a:spcAft>
                <a:spcPts val="0"/>
              </a:spcAft>
              <a:buSzPts val="2200"/>
              <a:buChar char="»"/>
            </a:pPr>
            <a:r>
              <a:rPr lang="en-US" sz="2400" dirty="0" err="1"/>
              <a:t>Pruebas</a:t>
            </a:r>
            <a:r>
              <a:rPr lang="en-US" sz="2400" dirty="0"/>
              <a:t> de </a:t>
            </a:r>
            <a:r>
              <a:rPr lang="en-US" sz="2400" b="1" u="sng" dirty="0" err="1"/>
              <a:t>integración</a:t>
            </a:r>
            <a:r>
              <a:rPr lang="en-US" sz="2400" dirty="0"/>
              <a:t> </a:t>
            </a:r>
            <a:endParaRPr sz="3200" dirty="0"/>
          </a:p>
          <a:p>
            <a:pPr marL="347472" lvl="1" indent="-342900" algn="just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</a:pPr>
            <a:r>
              <a:rPr lang="en-US" sz="2400" dirty="0" err="1"/>
              <a:t>Verifican</a:t>
            </a:r>
            <a:r>
              <a:rPr lang="en-US" sz="2400" dirty="0"/>
              <a:t> que </a:t>
            </a:r>
            <a:r>
              <a:rPr lang="en-US" sz="2400" dirty="0" err="1"/>
              <a:t>los</a:t>
            </a:r>
            <a:r>
              <a:rPr lang="en-US" sz="2400" dirty="0"/>
              <a:t> </a:t>
            </a:r>
            <a:r>
              <a:rPr lang="en-US" sz="2400" dirty="0" err="1"/>
              <a:t>componentes</a:t>
            </a:r>
            <a:r>
              <a:rPr lang="en-US" sz="2400" dirty="0"/>
              <a:t> </a:t>
            </a:r>
            <a:r>
              <a:rPr lang="en-US" sz="2400" dirty="0" err="1"/>
              <a:t>trabajan</a:t>
            </a:r>
            <a:r>
              <a:rPr lang="en-US" sz="2400" dirty="0"/>
              <a:t> </a:t>
            </a:r>
            <a:r>
              <a:rPr lang="en-US" sz="2400" dirty="0" err="1"/>
              <a:t>correctamente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forma </a:t>
            </a:r>
            <a:r>
              <a:rPr lang="en-US" sz="2400" dirty="0" err="1"/>
              <a:t>conjunta</a:t>
            </a:r>
            <a:r>
              <a:rPr lang="en-US" sz="2400" dirty="0"/>
              <a:t>. </a:t>
            </a:r>
            <a:endParaRPr sz="3200" dirty="0"/>
          </a:p>
          <a:p>
            <a:pPr marL="91440" lvl="0" indent="-91440" algn="just" rtl="0">
              <a:lnSpc>
                <a:spcPct val="80000"/>
              </a:lnSpc>
              <a:spcBef>
                <a:spcPts val="1300"/>
              </a:spcBef>
              <a:spcAft>
                <a:spcPts val="0"/>
              </a:spcAft>
              <a:buSzPts val="2200"/>
              <a:buChar char="»"/>
            </a:pPr>
            <a:r>
              <a:rPr lang="en-US" sz="2400" dirty="0" err="1"/>
              <a:t>Pruebas</a:t>
            </a:r>
            <a:r>
              <a:rPr lang="en-US" sz="2400" dirty="0"/>
              <a:t> de </a:t>
            </a:r>
            <a:r>
              <a:rPr lang="en-US" sz="2400" b="1" u="sng" dirty="0" err="1"/>
              <a:t>validación</a:t>
            </a:r>
            <a:r>
              <a:rPr lang="en-US" sz="2400" u="sng" dirty="0"/>
              <a:t> </a:t>
            </a:r>
            <a:r>
              <a:rPr lang="en-US" sz="2400" dirty="0"/>
              <a:t> </a:t>
            </a:r>
            <a:endParaRPr sz="3200" dirty="0"/>
          </a:p>
          <a:p>
            <a:pPr marL="347472" lvl="1" indent="-342900" algn="just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</a:pPr>
            <a:r>
              <a:rPr lang="en-US" sz="2400" dirty="0" err="1"/>
              <a:t>Proporcionan</a:t>
            </a:r>
            <a:r>
              <a:rPr lang="en-US" sz="2400" dirty="0"/>
              <a:t>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dirty="0" err="1"/>
              <a:t>seguridad</a:t>
            </a:r>
            <a:r>
              <a:rPr lang="en-US" sz="2400" dirty="0"/>
              <a:t> final de que </a:t>
            </a:r>
            <a:r>
              <a:rPr lang="en-US" sz="2400" dirty="0" err="1"/>
              <a:t>el</a:t>
            </a:r>
            <a:r>
              <a:rPr lang="en-US" sz="2400" dirty="0"/>
              <a:t> software </a:t>
            </a:r>
            <a:r>
              <a:rPr lang="en-US" sz="2400" dirty="0" err="1"/>
              <a:t>satisface</a:t>
            </a:r>
            <a:r>
              <a:rPr lang="en-US" sz="2400" dirty="0"/>
              <a:t> </a:t>
            </a:r>
            <a:r>
              <a:rPr lang="en-US" sz="2400" dirty="0" err="1"/>
              <a:t>todos</a:t>
            </a:r>
            <a:r>
              <a:rPr lang="en-US" sz="2400" dirty="0"/>
              <a:t> </a:t>
            </a:r>
            <a:r>
              <a:rPr lang="en-US" sz="2400" dirty="0" err="1"/>
              <a:t>los</a:t>
            </a:r>
            <a:r>
              <a:rPr lang="en-US" sz="2400" dirty="0"/>
              <a:t> </a:t>
            </a:r>
            <a:r>
              <a:rPr lang="en-US" sz="2400" dirty="0" err="1"/>
              <a:t>requisitos</a:t>
            </a:r>
            <a:r>
              <a:rPr lang="en-US" sz="2400" dirty="0"/>
              <a:t> </a:t>
            </a:r>
            <a:r>
              <a:rPr lang="en-US" sz="2400" dirty="0" err="1"/>
              <a:t>funcionales</a:t>
            </a:r>
            <a:r>
              <a:rPr lang="en-US" sz="2400" dirty="0"/>
              <a:t> y no </a:t>
            </a:r>
            <a:r>
              <a:rPr lang="en-US" sz="2400" dirty="0" err="1"/>
              <a:t>funcionales</a:t>
            </a:r>
            <a:r>
              <a:rPr lang="en-US" sz="2400" dirty="0"/>
              <a:t>.</a:t>
            </a:r>
            <a:endParaRPr sz="3200" dirty="0"/>
          </a:p>
          <a:p>
            <a:pPr marL="91440" lvl="0" indent="-91440" algn="just" rtl="0">
              <a:lnSpc>
                <a:spcPct val="80000"/>
              </a:lnSpc>
              <a:spcBef>
                <a:spcPts val="1300"/>
              </a:spcBef>
              <a:spcAft>
                <a:spcPts val="0"/>
              </a:spcAft>
              <a:buSzPts val="2200"/>
              <a:buChar char="»"/>
            </a:pPr>
            <a:r>
              <a:rPr lang="en-US" sz="2400" dirty="0" err="1"/>
              <a:t>Prueba</a:t>
            </a:r>
            <a:r>
              <a:rPr lang="en-US" sz="2400" dirty="0"/>
              <a:t> del </a:t>
            </a:r>
            <a:r>
              <a:rPr lang="en-US" sz="2400" b="1" u="sng" dirty="0" err="1"/>
              <a:t>sistema</a:t>
            </a:r>
            <a:r>
              <a:rPr lang="en-US" sz="2400" dirty="0"/>
              <a:t> </a:t>
            </a:r>
            <a:endParaRPr sz="3200" dirty="0"/>
          </a:p>
          <a:p>
            <a:pPr marL="347472" lvl="1" indent="-342900" algn="just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</a:pPr>
            <a:r>
              <a:rPr lang="en-US" sz="2400" dirty="0" err="1"/>
              <a:t>Verifica</a:t>
            </a:r>
            <a:r>
              <a:rPr lang="en-US" sz="2400" dirty="0"/>
              <a:t> que </a:t>
            </a: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elemento</a:t>
            </a:r>
            <a:r>
              <a:rPr lang="en-US" sz="2400" dirty="0"/>
              <a:t> </a:t>
            </a:r>
            <a:r>
              <a:rPr lang="en-US" sz="2400" dirty="0" err="1"/>
              <a:t>encaja</a:t>
            </a:r>
            <a:r>
              <a:rPr lang="en-US" sz="2400" dirty="0"/>
              <a:t> de forma </a:t>
            </a:r>
            <a:r>
              <a:rPr lang="en-US" sz="2400" dirty="0" err="1"/>
              <a:t>adecuada</a:t>
            </a:r>
            <a:r>
              <a:rPr lang="en-US" sz="2400" dirty="0"/>
              <a:t> y que se </a:t>
            </a:r>
            <a:r>
              <a:rPr lang="en-US" sz="2400" dirty="0" err="1"/>
              <a:t>alcanza</a:t>
            </a:r>
            <a:r>
              <a:rPr lang="en-US" sz="2400" dirty="0"/>
              <a:t> la </a:t>
            </a:r>
            <a:r>
              <a:rPr lang="en-US" sz="2400" dirty="0" err="1"/>
              <a:t>funcionalidad</a:t>
            </a:r>
            <a:r>
              <a:rPr lang="en-US" sz="2400" dirty="0"/>
              <a:t> y </a:t>
            </a:r>
            <a:r>
              <a:rPr lang="en-US" sz="2400" dirty="0" err="1"/>
              <a:t>el</a:t>
            </a:r>
            <a:r>
              <a:rPr lang="en-US" sz="2400" dirty="0"/>
              <a:t> </a:t>
            </a:r>
            <a:r>
              <a:rPr lang="en-US" sz="2400" dirty="0" err="1"/>
              <a:t>rendimiento</a:t>
            </a:r>
            <a:r>
              <a:rPr lang="en-US" sz="2400" dirty="0"/>
              <a:t> del </a:t>
            </a:r>
            <a:r>
              <a:rPr lang="en-US" sz="2400" dirty="0" err="1"/>
              <a:t>sistema</a:t>
            </a:r>
            <a:r>
              <a:rPr lang="en-US" sz="2400" dirty="0"/>
              <a:t> total.</a:t>
            </a:r>
            <a:endParaRPr sz="3200" dirty="0"/>
          </a:p>
          <a:p>
            <a:pPr marL="91440" lvl="0" indent="0" algn="just" rtl="0">
              <a:lnSpc>
                <a:spcPct val="80000"/>
              </a:lnSpc>
              <a:spcBef>
                <a:spcPts val="1300"/>
              </a:spcBef>
              <a:spcAft>
                <a:spcPts val="0"/>
              </a:spcAft>
              <a:buSzPts val="2200"/>
              <a:buNone/>
            </a:pPr>
            <a:endParaRPr sz="2200" dirty="0"/>
          </a:p>
        </p:txBody>
      </p:sp>
      <p:sp>
        <p:nvSpPr>
          <p:cNvPr id="138" name="Google Shape;138;p6"/>
          <p:cNvSpPr txBox="1">
            <a:spLocks noGrp="1"/>
          </p:cNvSpPr>
          <p:nvPr>
            <p:ph type="ftr" idx="11"/>
          </p:nvPr>
        </p:nvSpPr>
        <p:spPr>
          <a:xfrm>
            <a:off x="168980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Ingenieria de Software II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89004" y="3234521"/>
            <a:ext cx="3530600" cy="3275013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3529"/>
              </a:srgbClr>
            </a:outerShdw>
          </a:effectLst>
        </p:spPr>
      </p:pic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623392" y="643372"/>
            <a:ext cx="10022838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1111"/>
              <a:buFont typeface="Calibri"/>
              <a:buNone/>
            </a:pPr>
            <a:r>
              <a:rPr lang="en-US" sz="3600"/>
              <a:t>Tipos de Pruebas.</a:t>
            </a:r>
            <a:br>
              <a:rPr lang="en-US" sz="3600"/>
            </a:br>
            <a:r>
              <a:rPr lang="en-US" sz="3600"/>
              <a:t>Pruebas de Unidad</a:t>
            </a:r>
            <a:br>
              <a:rPr lang="en-US" sz="3600"/>
            </a:br>
            <a:endParaRPr sz="3600"/>
          </a:p>
        </p:txBody>
      </p:sp>
      <p:sp>
        <p:nvSpPr>
          <p:cNvPr id="146" name="Google Shape;146;p7"/>
          <p:cNvSpPr txBox="1">
            <a:spLocks noGrp="1"/>
          </p:cNvSpPr>
          <p:nvPr>
            <p:ph type="sldNum" idx="12"/>
          </p:nvPr>
        </p:nvSpPr>
        <p:spPr>
          <a:xfrm>
            <a:off x="9249399" y="2852610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47" name="Google Shape;147;p7"/>
          <p:cNvSpPr txBox="1">
            <a:spLocks noGrp="1"/>
          </p:cNvSpPr>
          <p:nvPr>
            <p:ph type="body" idx="1"/>
          </p:nvPr>
        </p:nvSpPr>
        <p:spPr>
          <a:xfrm>
            <a:off x="5951984" y="6509534"/>
            <a:ext cx="2162515" cy="30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lvl="0" indent="-9144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8" name="Google Shape;148;p7"/>
          <p:cNvSpPr txBox="1">
            <a:spLocks noGrp="1"/>
          </p:cNvSpPr>
          <p:nvPr>
            <p:ph type="body" idx="2"/>
          </p:nvPr>
        </p:nvSpPr>
        <p:spPr>
          <a:xfrm>
            <a:off x="623392" y="1902575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" lvl="0" indent="-9144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»"/>
            </a:pPr>
            <a:r>
              <a:rPr lang="en-US" sz="2600"/>
              <a:t>Se prueba la interfaz del módulo para asegurar que la información fluye de forma adecuada.</a:t>
            </a:r>
            <a:endParaRPr/>
          </a:p>
          <a:p>
            <a:pPr marL="91440" lvl="0" indent="-91440" algn="just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SzPts val="2600"/>
              <a:buChar char="»"/>
            </a:pPr>
            <a:r>
              <a:rPr lang="en-US" sz="2600"/>
              <a:t> Se examinan las estructuras de datos locales.</a:t>
            </a:r>
            <a:endParaRPr/>
          </a:p>
          <a:p>
            <a:pPr marL="91440" lvl="0" indent="-91440" algn="just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SzPts val="2600"/>
              <a:buChar char="»"/>
            </a:pPr>
            <a:r>
              <a:rPr lang="en-US" sz="2600"/>
              <a:t>Se prueban las condiciones límite para asegurar que el módulo funciona correctamente </a:t>
            </a:r>
            <a:endParaRPr/>
          </a:p>
          <a:p>
            <a:pPr marL="91440" lvl="0" indent="-91440" algn="just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SzPts val="2600"/>
              <a:buChar char="»"/>
            </a:pPr>
            <a:r>
              <a:rPr lang="en-US" sz="2600"/>
              <a:t>Se ejercitan todos los caminos independientes.</a:t>
            </a:r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ftr" idx="11"/>
          </p:nvPr>
        </p:nvSpPr>
        <p:spPr>
          <a:xfrm>
            <a:off x="168980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Ingenieria de Software II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"/>
          <p:cNvSpPr txBox="1">
            <a:spLocks noGrp="1"/>
          </p:cNvSpPr>
          <p:nvPr>
            <p:ph type="title"/>
          </p:nvPr>
        </p:nvSpPr>
        <p:spPr>
          <a:xfrm>
            <a:off x="623392" y="643372"/>
            <a:ext cx="10022838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1111"/>
              <a:buFont typeface="Calibri"/>
              <a:buNone/>
            </a:pPr>
            <a:r>
              <a:rPr lang="en-US" sz="3600"/>
              <a:t>Tipos de Pruebas.</a:t>
            </a:r>
            <a:br>
              <a:rPr lang="en-US" sz="3600"/>
            </a:br>
            <a:r>
              <a:rPr lang="en-US" sz="3600"/>
              <a:t>Pruebas de Unidad</a:t>
            </a:r>
            <a:br>
              <a:rPr lang="en-US" sz="3600"/>
            </a:br>
            <a:endParaRPr sz="3600"/>
          </a:p>
        </p:txBody>
      </p:sp>
      <p:sp>
        <p:nvSpPr>
          <p:cNvPr id="156" name="Google Shape;156;p8"/>
          <p:cNvSpPr txBox="1">
            <a:spLocks noGrp="1"/>
          </p:cNvSpPr>
          <p:nvPr>
            <p:ph type="sldNum" idx="12"/>
          </p:nvPr>
        </p:nvSpPr>
        <p:spPr>
          <a:xfrm>
            <a:off x="9249399" y="2852610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57" name="Google Shape;157;p8"/>
          <p:cNvSpPr txBox="1">
            <a:spLocks noGrp="1"/>
          </p:cNvSpPr>
          <p:nvPr>
            <p:ph type="body" idx="1"/>
          </p:nvPr>
        </p:nvSpPr>
        <p:spPr>
          <a:xfrm>
            <a:off x="5951984" y="6509534"/>
            <a:ext cx="2162515" cy="30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lvl="0" indent="-9144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body" idx="2"/>
          </p:nvPr>
        </p:nvSpPr>
        <p:spPr>
          <a:xfrm>
            <a:off x="623392" y="1902575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en-US" dirty="0"/>
              <a:t>Los </a:t>
            </a:r>
            <a:r>
              <a:rPr lang="en-US" dirty="0" err="1"/>
              <a:t>errores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comunes</a:t>
            </a:r>
            <a:r>
              <a:rPr lang="en-US" dirty="0"/>
              <a:t> </a:t>
            </a:r>
            <a:r>
              <a:rPr lang="en-US" dirty="0" err="1"/>
              <a:t>detectados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la </a:t>
            </a:r>
            <a:r>
              <a:rPr lang="en-US" dirty="0" err="1"/>
              <a:t>pruebas</a:t>
            </a:r>
            <a:r>
              <a:rPr lang="en-US" dirty="0"/>
              <a:t> de </a:t>
            </a:r>
            <a:r>
              <a:rPr lang="en-US" dirty="0" err="1"/>
              <a:t>unidad</a:t>
            </a:r>
            <a:r>
              <a:rPr lang="en-US" dirty="0"/>
              <a:t>:</a:t>
            </a:r>
            <a:endParaRPr dirty="0"/>
          </a:p>
          <a:p>
            <a:pPr marL="630000" lvl="1" indent="-3060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dirty="0" err="1"/>
              <a:t>Cálculos</a:t>
            </a:r>
            <a:r>
              <a:rPr lang="en-US" dirty="0"/>
              <a:t> </a:t>
            </a:r>
            <a:r>
              <a:rPr lang="en-US" dirty="0" err="1"/>
              <a:t>incorrectos</a:t>
            </a:r>
            <a:endParaRPr dirty="0"/>
          </a:p>
          <a:p>
            <a:pPr marL="972900" lvl="2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Wingdings" panose="05000000000000000000" pitchFamily="2" charset="2"/>
              <a:buChar char="v"/>
            </a:pPr>
            <a:r>
              <a:rPr lang="en-US" dirty="0" err="1"/>
              <a:t>Aplicación</a:t>
            </a:r>
            <a:r>
              <a:rPr lang="en-US" dirty="0"/>
              <a:t> </a:t>
            </a:r>
            <a:r>
              <a:rPr lang="en-US" dirty="0" err="1"/>
              <a:t>incorrecta</a:t>
            </a:r>
            <a:r>
              <a:rPr lang="en-US" dirty="0"/>
              <a:t> de </a:t>
            </a:r>
            <a:r>
              <a:rPr lang="en-US" dirty="0" err="1"/>
              <a:t>predecesores</a:t>
            </a:r>
            <a:r>
              <a:rPr lang="en-US" dirty="0"/>
              <a:t> </a:t>
            </a:r>
            <a:r>
              <a:rPr lang="en-US" dirty="0" err="1"/>
              <a:t>aritméticos</a:t>
            </a:r>
            <a:endParaRPr dirty="0"/>
          </a:p>
          <a:p>
            <a:pPr marL="972900" lvl="2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Wingdings" panose="05000000000000000000" pitchFamily="2" charset="2"/>
              <a:buChar char="v"/>
            </a:pPr>
            <a:r>
              <a:rPr lang="en-US" dirty="0" err="1"/>
              <a:t>Operaciones</a:t>
            </a:r>
            <a:r>
              <a:rPr lang="en-US" dirty="0"/>
              <a:t> </a:t>
            </a:r>
            <a:r>
              <a:rPr lang="en-US" dirty="0" err="1"/>
              <a:t>mezcladas</a:t>
            </a:r>
            <a:endParaRPr dirty="0"/>
          </a:p>
          <a:p>
            <a:pPr marL="972900" lvl="2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Wingdings" panose="05000000000000000000" pitchFamily="2" charset="2"/>
              <a:buChar char="v"/>
            </a:pPr>
            <a:r>
              <a:rPr lang="en-US" dirty="0" err="1"/>
              <a:t>Inicialización</a:t>
            </a:r>
            <a:r>
              <a:rPr lang="en-US" dirty="0"/>
              <a:t> </a:t>
            </a:r>
            <a:r>
              <a:rPr lang="en-US" dirty="0" err="1"/>
              <a:t>incorrecta</a:t>
            </a:r>
            <a:endParaRPr dirty="0"/>
          </a:p>
          <a:p>
            <a:pPr marL="972900" lvl="2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Wingdings" panose="05000000000000000000" pitchFamily="2" charset="2"/>
              <a:buChar char="v"/>
            </a:pPr>
            <a:r>
              <a:rPr lang="en-US" dirty="0"/>
              <a:t>Falta de </a:t>
            </a:r>
            <a:r>
              <a:rPr lang="en-US" dirty="0" err="1"/>
              <a:t>precisión</a:t>
            </a:r>
            <a:endParaRPr dirty="0"/>
          </a:p>
          <a:p>
            <a:pPr marL="972900" lvl="2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Wingdings" panose="05000000000000000000" pitchFamily="2" charset="2"/>
              <a:buChar char="v"/>
            </a:pPr>
            <a:r>
              <a:rPr lang="en-US" dirty="0" err="1"/>
              <a:t>Representación</a:t>
            </a:r>
            <a:r>
              <a:rPr lang="en-US" dirty="0"/>
              <a:t> </a:t>
            </a:r>
            <a:r>
              <a:rPr lang="en-US" dirty="0" err="1"/>
              <a:t>simbólica</a:t>
            </a:r>
            <a:r>
              <a:rPr lang="en-US" dirty="0"/>
              <a:t> </a:t>
            </a:r>
            <a:r>
              <a:rPr lang="en-US" dirty="0" err="1"/>
              <a:t>incorrecta</a:t>
            </a:r>
            <a:endParaRPr dirty="0"/>
          </a:p>
          <a:p>
            <a:pPr marL="630000" lvl="1" indent="-3060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dirty="0" err="1"/>
              <a:t>Comparaciones</a:t>
            </a:r>
            <a:r>
              <a:rPr lang="en-US" dirty="0"/>
              <a:t> </a:t>
            </a:r>
            <a:r>
              <a:rPr lang="en-US" dirty="0" err="1"/>
              <a:t>erróneas</a:t>
            </a:r>
            <a:endParaRPr dirty="0"/>
          </a:p>
          <a:p>
            <a:pPr marL="630000" lvl="1" indent="-3060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dirty="0" err="1"/>
              <a:t>Flujos</a:t>
            </a:r>
            <a:r>
              <a:rPr lang="en-US" dirty="0"/>
              <a:t> de control </a:t>
            </a:r>
            <a:r>
              <a:rPr lang="en-US" dirty="0" err="1"/>
              <a:t>inapropiados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159" name="Google Shape;159;p8"/>
          <p:cNvSpPr txBox="1">
            <a:spLocks noGrp="1"/>
          </p:cNvSpPr>
          <p:nvPr>
            <p:ph type="ftr" idx="11"/>
          </p:nvPr>
        </p:nvSpPr>
        <p:spPr>
          <a:xfrm>
            <a:off x="168980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Ingenieria de Software II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"/>
          <p:cNvSpPr txBox="1">
            <a:spLocks noGrp="1"/>
          </p:cNvSpPr>
          <p:nvPr>
            <p:ph type="title"/>
          </p:nvPr>
        </p:nvSpPr>
        <p:spPr>
          <a:xfrm>
            <a:off x="623392" y="643372"/>
            <a:ext cx="10022838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Tipos de Pruebas.</a:t>
            </a:r>
            <a:br>
              <a:rPr lang="en-US"/>
            </a:br>
            <a:r>
              <a:rPr lang="en-US"/>
              <a:t>Pruebas de Unidad</a:t>
            </a:r>
            <a:endParaRPr/>
          </a:p>
        </p:txBody>
      </p:sp>
      <p:sp>
        <p:nvSpPr>
          <p:cNvPr id="166" name="Google Shape;166;p9"/>
          <p:cNvSpPr txBox="1">
            <a:spLocks noGrp="1"/>
          </p:cNvSpPr>
          <p:nvPr>
            <p:ph type="sldNum" idx="12"/>
          </p:nvPr>
        </p:nvSpPr>
        <p:spPr>
          <a:xfrm>
            <a:off x="9249399" y="2852610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67" name="Google Shape;167;p9"/>
          <p:cNvSpPr txBox="1">
            <a:spLocks noGrp="1"/>
          </p:cNvSpPr>
          <p:nvPr>
            <p:ph type="body" idx="1"/>
          </p:nvPr>
        </p:nvSpPr>
        <p:spPr>
          <a:xfrm>
            <a:off x="5951984" y="6509534"/>
            <a:ext cx="2162515" cy="30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lvl="0" indent="-9144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8" name="Google Shape;168;p9"/>
          <p:cNvSpPr txBox="1">
            <a:spLocks noGrp="1"/>
          </p:cNvSpPr>
          <p:nvPr>
            <p:ph type="body" idx="2"/>
          </p:nvPr>
        </p:nvSpPr>
        <p:spPr>
          <a:xfrm>
            <a:off x="623392" y="1902575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5640" lvl="0" indent="-2032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200"/>
              <a:buChar char="»"/>
            </a:pPr>
            <a:r>
              <a:rPr lang="en-US" sz="3200"/>
              <a:t>Los Casos de prueba deben descubrir errores como:</a:t>
            </a:r>
            <a:endParaRPr/>
          </a:p>
          <a:p>
            <a:pPr marL="781200" lvl="1" indent="-457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ourier New"/>
              <a:buChar char="o"/>
            </a:pPr>
            <a:r>
              <a:rPr lang="en-US" sz="2800"/>
              <a:t>Comparaciones entre diferentes tipos de datos</a:t>
            </a:r>
            <a:endParaRPr/>
          </a:p>
          <a:p>
            <a:pPr marL="781200" lvl="1" indent="-457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ourier New"/>
              <a:buChar char="o"/>
            </a:pPr>
            <a:r>
              <a:rPr lang="en-US" sz="2800"/>
              <a:t>Operadores lógicos aplicados incorrectamente</a:t>
            </a:r>
            <a:endParaRPr/>
          </a:p>
          <a:p>
            <a:pPr marL="781200" lvl="1" indent="-457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ourier New"/>
              <a:buChar char="o"/>
            </a:pPr>
            <a:r>
              <a:rPr lang="en-US" sz="2800"/>
              <a:t>Expectativas de igualdad con grado de precisión </a:t>
            </a:r>
            <a:endParaRPr/>
          </a:p>
          <a:p>
            <a:pPr marL="781200" lvl="1" indent="-457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ourier New"/>
              <a:buChar char="o"/>
            </a:pPr>
            <a:r>
              <a:rPr lang="en-US" sz="2800"/>
              <a:t>Comparación incorrecta de variables </a:t>
            </a:r>
            <a:endParaRPr/>
          </a:p>
          <a:p>
            <a:pPr marL="781200" lvl="1" indent="-457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ourier New"/>
              <a:buChar char="o"/>
            </a:pPr>
            <a:r>
              <a:rPr lang="en-US" sz="2800"/>
              <a:t>Terminación inapropiada o inexistente de bucles</a:t>
            </a:r>
            <a:endParaRPr/>
          </a:p>
          <a:p>
            <a:pPr marL="781200" lvl="1" indent="-457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ourier New"/>
              <a:buChar char="o"/>
            </a:pPr>
            <a:r>
              <a:rPr lang="en-US" sz="2800"/>
              <a:t>Falla en la salida cuando se encuentre una iteración divergente</a:t>
            </a:r>
            <a:endParaRPr/>
          </a:p>
          <a:p>
            <a:pPr marL="781200" lvl="1" indent="-457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ourier New"/>
              <a:buChar char="o"/>
            </a:pPr>
            <a:r>
              <a:rPr lang="en-US" sz="2800"/>
              <a:t>Variables de bucle modificadas inapropiadamente </a:t>
            </a:r>
            <a:endParaRPr/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400"/>
              <a:buFont typeface="Courier New"/>
              <a:buNone/>
            </a:pPr>
            <a:endParaRPr/>
          </a:p>
        </p:txBody>
      </p:sp>
      <p:sp>
        <p:nvSpPr>
          <p:cNvPr id="169" name="Google Shape;169;p9"/>
          <p:cNvSpPr txBox="1">
            <a:spLocks noGrp="1"/>
          </p:cNvSpPr>
          <p:nvPr>
            <p:ph type="ftr" idx="11"/>
          </p:nvPr>
        </p:nvSpPr>
        <p:spPr>
          <a:xfrm>
            <a:off x="168980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Ingenieria de Software II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lantilla _2020_Isoft2">
  <a:themeElements>
    <a:clrScheme name="Personalizado 2">
      <a:dk1>
        <a:srgbClr val="000000"/>
      </a:dk1>
      <a:lt1>
        <a:srgbClr val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3238</Words>
  <Application>Microsoft Office PowerPoint</Application>
  <PresentationFormat>Panorámica</PresentationFormat>
  <Paragraphs>409</Paragraphs>
  <Slides>44</Slides>
  <Notes>43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44</vt:i4>
      </vt:variant>
    </vt:vector>
  </HeadingPairs>
  <TitlesOfParts>
    <vt:vector size="52" baseType="lpstr">
      <vt:lpstr>Calibri</vt:lpstr>
      <vt:lpstr>Helvetica Neue</vt:lpstr>
      <vt:lpstr>Arial</vt:lpstr>
      <vt:lpstr>Noto Sans Symbols</vt:lpstr>
      <vt:lpstr>Wingdings</vt:lpstr>
      <vt:lpstr>Gill Sans</vt:lpstr>
      <vt:lpstr>Courier New</vt:lpstr>
      <vt:lpstr>Plantilla _2020_Isoft2</vt:lpstr>
      <vt:lpstr>Ingeniería de Software II</vt:lpstr>
      <vt:lpstr>Enfoque estratégico de pruebas </vt:lpstr>
      <vt:lpstr>Enfoque estratégico de pruebas</vt:lpstr>
      <vt:lpstr>Concepto de Verificación &amp;Validación </vt:lpstr>
      <vt:lpstr>Estrategias de pruebas</vt:lpstr>
      <vt:lpstr>Tipos de Pruebas Software convencionales</vt:lpstr>
      <vt:lpstr>Tipos de Pruebas. Pruebas de Unidad </vt:lpstr>
      <vt:lpstr>Tipos de Pruebas. Pruebas de Unidad </vt:lpstr>
      <vt:lpstr>Tipos de Pruebas. Pruebas de Unidad</vt:lpstr>
      <vt:lpstr>Tipos de Pruebas. Pruebas de Unidad - Procedimiento</vt:lpstr>
      <vt:lpstr>Tipos de Pruebas. Pruebas de Unidad - Procedimiento</vt:lpstr>
      <vt:lpstr>Tipos de Pruebas.  Pruebas de Integración</vt:lpstr>
      <vt:lpstr>Tipos de Pruebas.  Pruebas de Integración</vt:lpstr>
      <vt:lpstr>Tipos de Pruebas.  Pruebas de Integración - Descendente</vt:lpstr>
      <vt:lpstr>Tipos de Pruebas.  Pruebas de Integración - Descendente</vt:lpstr>
      <vt:lpstr>Tipos de Pruebas.  Pruebas de Integración - Descendente</vt:lpstr>
      <vt:lpstr>Tipos de Pruebas.  Pruebas de Integración - Ascendente</vt:lpstr>
      <vt:lpstr>Tipos de Pruebas.  Pruebas de Integración - Ascendente</vt:lpstr>
      <vt:lpstr>Tipos de Pruebas.  Pruebas de integración - Selección </vt:lpstr>
      <vt:lpstr>Tipos de Pruebas.  Pruebas de integración - Pruebas de regresión</vt:lpstr>
      <vt:lpstr>Tipos de Pruebas.  Pruebas de integración - Pruebas de regresión</vt:lpstr>
      <vt:lpstr>Tipos de Pruebas.  Pruebas de integración - Criticidad </vt:lpstr>
      <vt:lpstr>Posible estrategia de pruebas de integración</vt:lpstr>
      <vt:lpstr>Tipos de Pruebas.  Pruebas de Unidad e Integración para software OO</vt:lpstr>
      <vt:lpstr>Tipos de Pruebas.  Pruebas del Sistema</vt:lpstr>
      <vt:lpstr>Tipos de Pruebas.  Pruebas del Sistema</vt:lpstr>
      <vt:lpstr>Tipos de Pruebas.  Pruebas de Validación</vt:lpstr>
      <vt:lpstr>Tipos de Pruebas.  Pruebas de Validación</vt:lpstr>
      <vt:lpstr>Tipos de Pruebas.  Pruebas de Validación</vt:lpstr>
      <vt:lpstr>Tipos de Pruebas.  Pruebas de Validación – aceptación ALFA</vt:lpstr>
      <vt:lpstr>Tipos de Pruebas.  Pruebas de Validación – aceptación BETA</vt:lpstr>
      <vt:lpstr>Tipos de Pruebas.  Pruebas BETA</vt:lpstr>
      <vt:lpstr>Tipos de Pruebas.  Pruebas de Validación – aceptación BETA</vt:lpstr>
      <vt:lpstr>Tipos de Pruebas.  Pruebas de Validación – aceptación BETA</vt:lpstr>
      <vt:lpstr>Una estrategia possible de pruebas de Sistema</vt:lpstr>
      <vt:lpstr>Prueba de entornos especializados </vt:lpstr>
      <vt:lpstr>Prueba de entornos especializados  Prueba de arquitectura cliente-servidor</vt:lpstr>
      <vt:lpstr>Prueba de entornos especializados  Prueba de la documentación y funciones de ayuda</vt:lpstr>
      <vt:lpstr>Pruebas de sistemas de tiempo real  </vt:lpstr>
      <vt:lpstr>DEPURACIÓN de Programas</vt:lpstr>
      <vt:lpstr>Depuración </vt:lpstr>
      <vt:lpstr>El Proceso de Depuración</vt:lpstr>
      <vt:lpstr>El Proceso de Depuración Características de los errores</vt:lpstr>
      <vt:lpstr>Enfoques de la Depuración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Ingeniería de Software II</dc:title>
  <dc:creator>Ariel Pasini</dc:creator>
  <cp:lastModifiedBy>Alejandro Héctor González- UNLP</cp:lastModifiedBy>
  <cp:revision>3</cp:revision>
  <dcterms:created xsi:type="dcterms:W3CDTF">2016-02-19T02:46:31Z</dcterms:created>
  <dcterms:modified xsi:type="dcterms:W3CDTF">2024-05-13T12:07:53Z</dcterms:modified>
</cp:coreProperties>
</file>