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IPdHOEs5S2PA3b8OZGGh+zKr7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BD2B4-C656-42CA-AF79-31C11DCC5942}">
  <a:tblStyle styleId="{374BD2B4-C656-42CA-AF79-31C11DCC594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91" name="Google Shape;291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Ingeniera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8" name="Google Shape;398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00" name="Google Shape;400;p1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01" name="Google Shape;401;p1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02" name="Google Shape;402;p1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3" name="Google Shape;413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4" name="Google Shape;414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15" name="Google Shape;415;p1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16" name="Google Shape;416;p11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17" name="Google Shape;417;p1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7" name="Google Shape;427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29" name="Google Shape;429;p1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30" name="Google Shape;430;p1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31" name="Google Shape;431;p1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1" name="Google Shape;441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1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43" name="Google Shape;443;p13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44" name="Google Shape;444;p13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45" name="Google Shape;445;p1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5" name="Google Shape;455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57" name="Google Shape;457;p14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58" name="Google Shape;458;p1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59" name="Google Shape;459;p1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9" name="Google Shape;469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71" name="Google Shape;471;p1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72" name="Google Shape;472;p1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73" name="Google Shape;473;p1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5" name="Google Shape;5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4" name="Google Shape;5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3" name="Google Shape;5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2" name="Google Shape;5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0" name="Google Shape;5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p2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6" name="Google Shape;616;p2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617" name="Google Shape;617;p2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618" name="Google Shape;618;p2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619" name="Google Shape;619;p2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8" name="Google Shape;62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8" name="Google Shape;328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30" name="Google Shape;330;p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31" name="Google Shape;331;p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32" name="Google Shape;332;p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3" name="Google Shape;343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45" name="Google Shape;345;p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46" name="Google Shape;346;p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47" name="Google Shape;347;p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7" name="Google Shape;357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59" name="Google Shape;359;p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60" name="Google Shape;360;p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61" name="Google Shape;361;p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1" name="Google Shape;371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73" name="Google Shape;373;p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74" name="Google Shape;374;p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75" name="Google Shape;375;p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5" name="Google Shape;385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87" name="Google Shape;387;p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88" name="Google Shape;388;p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89" name="Google Shape;389;p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 1">
  <p:cSld name="Imagen con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8a1e40217_0_270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300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138a1e40217_0_270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85000"/>
              </a:lnSpc>
              <a:spcBef>
                <a:spcPts val="450"/>
              </a:spcBef>
              <a:spcAft>
                <a:spcPts val="40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21" name="Google Shape;21;g138a1e40217_0_270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22" name="Google Shape;22;g138a1e40217_0_270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23" name="Google Shape;23;g138a1e40217_0_270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4" name="Google Shape;24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8a1e40217_0_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38a1e40217_0_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8" name="Google Shape;88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38a1e40217_0_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endParaRPr/>
          </a:p>
        </p:txBody>
      </p:sp>
      <p:cxnSp>
        <p:nvCxnSpPr>
          <p:cNvPr id="90" name="Google Shape;90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g138a1e40217_0_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92" name="Google Shape;92;g138a1e40217_0_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93" name="Google Shape;93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 2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a1e40217_0_7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138a1e40217_0_7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8" name="Google Shape;98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38a1e40217_0_7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endParaRPr/>
          </a:p>
        </p:txBody>
      </p:sp>
      <p:cxnSp>
        <p:nvCxnSpPr>
          <p:cNvPr id="100" name="Google Shape;100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g138a1e40217_0_7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02" name="Google Shape;102;g138a1e40217_0_7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03" name="Google Shape;103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a1e40217_0_8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38a1e40217_0_8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endParaRPr/>
          </a:p>
        </p:txBody>
      </p:sp>
      <p:sp>
        <p:nvSpPr>
          <p:cNvPr id="108" name="Google Shape;108;g138a1e40217_0_8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endParaRPr/>
          </a:p>
        </p:txBody>
      </p:sp>
      <p:sp>
        <p:nvSpPr>
          <p:cNvPr id="109" name="Google Shape;109;g138a1e40217_0_8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0" name="Google Shape;110;g138a1e40217_0_8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a1e40217_0_8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112" name="Google Shape;112;g138a1e40217_0_8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13" name="Google Shape;113;g138a1e40217_0_8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a1e40217_0_97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138a1e40217_0_97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7" name="Google Shape;117;g138a1e40217_0_9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18" name="Google Shape;118;g138a1e40217_0_97"/>
          <p:cNvSpPr txBox="1">
            <a:spLocks noGrp="1"/>
          </p:cNvSpPr>
          <p:nvPr>
            <p:ph type="ftr" idx="11"/>
          </p:nvPr>
        </p:nvSpPr>
        <p:spPr>
          <a:xfrm>
            <a:off x="168981" y="6554699"/>
            <a:ext cx="3334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a1e40217_0_10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138a1e40217_0_102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2" name="Google Shape;122;g138a1e40217_0_102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3" name="Google Shape;123;g138a1e40217_0_10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24" name="Google Shape;124;g138a1e40217_0_10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25" name="Google Shape;125;g138a1e40217_0_10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8a1e40217_0_10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138a1e40217_0_10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endParaRPr/>
          </a:p>
        </p:txBody>
      </p:sp>
      <p:sp>
        <p:nvSpPr>
          <p:cNvPr id="129" name="Google Shape;129;g138a1e40217_0_10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0" name="Google Shape;130;g138a1e40217_0_109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endParaRPr/>
          </a:p>
        </p:txBody>
      </p:sp>
      <p:sp>
        <p:nvSpPr>
          <p:cNvPr id="131" name="Google Shape;131;g138a1e40217_0_109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2" name="Google Shape;132;g138a1e40217_0_10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33" name="Google Shape;133;g138a1e40217_0_10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34" name="Google Shape;134;g138a1e40217_0_10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8a1e40217_0_11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38a1e40217_0_11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38a1e40217_0_11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39" name="Google Shape;139;g138a1e40217_0_11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40" name="Google Shape;140;g138a1e40217_0_11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a1e40217_0_124"/>
          <p:cNvSpPr/>
          <p:nvPr/>
        </p:nvSpPr>
        <p:spPr>
          <a:xfrm>
            <a:off x="17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38a1e40217_0_124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8a1e40217_0_124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8a1e40217_0_12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6" name="Google Shape;146;g138a1e40217_0_12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endParaRPr/>
          </a:p>
        </p:txBody>
      </p:sp>
      <p:sp>
        <p:nvSpPr>
          <p:cNvPr id="147" name="Google Shape;147;g138a1e40217_0_124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48" name="Google Shape;148;g138a1e40217_0_124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49" name="Google Shape;149;g138a1e40217_0_12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a1e40217_0_133"/>
          <p:cNvSpPr/>
          <p:nvPr/>
        </p:nvSpPr>
        <p:spPr>
          <a:xfrm>
            <a:off x="1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38a1e40217_0_133"/>
          <p:cNvSpPr/>
          <p:nvPr/>
        </p:nvSpPr>
        <p:spPr>
          <a:xfrm>
            <a:off x="16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38a1e40217_0_133"/>
          <p:cNvSpPr txBox="1">
            <a:spLocks noGrp="1"/>
          </p:cNvSpPr>
          <p:nvPr>
            <p:ph type="title"/>
          </p:nvPr>
        </p:nvSpPr>
        <p:spPr>
          <a:xfrm>
            <a:off x="1097281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38a1e40217_0_133"/>
          <p:cNvSpPr>
            <a:spLocks noGrp="1"/>
          </p:cNvSpPr>
          <p:nvPr>
            <p:ph type="pic" idx="2"/>
          </p:nvPr>
        </p:nvSpPr>
        <p:spPr>
          <a:xfrm>
            <a:off x="16" y="0"/>
            <a:ext cx="12192000" cy="4915200"/>
          </a:xfrm>
          <a:prstGeom prst="rect">
            <a:avLst/>
          </a:prstGeom>
          <a:solidFill>
            <a:srgbClr val="C6D1DD"/>
          </a:solidFill>
          <a:ln>
            <a:noFill/>
          </a:ln>
        </p:spPr>
      </p:sp>
      <p:sp>
        <p:nvSpPr>
          <p:cNvPr id="155" name="Google Shape;155;g138a1e40217_0_13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endParaRPr/>
          </a:p>
        </p:txBody>
      </p:sp>
      <p:sp>
        <p:nvSpPr>
          <p:cNvPr id="156" name="Google Shape;156;g138a1e40217_0_133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57" name="Google Shape;157;g138a1e40217_0_133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58" name="Google Shape;158;g138a1e40217_0_133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a1e40217_0_14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38a1e40217_0_142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5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g138a1e40217_0_14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63" name="Google Shape;163;g138a1e40217_0_14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64" name="Google Shape;164;g138a1e40217_0_1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8a1e40217_0_2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138a1e40217_0_2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138a1e40217_0_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38a1e40217_0_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g138a1e40217_0_2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32" name="Google Shape;32;g138a1e40217_0_2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33" name="Google Shape;33;g138a1e40217_0_2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4" name="Google Shape;34;g138a1e40217_0_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a1e40217_0_14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38a1e40217_0_14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38a1e40217_0_148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138a1e40217_0_148"/>
          <p:cNvSpPr txBox="1">
            <a:spLocks noGrp="1"/>
          </p:cNvSpPr>
          <p:nvPr>
            <p:ph type="body" idx="1"/>
          </p:nvPr>
        </p:nvSpPr>
        <p:spPr>
          <a:xfrm rot="5400000">
            <a:off x="1825351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0" name="Google Shape;170;g138a1e40217_0_14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71" name="Google Shape;171;g138a1e40217_0_14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72" name="Google Shape;172;g138a1e40217_0_14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8a1e40217_0_15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138a1e40217_0_15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endParaRPr/>
          </a:p>
        </p:txBody>
      </p:sp>
      <p:sp>
        <p:nvSpPr>
          <p:cNvPr id="176" name="Google Shape;176;g138a1e40217_0_15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77" name="Google Shape;177;g138a1e40217_0_15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78" name="Google Shape;178;g138a1e40217_0_15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a1e40217_0_16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138a1e40217_0_16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endParaRPr/>
          </a:p>
        </p:txBody>
      </p:sp>
      <p:sp>
        <p:nvSpPr>
          <p:cNvPr id="182" name="Google Shape;182;g138a1e40217_0_16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endParaRPr/>
          </a:p>
        </p:txBody>
      </p:sp>
      <p:sp>
        <p:nvSpPr>
          <p:cNvPr id="183" name="Google Shape;183;g138a1e40217_0_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4" name="Google Shape;184;g138a1e40217_0_16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85" name="Google Shape;185;g138a1e40217_0_16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86" name="Google Shape;186;g138a1e40217_0_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8a1e40217_0_17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g138a1e40217_0_17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90" name="Google Shape;190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38a1e40217_0_17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92" name="Google Shape;192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g138a1e40217_0_17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94" name="Google Shape;194;g138a1e40217_0_17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95" name="Google Shape;195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 2"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8a1e40217_0_18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g138a1e40217_0_18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00" name="Google Shape;200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38a1e40217_0_18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02" name="Google Shape;202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g138a1e40217_0_18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204" name="Google Shape;204;g138a1e40217_0_18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205" name="Google Shape;205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8a1e40217_0_19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g138a1e40217_0_19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10" name="Google Shape;210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38a1e40217_0_19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12" name="Google Shape;212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g138a1e40217_0_19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214" name="Google Shape;214;g138a1e40217_0_19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215" name="Google Shape;215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8a1e40217_0_20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g138a1e40217_0_20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20" name="Google Shape;220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38a1e40217_0_20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22" name="Google Shape;222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g138a1e40217_0_20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224" name="Google Shape;224;g138a1e40217_0_20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225" name="Google Shape;225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a1e40217_0_21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g138a1e40217_0_21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30" name="Google Shape;230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38a1e40217_0_21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32" name="Google Shape;232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g138a1e40217_0_21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234" name="Google Shape;234;g138a1e40217_0_21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235" name="Google Shape;235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8a1e40217_0_22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g138a1e40217_0_22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40" name="Google Shape;240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38a1e40217_0_22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42" name="Google Shape;242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g138a1e40217_0_22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244" name="Google Shape;244;g138a1e40217_0_22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245" name="Google Shape;245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8a1e40217_0_23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g138a1e40217_0_23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50" name="Google Shape;250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38a1e40217_0_23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52" name="Google Shape;252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g138a1e40217_0_23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254" name="Google Shape;254;g138a1e40217_0_23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255" name="Google Shape;255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8" name="Google Shape;38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9" name="Google Shape;39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40" name="Google Shape;40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8a1e40217_0_24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g138a1e40217_0_24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60" name="Google Shape;260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38a1e40217_0_24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62" name="Google Shape;262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3" name="Google Shape;263;g138a1e40217_0_24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264" name="Google Shape;264;g138a1e40217_0_24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265" name="Google Shape;265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8a1e40217_0_25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g138a1e40217_0_25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70" name="Google Shape;270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38a1e40217_0_25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72" name="Google Shape;272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g138a1e40217_0_25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274" name="Google Shape;274;g138a1e40217_0_25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275" name="Google Shape;275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8a1e40217_0_2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g138a1e40217_0_2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0" name="Google Shape;280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38a1e40217_0_2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282" name="Google Shape;282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3" name="Google Shape;283;g138a1e40217_0_2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284" name="Google Shape;284;g138a1e40217_0_2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285" name="Google Shape;285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38a1e40217_0_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138a1e40217_0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g138a1e40217_0_1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45" name="Google Shape;45;g138a1e40217_0_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46" name="Google Shape;46;g138a1e40217_0_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8a1e40217_0_9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8a1e40217_0_9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endParaRPr/>
          </a:p>
        </p:txBody>
      </p:sp>
      <p:sp>
        <p:nvSpPr>
          <p:cNvPr id="50" name="Google Shape;50;g138a1e40217_0_9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51" name="Google Shape;51;g138a1e40217_0_9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52" name="Google Shape;52;g138a1e40217_0_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53" name="Google Shape;53;g138a1e40217_0_9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8a1e40217_0_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138a1e40217_0_31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57" name="Google Shape;57;g138a1e40217_0_31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58" name="Google Shape;58;g138a1e40217_0_31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8a1e40217_0_36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138a1e40217_0_36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2" name="Google Shape;62;g138a1e40217_0_36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3" name="Google Shape;63;g138a1e40217_0_36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g138a1e40217_0_36"/>
          <p:cNvSpPr txBox="1">
            <a:spLocks noGrp="1"/>
          </p:cNvSpPr>
          <p:nvPr>
            <p:ph type="dt" idx="10"/>
          </p:nvPr>
        </p:nvSpPr>
        <p:spPr>
          <a:xfrm>
            <a:off x="2567609" y="6543223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65" name="Google Shape;65;g138a1e40217_0_36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66" name="Google Shape;66;g138a1e40217_0_36"/>
          <p:cNvSpPr txBox="1"/>
          <p:nvPr/>
        </p:nvSpPr>
        <p:spPr>
          <a:xfrm>
            <a:off x="5176315" y="6484429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138a1e40217_0_36"/>
          <p:cNvCxnSpPr/>
          <p:nvPr/>
        </p:nvCxnSpPr>
        <p:spPr>
          <a:xfrm>
            <a:off x="623393" y="1772816"/>
            <a:ext cx="107727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8a1e40217_0_45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38a1e40217_0_45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38a1e40217_0_4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138a1e40217_0_4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  <a:defRPr sz="2390"/>
            </a:lvl2pPr>
            <a:lvl3pPr lvl="2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400"/>
              <a:buNone/>
              <a:defRPr sz="2390"/>
            </a:lvl3pPr>
            <a:lvl4pPr lvl="3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4pPr>
            <a:lvl5pPr lvl="4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5pPr>
            <a:lvl6pPr lvl="5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6pPr>
            <a:lvl7pPr lvl="6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7pPr>
            <a:lvl8pPr lvl="7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8pPr>
            <a:lvl9pPr lvl="8" algn="ctr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2000"/>
              <a:buNone/>
              <a:defRPr sz="1992"/>
            </a:lvl9pPr>
          </a:lstStyle>
          <a:p>
            <a:endParaRPr/>
          </a:p>
        </p:txBody>
      </p:sp>
      <p:sp>
        <p:nvSpPr>
          <p:cNvPr id="73" name="Google Shape;73;g138a1e40217_0_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74" name="Google Shape;74;g138a1e40217_0_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75" name="Google Shape;75;g138a1e40217_0_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76" name="Google Shape;76;g138a1e40217_0_45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8a1e40217_0_54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8a1e40217_0_5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0" name="Google Shape;80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38a1e40217_0_54"/>
          <p:cNvSpPr txBox="1">
            <a:spLocks noGrp="1"/>
          </p:cNvSpPr>
          <p:nvPr>
            <p:ph type="body" idx="1"/>
          </p:nvPr>
        </p:nvSpPr>
        <p:spPr>
          <a:xfrm>
            <a:off x="788830" y="2924945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2" name="Google Shape;82;g138a1e40217_0_5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83" name="Google Shape;83;g138a1e40217_0_5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84" name="Google Shape;84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2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8a1e40217_0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38a1e40217_0_0"/>
          <p:cNvSpPr/>
          <p:nvPr/>
        </p:nvSpPr>
        <p:spPr>
          <a:xfrm>
            <a:off x="16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4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38a1e40217_0_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138a1e40217_0_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38a1e40217_0_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15" name="Google Shape;15;g138a1e40217_0_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16" name="Google Shape;16;g138a1e40217_0_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7" name="Google Shape;17;g138a1e40217_0_0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Ingeniería de Software I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1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0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405" name="Google Shape;405;p10"/>
          <p:cNvSpPr txBox="1">
            <a:spLocks noGrp="1"/>
          </p:cNvSpPr>
          <p:nvPr>
            <p:ph type="body" idx="1"/>
          </p:nvPr>
        </p:nvSpPr>
        <p:spPr>
          <a:xfrm>
            <a:off x="623392" y="2136874"/>
            <a:ext cx="5760640" cy="201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Asociaciones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Relación entre un actor y un CU en el que interactúan entre sí. 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406" name="Google Shape;406;p10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407" name="Google Shape;407;p10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10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7680176" y="4762997"/>
            <a:ext cx="39206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(1) El Actor inicia el caso de uso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(2) El caso de uso interacciona con actor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4032" y="1844824"/>
            <a:ext cx="547687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0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420" name="Google Shape;420;p11"/>
          <p:cNvSpPr txBox="1">
            <a:spLocks noGrp="1"/>
          </p:cNvSpPr>
          <p:nvPr>
            <p:ph type="body" idx="1"/>
          </p:nvPr>
        </p:nvSpPr>
        <p:spPr>
          <a:xfrm>
            <a:off x="5783288" y="2204864"/>
            <a:ext cx="6408712" cy="366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 b="1"/>
              <a:t>Extensiones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/>
              <a:t>Un CU extiende la funcionalidad de otro CU.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/>
              <a:t>Un CU puede tener muchos CU extensiones.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/>
              <a:t>Los CU extensiones sólo son iniciados por un CU.</a:t>
            </a:r>
            <a:endParaRPr/>
          </a:p>
          <a:p>
            <a:pPr marL="411480" lvl="2" indent="-2336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/>
          </a:p>
        </p:txBody>
      </p:sp>
      <p:sp>
        <p:nvSpPr>
          <p:cNvPr id="421" name="Google Shape;421;p11"/>
          <p:cNvSpPr txBox="1">
            <a:spLocks noGrp="1"/>
          </p:cNvSpPr>
          <p:nvPr>
            <p:ph type="ftr" idx="11"/>
          </p:nvPr>
        </p:nvSpPr>
        <p:spPr>
          <a:xfrm>
            <a:off x="4282144" y="648396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422" name="Google Shape;422;p1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11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423" name="Google Shape;42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392" y="2204864"/>
            <a:ext cx="5064813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434" name="Google Shape;434;p12"/>
          <p:cNvSpPr txBox="1">
            <a:spLocks noGrp="1"/>
          </p:cNvSpPr>
          <p:nvPr>
            <p:ph type="body" idx="1"/>
          </p:nvPr>
        </p:nvSpPr>
        <p:spPr>
          <a:xfrm>
            <a:off x="191344" y="1892172"/>
            <a:ext cx="5616624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Uso o inclusión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Reduce la redundancia entre dos o más CU al combinar los pasos comunes de los CU</a:t>
            </a:r>
            <a:endParaRPr/>
          </a:p>
        </p:txBody>
      </p:sp>
      <p:sp>
        <p:nvSpPr>
          <p:cNvPr id="435" name="Google Shape;435;p12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12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437" name="Google Shape;437;p12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12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438" name="Google Shape;43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2144" y="1988840"/>
            <a:ext cx="3991193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448" name="Google Shape;448;p13"/>
          <p:cNvSpPr txBox="1">
            <a:spLocks noGrp="1"/>
          </p:cNvSpPr>
          <p:nvPr>
            <p:ph type="body" idx="1"/>
          </p:nvPr>
        </p:nvSpPr>
        <p:spPr>
          <a:xfrm>
            <a:off x="6023992" y="2060848"/>
            <a:ext cx="5256584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Dependencia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Relación entre CU que indica que un CU no puede realizarse hasta que se haya realizado otro CU.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449" name="Google Shape;449;p13"/>
          <p:cNvSpPr txBox="1">
            <a:spLocks noGrp="1"/>
          </p:cNvSpPr>
          <p:nvPr>
            <p:ph type="body" idx="2"/>
          </p:nvPr>
        </p:nvSpPr>
        <p:spPr>
          <a:xfrm>
            <a:off x="7842584" y="5660367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ftr" idx="11"/>
          </p:nvPr>
        </p:nvSpPr>
        <p:spPr>
          <a:xfrm>
            <a:off x="4560421" y="6387609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451" name="Google Shape;451;p13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13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452" name="Google Shape;45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6" y="1916832"/>
            <a:ext cx="4464496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4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462" name="Google Shape;462;p14"/>
          <p:cNvSpPr txBox="1">
            <a:spLocks noGrp="1"/>
          </p:cNvSpPr>
          <p:nvPr>
            <p:ph type="body" idx="1"/>
          </p:nvPr>
        </p:nvSpPr>
        <p:spPr>
          <a:xfrm>
            <a:off x="6672064" y="2060685"/>
            <a:ext cx="482453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Herencia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Relación entre actores donde un actor hereda las funcionalidades de uno o varios actores. 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463" name="Google Shape;463;p14"/>
          <p:cNvSpPr txBox="1">
            <a:spLocks noGrp="1"/>
          </p:cNvSpPr>
          <p:nvPr>
            <p:ph type="ftr" idx="11"/>
          </p:nvPr>
        </p:nvSpPr>
        <p:spPr>
          <a:xfrm>
            <a:off x="5602591" y="6515887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464" name="Google Shape;464;p14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14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465" name="Google Shape;4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68" y="1916833"/>
            <a:ext cx="6007500" cy="402272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4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Escenarios</a:t>
            </a:r>
            <a:endParaRPr sz="4400" b="1"/>
          </a:p>
        </p:txBody>
      </p:sp>
      <p:sp>
        <p:nvSpPr>
          <p:cNvPr id="476" name="Google Shape;476;p15"/>
          <p:cNvSpPr txBox="1">
            <a:spLocks noGrp="1"/>
          </p:cNvSpPr>
          <p:nvPr>
            <p:ph type="body" idx="1"/>
          </p:nvPr>
        </p:nvSpPr>
        <p:spPr>
          <a:xfrm>
            <a:off x="1631504" y="2132856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En el escenario se describen: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1325880" lvl="4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La interacción del escenario</a:t>
            </a:r>
            <a:endParaRPr/>
          </a:p>
          <a:p>
            <a:pPr marL="1409700" lvl="4" indent="-1905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1325880" lvl="4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Eventos alternativos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477" name="Google Shape;477;p15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15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479" name="Google Shape;479;p15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15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"/>
          <p:cNvSpPr txBox="1">
            <a:spLocks noGrp="1"/>
          </p:cNvSpPr>
          <p:nvPr>
            <p:ph type="title"/>
          </p:nvPr>
        </p:nvSpPr>
        <p:spPr>
          <a:xfrm>
            <a:off x="879993" y="-803855"/>
            <a:ext cx="9727047" cy="279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b="1"/>
              <a:t>Casos de Uso  -  Ejemplo de escenario</a:t>
            </a:r>
            <a:endParaRPr b="1"/>
          </a:p>
        </p:txBody>
      </p:sp>
      <p:sp>
        <p:nvSpPr>
          <p:cNvPr id="485" name="Google Shape;485;p16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16</a:t>
            </a:fld>
            <a:endParaRPr sz="7694" dirty="0">
              <a:solidFill>
                <a:srgbClr val="FFFFFF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A265E285-CF7C-7713-5D58-638A3A2A5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83635"/>
              </p:ext>
            </p:extLst>
          </p:nvPr>
        </p:nvGraphicFramePr>
        <p:xfrm>
          <a:off x="1457630" y="2129648"/>
          <a:ext cx="8127999" cy="3113732"/>
        </p:xfrm>
        <a:graphic>
          <a:graphicData uri="http://schemas.openxmlformats.org/drawingml/2006/table">
            <a:tbl>
              <a:tblPr firstRow="1" bandRow="1">
                <a:tableStyleId>{374BD2B4-C656-42CA-AF79-31C11DCC5942}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90402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799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4813239"/>
                    </a:ext>
                  </a:extLst>
                </a:gridCol>
              </a:tblGrid>
              <a:tr h="517852">
                <a:tc>
                  <a:txBody>
                    <a:bodyPr/>
                    <a:lstStyle/>
                    <a:p>
                      <a:r>
                        <a:rPr lang="es-ES" dirty="0"/>
                        <a:t>Nombre del caso de uso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6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Descripcion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Actores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Precondiciones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706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/>
                        <a:t>Curso Normal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Acccion</a:t>
                      </a:r>
                      <a:r>
                        <a:rPr lang="es-ES" dirty="0"/>
                        <a:t> del Actor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Acciones del Sistema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977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Curso Alterno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5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Postcondicion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25156"/>
                  </a:ext>
                </a:extLst>
              </a:tr>
            </a:tbl>
          </a:graphicData>
        </a:graphic>
      </p:graphicFrame>
      <p:sp>
        <p:nvSpPr>
          <p:cNvPr id="3" name="Google Shape;490;p16">
            <a:extLst>
              <a:ext uri="{FF2B5EF4-FFF2-40B4-BE49-F238E27FC236}">
                <a16:creationId xmlns:a16="http://schemas.microsoft.com/office/drawing/2014/main" id="{15C89BF3-1023-5BFE-A2D2-F21969600CBF}"/>
              </a:ext>
            </a:extLst>
          </p:cNvPr>
          <p:cNvSpPr/>
          <p:nvPr/>
        </p:nvSpPr>
        <p:spPr>
          <a:xfrm>
            <a:off x="2480356" y="586906"/>
            <a:ext cx="2250454" cy="9547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47753" y="112878"/>
                </a:moveTo>
                <a:lnTo>
                  <a:pt x="22307" y="247390"/>
                </a:lnTo>
              </a:path>
            </a:pathLst>
          </a:cu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 CU,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comenzar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un verbo y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representar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meta del CU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492;p16">
            <a:extLst>
              <a:ext uri="{FF2B5EF4-FFF2-40B4-BE49-F238E27FC236}">
                <a16:creationId xmlns:a16="http://schemas.microsoft.com/office/drawing/2014/main" id="{66E4E5AA-9B88-100C-1E37-1B9CA770FF82}"/>
              </a:ext>
            </a:extLst>
          </p:cNvPr>
          <p:cNvSpPr/>
          <p:nvPr/>
        </p:nvSpPr>
        <p:spPr>
          <a:xfrm>
            <a:off x="226576" y="2184805"/>
            <a:ext cx="1944291" cy="684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848" y="49622"/>
                </a:moveTo>
                <a:lnTo>
                  <a:pt x="149292" y="193146"/>
                </a:lnTo>
              </a:path>
            </a:pathLst>
          </a:custGeom>
          <a:solidFill>
            <a:srgbClr val="C00000"/>
          </a:solidFill>
          <a:ln w="22225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Actor principal que se beneficia del CU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95;p16">
            <a:extLst>
              <a:ext uri="{FF2B5EF4-FFF2-40B4-BE49-F238E27FC236}">
                <a16:creationId xmlns:a16="http://schemas.microsoft.com/office/drawing/2014/main" id="{06F07D15-D83B-0295-6C5E-32B8638B86E1}"/>
              </a:ext>
            </a:extLst>
          </p:cNvPr>
          <p:cNvSpPr/>
          <p:nvPr/>
        </p:nvSpPr>
        <p:spPr>
          <a:xfrm>
            <a:off x="5743516" y="2716686"/>
            <a:ext cx="1944290" cy="6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chemeClr val="accent1"/>
          </a:solidFill>
          <a:ln w="19050" cap="flat" cmpd="sng">
            <a:solidFill>
              <a:schemeClr val="tx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corta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precisa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del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propósito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CU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95;p16">
            <a:extLst>
              <a:ext uri="{FF2B5EF4-FFF2-40B4-BE49-F238E27FC236}">
                <a16:creationId xmlns:a16="http://schemas.microsoft.com/office/drawing/2014/main" id="{556B5E14-2FFB-A853-F972-22362FB57783}"/>
              </a:ext>
            </a:extLst>
          </p:cNvPr>
          <p:cNvSpPr/>
          <p:nvPr/>
        </p:nvSpPr>
        <p:spPr>
          <a:xfrm>
            <a:off x="6918774" y="3989524"/>
            <a:ext cx="4211422" cy="1108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2225" cap="flat" cmpd="sng">
            <a:solidFill>
              <a:schemeClr val="tx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s-E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Secuencia normal (sin errores ni condiciones) realizada por los actores y el sistema.</a:t>
            </a:r>
            <a:endParaRPr lang="es-ES" dirty="0"/>
          </a:p>
          <a:p>
            <a:pPr lvl="0">
              <a:buSzPts val="1400"/>
            </a:pPr>
            <a:r>
              <a:rPr lang="es-E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Debe representar la interacción entre el actor y el sistema.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505;p17">
            <a:extLst>
              <a:ext uri="{FF2B5EF4-FFF2-40B4-BE49-F238E27FC236}">
                <a16:creationId xmlns:a16="http://schemas.microsoft.com/office/drawing/2014/main" id="{66FE2354-3E6F-765F-14F4-FE8C1F8BF48A}"/>
              </a:ext>
            </a:extLst>
          </p:cNvPr>
          <p:cNvSpPr/>
          <p:nvPr/>
        </p:nvSpPr>
        <p:spPr>
          <a:xfrm>
            <a:off x="6918774" y="2231704"/>
            <a:ext cx="1944290" cy="16557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2931" y="102269"/>
                </a:lnTo>
              </a:path>
            </a:pathLst>
          </a:custGeom>
          <a:solidFill>
            <a:srgbClr val="00B050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restricción del estado del  sistema antes de la ejecución del CU ( por ejemplo otro CU que debe ejecutarse previamente)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95;p16">
            <a:extLst>
              <a:ext uri="{FF2B5EF4-FFF2-40B4-BE49-F238E27FC236}">
                <a16:creationId xmlns:a16="http://schemas.microsoft.com/office/drawing/2014/main" id="{932F7FC0-CDEB-DDF9-5151-BF9EEE0138EB}"/>
              </a:ext>
            </a:extLst>
          </p:cNvPr>
          <p:cNvSpPr/>
          <p:nvPr/>
        </p:nvSpPr>
        <p:spPr>
          <a:xfrm>
            <a:off x="7160210" y="4424548"/>
            <a:ext cx="4211422" cy="1108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chemeClr val="accent1"/>
          </a:solidFill>
          <a:ln w="222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Describen el comportamiento si ocurre una excepción o variación del curso típico</a:t>
            </a:r>
          </a:p>
          <a:p>
            <a:pPr lvl="0">
              <a:buSzPts val="1400"/>
            </a:pPr>
            <a:r>
              <a:rPr lang="es-E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505;p17">
            <a:extLst>
              <a:ext uri="{FF2B5EF4-FFF2-40B4-BE49-F238E27FC236}">
                <a16:creationId xmlns:a16="http://schemas.microsoft.com/office/drawing/2014/main" id="{7AE5F5A9-1BD4-7A56-B470-82EC90DA5D42}"/>
              </a:ext>
            </a:extLst>
          </p:cNvPr>
          <p:cNvSpPr/>
          <p:nvPr/>
        </p:nvSpPr>
        <p:spPr>
          <a:xfrm>
            <a:off x="5521629" y="3732520"/>
            <a:ext cx="1944290" cy="16557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2931" y="102269"/>
                </a:lnTo>
              </a:path>
            </a:pathLst>
          </a:custGeom>
          <a:solidFill>
            <a:srgbClr val="7030A0"/>
          </a:solidFill>
          <a:ln w="222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Restricción del estado del sistema después de la finalización exitosa del CU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529" name="Google Shape;529;p19"/>
          <p:cNvSpPr txBox="1">
            <a:spLocks noGrp="1"/>
          </p:cNvSpPr>
          <p:nvPr>
            <p:ph type="body" idx="1"/>
          </p:nvPr>
        </p:nvSpPr>
        <p:spPr>
          <a:xfrm>
            <a:off x="1775520" y="2420888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080" lvl="0" indent="-2590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Pasos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Identificar a los actores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Identificar los CU para los requerimientos 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Construir el diagrama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Realizar los escenarios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30" name="Google Shape;530;p19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1" name="Google Shape;531;p19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17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538" name="Google Shape;538;p20"/>
          <p:cNvSpPr txBox="1">
            <a:spLocks noGrp="1"/>
          </p:cNvSpPr>
          <p:nvPr>
            <p:ph type="body" idx="1"/>
          </p:nvPr>
        </p:nvSpPr>
        <p:spPr>
          <a:xfrm>
            <a:off x="1343472" y="1844824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Identificar a los actores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Dónde buscar actores potenciales: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Documentación o manuales existentes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Minutas de reunión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Documentos de requerimientos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Responder a: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¿Quién o qué proporciona las entradas al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¿Quién o qué recibe las salidas del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¿Se requieren interfaces con otros sistemas?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¿Quién mantendrá la información en el sistema?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Deberán nombrarse con un sustantivo o frase sustantiva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539" name="Google Shape;539;p20"/>
          <p:cNvSpPr txBox="1">
            <a:spLocks noGrp="1"/>
          </p:cNvSpPr>
          <p:nvPr>
            <p:ph type="ftr" idx="11"/>
          </p:nvPr>
        </p:nvSpPr>
        <p:spPr>
          <a:xfrm>
            <a:off x="5574455" y="639359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540" name="Google Shape;540;p20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18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541" name="Google Shape;541;p20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547" name="Google Shape;547;p21"/>
          <p:cNvSpPr txBox="1">
            <a:spLocks noGrp="1"/>
          </p:cNvSpPr>
          <p:nvPr>
            <p:ph type="body" idx="1"/>
          </p:nvPr>
        </p:nvSpPr>
        <p:spPr>
          <a:xfrm>
            <a:off x="1516728" y="183858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Identificar a los actores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Identificar los CU para los requerimientos 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Responder a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¿Cuáles son las principales tareas del actor?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¿Qué información necesita el actor del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¿Qué información proporciona el actor al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¿Necesita el sistema informar al actor de eventos o cambios ocurridos?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¿Necesita el actor informar al sistema de eventos o cambios ocurridos?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Construir el diagrama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Realizar los escenarios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48" name="Google Shape;548;p21"/>
          <p:cNvSpPr txBox="1">
            <a:spLocks noGrp="1"/>
          </p:cNvSpPr>
          <p:nvPr>
            <p:ph type="ftr" idx="11"/>
          </p:nvPr>
        </p:nvSpPr>
        <p:spPr>
          <a:xfrm>
            <a:off x="5120868" y="6523099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549" name="Google Shape;549;p2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19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550" name="Google Shape;550;p2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 sz="4800"/>
              <a:t>Técnicas de Especificación de Requerimientos</a:t>
            </a:r>
            <a:endParaRPr sz="4800"/>
          </a:p>
        </p:txBody>
      </p:sp>
      <p:sp>
        <p:nvSpPr>
          <p:cNvPr id="304" name="Google Shape;304;p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Casos de Uso</a:t>
            </a:r>
            <a:endParaRPr sz="3600"/>
          </a:p>
        </p:txBody>
      </p:sp>
      <p:sp>
        <p:nvSpPr>
          <p:cNvPr id="305" name="Google Shape;305;p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2023</a:t>
            </a:r>
            <a:endParaRPr/>
          </a:p>
        </p:txBody>
      </p:sp>
      <p:sp>
        <p:nvSpPr>
          <p:cNvPr id="306" name="Google Shape;306;p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307" name="Google Shape;307;p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758085"/>
                </a:solidFill>
              </a:rPr>
              <a:t>2</a:t>
            </a:fld>
            <a:endParaRPr sz="1046">
              <a:solidFill>
                <a:srgbClr val="75808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Características importantes</a:t>
            </a:r>
            <a:endParaRPr sz="4400" b="1"/>
          </a:p>
        </p:txBody>
      </p:sp>
      <p:sp>
        <p:nvSpPr>
          <p:cNvPr id="556" name="Google Shape;556;p22"/>
          <p:cNvSpPr txBox="1">
            <a:spLocks noGrp="1"/>
          </p:cNvSpPr>
          <p:nvPr>
            <p:ph type="body" idx="1"/>
          </p:nvPr>
        </p:nvSpPr>
        <p:spPr>
          <a:xfrm>
            <a:off x="983432" y="2132856"/>
            <a:ext cx="986509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6329" lvl="1" indent="-3429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Un CU debe representar una funcionalidad concreta. 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La descripción de los pasos en los escenarios debe contener más de un paso, para representar la interacción entre los componentes.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El uso de condicionales en el curso normal, es limitado a la invocación de excepciones, ya que este flujo representa la ejecución del caso sin alteraciones.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Las pre-condiciones no deben representarse en los cursos alternativos, ya que al ser una pre-condición no va a ocurrir.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Los “uses” deben ser accedidos por lo menos desde dos CU.</a:t>
            </a:r>
            <a:endParaRPr sz="2400"/>
          </a:p>
        </p:txBody>
      </p:sp>
      <p:sp>
        <p:nvSpPr>
          <p:cNvPr id="557" name="Google Shape;557;p22"/>
          <p:cNvSpPr txBox="1">
            <a:spLocks noGrp="1"/>
          </p:cNvSpPr>
          <p:nvPr>
            <p:ph type="ftr" idx="11"/>
          </p:nvPr>
        </p:nvSpPr>
        <p:spPr>
          <a:xfrm>
            <a:off x="5120868" y="6515698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558" name="Google Shape;558;p22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20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559" name="Google Shape;559;p22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3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</a:t>
            </a:r>
            <a:endParaRPr sz="4400" b="1"/>
          </a:p>
        </p:txBody>
      </p:sp>
      <p:sp>
        <p:nvSpPr>
          <p:cNvPr id="565" name="Google Shape;565;p23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66" name="Google Shape;566;p23"/>
          <p:cNvSpPr txBox="1">
            <a:spLocks noGrp="1"/>
          </p:cNvSpPr>
          <p:nvPr>
            <p:ph type="ftr" idx="11"/>
          </p:nvPr>
        </p:nvSpPr>
        <p:spPr>
          <a:xfrm>
            <a:off x="1663636" y="6442731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21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 - Actores</a:t>
            </a:r>
            <a:endParaRPr sz="4400" b="1"/>
          </a:p>
        </p:txBody>
      </p:sp>
      <p:sp>
        <p:nvSpPr>
          <p:cNvPr id="573" name="Google Shape;573;p24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74" name="Google Shape;574;p24"/>
          <p:cNvSpPr txBox="1">
            <a:spLocks noGrp="1"/>
          </p:cNvSpPr>
          <p:nvPr>
            <p:ph type="ftr" idx="11"/>
          </p:nvPr>
        </p:nvSpPr>
        <p:spPr>
          <a:xfrm>
            <a:off x="4366173" y="6534967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575" name="Google Shape;575;p24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22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576" name="Google Shape;576;p24"/>
          <p:cNvSpPr/>
          <p:nvPr/>
        </p:nvSpPr>
        <p:spPr>
          <a:xfrm>
            <a:off x="1127448" y="2713829"/>
            <a:ext cx="1541270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4"/>
          <p:cNvSpPr/>
          <p:nvPr/>
        </p:nvSpPr>
        <p:spPr>
          <a:xfrm>
            <a:off x="2983739" y="2713829"/>
            <a:ext cx="1382434" cy="2964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4"/>
          <p:cNvSpPr/>
          <p:nvPr/>
        </p:nvSpPr>
        <p:spPr>
          <a:xfrm>
            <a:off x="6744072" y="3356992"/>
            <a:ext cx="2232248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5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 – Casos de Uso </a:t>
            </a:r>
            <a:endParaRPr sz="4400" b="1"/>
          </a:p>
        </p:txBody>
      </p:sp>
      <p:sp>
        <p:nvSpPr>
          <p:cNvPr id="584" name="Google Shape;584;p25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85" name="Google Shape;585;p25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586" name="Google Shape;586;p25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23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9984432" y="2756464"/>
            <a:ext cx="648072" cy="24048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1199456" y="2996952"/>
            <a:ext cx="2880320" cy="360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2207568" y="3371096"/>
            <a:ext cx="1936941" cy="360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5"/>
          <p:cNvSpPr/>
          <p:nvPr/>
        </p:nvSpPr>
        <p:spPr>
          <a:xfrm>
            <a:off x="4655840" y="4221088"/>
            <a:ext cx="1368152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5159896" y="5301208"/>
            <a:ext cx="3888432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</a:t>
            </a:r>
            <a:endParaRPr sz="4400" b="1"/>
          </a:p>
        </p:txBody>
      </p:sp>
      <p:sp>
        <p:nvSpPr>
          <p:cNvPr id="597" name="Google Shape;597;p26"/>
          <p:cNvSpPr txBox="1">
            <a:spLocks noGrp="1"/>
          </p:cNvSpPr>
          <p:nvPr>
            <p:ph type="body" idx="1"/>
          </p:nvPr>
        </p:nvSpPr>
        <p:spPr>
          <a:xfrm>
            <a:off x="407368" y="1916832"/>
            <a:ext cx="1097280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/>
              <a:t>Identificar los actores: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Usuario Anónimo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Usuario Registrado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Servidor Externo (Banco)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Char char=" "/>
            </a:pPr>
            <a:r>
              <a:rPr lang="en-US" sz="2000" b="1"/>
              <a:t>Identificar casos de uso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Leer Artículo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Descargar Artículo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Registrarse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Modificar Datos Personales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Iniciar Sesión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Cerrar Sesión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Verificar Tarjeta</a:t>
            </a:r>
            <a:endParaRPr/>
          </a:p>
        </p:txBody>
      </p:sp>
      <p:sp>
        <p:nvSpPr>
          <p:cNvPr id="598" name="Google Shape;598;p2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599" name="Google Shape;599;p2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24</a:t>
            </a:fld>
            <a:endParaRPr sz="1046">
              <a:solidFill>
                <a:srgbClr val="FFFFFF"/>
              </a:solidFill>
            </a:endParaRPr>
          </a:p>
        </p:txBody>
      </p:sp>
      <p:sp>
        <p:nvSpPr>
          <p:cNvPr id="600" name="Google Shape;600;p26"/>
          <p:cNvSpPr/>
          <p:nvPr/>
        </p:nvSpPr>
        <p:spPr>
          <a:xfrm>
            <a:off x="695400" y="2852936"/>
            <a:ext cx="2736304" cy="4320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6"/>
          <p:cNvSpPr/>
          <p:nvPr/>
        </p:nvSpPr>
        <p:spPr>
          <a:xfrm>
            <a:off x="691983" y="5517232"/>
            <a:ext cx="2736304" cy="4320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2023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7"/>
          <p:cNvSpPr txBox="1">
            <a:spLocks noGrp="1"/>
          </p:cNvSpPr>
          <p:nvPr>
            <p:ph type="title"/>
          </p:nvPr>
        </p:nvSpPr>
        <p:spPr>
          <a:xfrm>
            <a:off x="793873" y="208557"/>
            <a:ext cx="8744022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Casos de uso – Ejemplo - Diagrama</a:t>
            </a:r>
            <a:endParaRPr sz="4000" b="1"/>
          </a:p>
        </p:txBody>
      </p:sp>
      <p:sp>
        <p:nvSpPr>
          <p:cNvPr id="609" name="Google Shape;609;p27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610" name="Google Shape;610;p27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25</a:t>
            </a:fld>
            <a:endParaRPr sz="1046">
              <a:solidFill>
                <a:srgbClr val="FFFFFF"/>
              </a:solidFill>
            </a:endParaRPr>
          </a:p>
        </p:txBody>
      </p:sp>
      <p:pic>
        <p:nvPicPr>
          <p:cNvPr id="611" name="Google Shape;61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7768" y="476672"/>
            <a:ext cx="65913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7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2023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1097281" y="239191"/>
            <a:ext cx="10568771" cy="188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Casos de uso – Ejemplo- Escenarios</a:t>
            </a:r>
            <a:endParaRPr sz="4000" b="1"/>
          </a:p>
        </p:txBody>
      </p:sp>
      <p:sp>
        <p:nvSpPr>
          <p:cNvPr id="622" name="Google Shape;622;p2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623" name="Google Shape;623;p2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26</a:t>
            </a:fld>
            <a:endParaRPr sz="1046">
              <a:solidFill>
                <a:srgbClr val="FFFFFF"/>
              </a:solidFill>
            </a:endParaRPr>
          </a:p>
        </p:txBody>
      </p:sp>
      <p:graphicFrame>
        <p:nvGraphicFramePr>
          <p:cNvPr id="624" name="Google Shape;624;p28"/>
          <p:cNvGraphicFramePr/>
          <p:nvPr/>
        </p:nvGraphicFramePr>
        <p:xfrm>
          <a:off x="3071666" y="980730"/>
          <a:ext cx="6183300" cy="5451075"/>
        </p:xfrm>
        <a:graphic>
          <a:graphicData uri="http://schemas.openxmlformats.org/drawingml/2006/table">
            <a:tbl>
              <a:tblPr>
                <a:noFill/>
                <a:tableStyleId>{374BD2B4-C656-42CA-AF79-31C11DCC5942}</a:tableStyleId>
              </a:tblPr>
              <a:tblGrid>
                <a:gridCol w="17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Iniciar sesión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caso de uso describe el evento en el que un usuario registrado inicia sesión con su nombre de usuario y contraseña.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usuario debe estar registrado en el sistema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950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44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selecciona la opción de iniciar sesión.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ingresa el nombre de usuario.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ingresa la contraseña.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presiona ingresar.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sistema presenta la pantalla donde se solicita al usuario y contraseña.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sistema verifica el nombre de usuario y contraseña.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7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sistema presenta la pantalla de sesión iniciada.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6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Alterno: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alternativo 6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o la contraseña no son válidas. Se notifica la discrepancia y se le pide nuevamente que ingrese dichos datos.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85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 sesión ha sido iniciada exitosamente y las opciones para usuarios registrados aparecen habilitadas.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" name="Google Shape;625;p2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2023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9"/>
          <p:cNvSpPr txBox="1">
            <a:spLocks noGrp="1"/>
          </p:cNvSpPr>
          <p:nvPr>
            <p:ph type="title"/>
          </p:nvPr>
        </p:nvSpPr>
        <p:spPr>
          <a:xfrm>
            <a:off x="1385400" y="403532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Bibliografía</a:t>
            </a:r>
            <a:endParaRPr sz="4400" b="1"/>
          </a:p>
        </p:txBody>
      </p:sp>
      <p:sp>
        <p:nvSpPr>
          <p:cNvPr id="631" name="Google Shape;631;p29"/>
          <p:cNvSpPr txBox="1">
            <a:spLocks noGrp="1"/>
          </p:cNvSpPr>
          <p:nvPr>
            <p:ph type="body" idx="1"/>
          </p:nvPr>
        </p:nvSpPr>
        <p:spPr>
          <a:xfrm>
            <a:off x="1847529" y="1845734"/>
            <a:ext cx="8043232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Libros Utilizados</a:t>
            </a:r>
            <a:endParaRPr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▪"/>
            </a:pPr>
            <a:r>
              <a:rPr lang="en-US" sz="2000"/>
              <a:t>Sommerville Ian,  Capítulos 4, Ingeniería de software, Addison Wesley 2011</a:t>
            </a:r>
            <a:endParaRPr sz="200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▪"/>
            </a:pPr>
            <a:r>
              <a:rPr lang="en-US" sz="2000"/>
              <a:t>Whitten y Bentley, Análisis de Sistemas Diseño y Métodos, Capítulo 6, Mc Graw Hill 2008.</a:t>
            </a:r>
            <a:endParaRPr/>
          </a:p>
          <a:p>
            <a:pPr marL="473329" lvl="1" indent="-215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None/>
            </a:pPr>
            <a:endParaRPr sz="2000"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473329" lvl="1" indent="-215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None/>
            </a:pPr>
            <a:endParaRPr sz="2000"/>
          </a:p>
        </p:txBody>
      </p:sp>
      <p:sp>
        <p:nvSpPr>
          <p:cNvPr id="632" name="Google Shape;632;p29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633" name="Google Shape;633;p29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27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"/>
          <p:cNvSpPr txBox="1">
            <a:spLocks noGrp="1"/>
          </p:cNvSpPr>
          <p:nvPr>
            <p:ph type="title"/>
          </p:nvPr>
        </p:nvSpPr>
        <p:spPr>
          <a:xfrm>
            <a:off x="767408" y="404664"/>
            <a:ext cx="83529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Definición</a:t>
            </a:r>
            <a:endParaRPr sz="4400" b="1"/>
          </a:p>
        </p:txBody>
      </p:sp>
      <p:sp>
        <p:nvSpPr>
          <p:cNvPr id="313" name="Google Shape;313;p3"/>
          <p:cNvSpPr txBox="1">
            <a:spLocks noGrp="1"/>
          </p:cNvSpPr>
          <p:nvPr>
            <p:ph type="body" idx="1"/>
          </p:nvPr>
        </p:nvSpPr>
        <p:spPr>
          <a:xfrm>
            <a:off x="623392" y="1846265"/>
            <a:ext cx="10369152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Proceso de modelado de las “funcionalidades” del sistema en término de los eventos que interactúan entre los usuarios y el sistema.</a:t>
            </a:r>
            <a:endParaRPr/>
          </a:p>
          <a:p>
            <a:pPr marL="260604" lvl="1" indent="-1047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Tiene sus orígenes en el modelado orientado a objetos (Jacobson 1992) pero su eficiencia en modelado de requerimientos hizo que se independice de la técnica de diseño utilizada, siendo aplicable a cualquier metodología de desarrollo.</a:t>
            </a:r>
            <a:endParaRPr/>
          </a:p>
          <a:p>
            <a:pPr marL="260604" lvl="1" indent="-1047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El uso de CU facilita y alienta la participación de los usuarios.</a:t>
            </a:r>
            <a:endParaRPr/>
          </a:p>
        </p:txBody>
      </p:sp>
      <p:sp>
        <p:nvSpPr>
          <p:cNvPr id="314" name="Google Shape;314;p3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3"/>
          <p:cNvSpPr txBox="1">
            <a:spLocks noGrp="1"/>
          </p:cNvSpPr>
          <p:nvPr>
            <p:ph type="ftr" idx="11"/>
          </p:nvPr>
        </p:nvSpPr>
        <p:spPr>
          <a:xfrm>
            <a:off x="4560421" y="649290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316" name="Google Shape;316;p3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"/>
          <p:cNvSpPr txBox="1">
            <a:spLocks noGrp="1"/>
          </p:cNvSpPr>
          <p:nvPr>
            <p:ph type="title"/>
          </p:nvPr>
        </p:nvSpPr>
        <p:spPr>
          <a:xfrm>
            <a:off x="911424" y="332656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Beneficios</a:t>
            </a:r>
            <a:endParaRPr sz="4400" b="1"/>
          </a:p>
        </p:txBody>
      </p:sp>
      <p:sp>
        <p:nvSpPr>
          <p:cNvPr id="322" name="Google Shape;322;p4"/>
          <p:cNvSpPr txBox="1">
            <a:spLocks noGrp="1"/>
          </p:cNvSpPr>
          <p:nvPr>
            <p:ph type="body" idx="1"/>
          </p:nvPr>
        </p:nvSpPr>
        <p:spPr>
          <a:xfrm>
            <a:off x="839416" y="1772817"/>
            <a:ext cx="1058517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Herramienta para capturar requerimientos funcionales.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Descompone el alcance del sistema en piezas más manejables.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Medio de comunicación con los usuarios.</a:t>
            </a:r>
            <a:endParaRPr/>
          </a:p>
          <a:p>
            <a:pPr marL="450850" lvl="3" indent="-4508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/>
              <a:t>Utiliza lenguaje común y fácil de entender por las partes.</a:t>
            </a:r>
            <a:endParaRPr/>
          </a:p>
          <a:p>
            <a:pPr marL="355600" lvl="2" indent="-355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Permite estimar el alcance del proyecto y el esfuerzo a realizar.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Define una línea base para la definición de los planes de prueba.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Define una línea base para toda la documentación del sistema.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Proporciona una herramienta para el seguimiento de los requisitos.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i="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23" name="Google Shape;323;p4"/>
          <p:cNvSpPr txBox="1">
            <a:spLocks noGrp="1"/>
          </p:cNvSpPr>
          <p:nvPr>
            <p:ph type="ftr" idx="11"/>
          </p:nvPr>
        </p:nvSpPr>
        <p:spPr>
          <a:xfrm>
            <a:off x="2856212" y="666651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324" name="Google Shape;324;p4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4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325" name="Google Shape;325;p4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Componentes</a:t>
            </a:r>
            <a:endParaRPr sz="4400" b="1"/>
          </a:p>
        </p:txBody>
      </p:sp>
      <p:sp>
        <p:nvSpPr>
          <p:cNvPr id="335" name="Google Shape;335;p5"/>
          <p:cNvSpPr txBox="1">
            <a:spLocks noGrp="1"/>
          </p:cNvSpPr>
          <p:nvPr>
            <p:ph type="body" idx="1"/>
          </p:nvPr>
        </p:nvSpPr>
        <p:spPr>
          <a:xfrm>
            <a:off x="549932" y="1988840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Diagrama de Casos de Uso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Ilustra las interacciones entre el sistema y los actores.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Escenarios (narración del CU)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Descripción de la interacción entre el actor 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2400"/>
              <a:t>    y el sistema para realizar la funcionalidad.</a:t>
            </a:r>
            <a:endParaRPr/>
          </a:p>
        </p:txBody>
      </p:sp>
      <p:sp>
        <p:nvSpPr>
          <p:cNvPr id="336" name="Google Shape;336;p5"/>
          <p:cNvSpPr txBox="1">
            <a:spLocks noGrp="1"/>
          </p:cNvSpPr>
          <p:nvPr>
            <p:ph type="body" idx="2"/>
          </p:nvPr>
        </p:nvSpPr>
        <p:spPr>
          <a:xfrm>
            <a:off x="549932" y="583297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5"/>
          <p:cNvSpPr txBox="1">
            <a:spLocks noGrp="1"/>
          </p:cNvSpPr>
          <p:nvPr>
            <p:ph type="ftr" idx="11"/>
          </p:nvPr>
        </p:nvSpPr>
        <p:spPr>
          <a:xfrm>
            <a:off x="3673946" y="6446315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338" name="Google Shape;338;p5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5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39" name="Google Shape;3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176" y="1196752"/>
            <a:ext cx="2452566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8204" y="2805590"/>
            <a:ext cx="2023864" cy="292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Casos de Uso – Diagrama</a:t>
            </a:r>
            <a:endParaRPr sz="4000" b="1"/>
          </a:p>
        </p:txBody>
      </p:sp>
      <p:sp>
        <p:nvSpPr>
          <p:cNvPr id="350" name="Google Shape;350;p6"/>
          <p:cNvSpPr txBox="1">
            <a:spLocks noGrp="1"/>
          </p:cNvSpPr>
          <p:nvPr>
            <p:ph type="body" idx="1"/>
          </p:nvPr>
        </p:nvSpPr>
        <p:spPr>
          <a:xfrm>
            <a:off x="1127448" y="1916832"/>
            <a:ext cx="9433048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Diagrama de Casos de Uso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Ejemplo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51" name="Google Shape;351;p6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6"/>
          <p:cNvSpPr txBox="1">
            <a:spLocks noGrp="1"/>
          </p:cNvSpPr>
          <p:nvPr>
            <p:ph type="ftr" idx="11"/>
          </p:nvPr>
        </p:nvSpPr>
        <p:spPr>
          <a:xfrm>
            <a:off x="5087889" y="6358707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353" name="Google Shape;353;p6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6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54" name="Google Shape;35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7889" y="1857375"/>
            <a:ext cx="4070180" cy="426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"/>
          <p:cNvSpPr txBox="1">
            <a:spLocks noGrp="1"/>
          </p:cNvSpPr>
          <p:nvPr>
            <p:ph type="title"/>
          </p:nvPr>
        </p:nvSpPr>
        <p:spPr>
          <a:xfrm>
            <a:off x="551384" y="404664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 - Diagrama </a:t>
            </a:r>
            <a:endParaRPr sz="4400" b="1"/>
          </a:p>
        </p:txBody>
      </p:sp>
      <p:sp>
        <p:nvSpPr>
          <p:cNvPr id="364" name="Google Shape;364;p7"/>
          <p:cNvSpPr txBox="1">
            <a:spLocks noGrp="1"/>
          </p:cNvSpPr>
          <p:nvPr>
            <p:ph type="body" idx="1"/>
          </p:nvPr>
        </p:nvSpPr>
        <p:spPr>
          <a:xfrm>
            <a:off x="4007768" y="1916832"/>
            <a:ext cx="590465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Caso de Uso</a:t>
            </a:r>
            <a:endParaRPr/>
          </a:p>
          <a:p>
            <a:pPr marL="617220" lvl="3" indent="-61722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Representa un objetivo (funcionalidad) individual del sistema y describe la secuencia de actividades y de interacciones para alcanzarlo.</a:t>
            </a:r>
            <a:endParaRPr/>
          </a:p>
          <a:p>
            <a:pPr marL="617220" lvl="3" indent="-61722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Para que el CU sea considerado un requerimiento debe estar acompañado de su respectivo escenario.</a:t>
            </a:r>
            <a:endParaRPr/>
          </a:p>
          <a:p>
            <a:pPr marL="411480" lvl="2" indent="-2590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617220" lvl="3" indent="-464818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65" name="Google Shape;365;p7"/>
          <p:cNvSpPr txBox="1">
            <a:spLocks noGrp="1"/>
          </p:cNvSpPr>
          <p:nvPr>
            <p:ph type="body" idx="2"/>
          </p:nvPr>
        </p:nvSpPr>
        <p:spPr>
          <a:xfrm>
            <a:off x="551384" y="5680443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7"/>
          <p:cNvSpPr txBox="1">
            <a:spLocks noGrp="1"/>
          </p:cNvSpPr>
          <p:nvPr>
            <p:ph type="ftr" idx="11"/>
          </p:nvPr>
        </p:nvSpPr>
        <p:spPr>
          <a:xfrm>
            <a:off x="3431704" y="649290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367" name="Google Shape;367;p7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7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368" name="Google Shape;368;p7"/>
          <p:cNvSpPr/>
          <p:nvPr/>
        </p:nvSpPr>
        <p:spPr>
          <a:xfrm>
            <a:off x="839416" y="2492896"/>
            <a:ext cx="2592288" cy="1944216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Símbolo de Caso de Uso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378" name="Google Shape;378;p8"/>
          <p:cNvSpPr txBox="1">
            <a:spLocks noGrp="1"/>
          </p:cNvSpPr>
          <p:nvPr>
            <p:ph type="body" idx="1"/>
          </p:nvPr>
        </p:nvSpPr>
        <p:spPr>
          <a:xfrm>
            <a:off x="4511824" y="1844824"/>
            <a:ext cx="4968552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Actores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Un actor inicia una actividad (CU) en el sistema.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Representa un papel desempeñado por un usuario que interactúa (rol).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Puede ser una persona, sistema externo o dispositivo externo que dispare un evento (sensor, reloj).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79" name="Google Shape;379;p8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8"/>
          <p:cNvSpPr txBox="1">
            <a:spLocks noGrp="1"/>
          </p:cNvSpPr>
          <p:nvPr>
            <p:ph type="ftr" idx="11"/>
          </p:nvPr>
        </p:nvSpPr>
        <p:spPr>
          <a:xfrm>
            <a:off x="4079776" y="6477784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381" name="Google Shape;381;p8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8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82" name="Google Shape;3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432" y="1988840"/>
            <a:ext cx="3096344" cy="422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 txBox="1">
            <a:spLocks noGrp="1"/>
          </p:cNvSpPr>
          <p:nvPr>
            <p:ph type="title"/>
          </p:nvPr>
        </p:nvSpPr>
        <p:spPr>
          <a:xfrm>
            <a:off x="1157968" y="475085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392" name="Google Shape;392;p9"/>
          <p:cNvSpPr txBox="1">
            <a:spLocks noGrp="1"/>
          </p:cNvSpPr>
          <p:nvPr>
            <p:ph type="body" idx="1"/>
          </p:nvPr>
        </p:nvSpPr>
        <p:spPr>
          <a:xfrm>
            <a:off x="1157968" y="2017440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Relaciones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Asociaciones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Extensiones (Extends)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Uso o Inclusión  (Uses)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Dependencia (Depends)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Herencia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93" name="Google Shape;393;p9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p9"/>
          <p:cNvSpPr txBox="1">
            <a:spLocks noGrp="1"/>
          </p:cNvSpPr>
          <p:nvPr>
            <p:ph type="ftr" idx="11"/>
          </p:nvPr>
        </p:nvSpPr>
        <p:spPr>
          <a:xfrm>
            <a:off x="5574455" y="6563232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395" name="Google Shape;395;p9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9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Retrospección">
  <a:themeElements>
    <a:clrScheme name="Personalizado 1">
      <a:dk1>
        <a:srgbClr val="0C0C0C"/>
      </a:dk1>
      <a:lt1>
        <a:srgbClr val="FFFFFF"/>
      </a:lt1>
      <a:dk2>
        <a:srgbClr val="3F3F3F"/>
      </a:dk2>
      <a:lt2>
        <a:srgbClr val="E4E9EF"/>
      </a:lt2>
      <a:accent1>
        <a:srgbClr val="54747B"/>
      </a:accent1>
      <a:accent2>
        <a:srgbClr val="8D1532"/>
      </a:accent2>
      <a:accent3>
        <a:srgbClr val="ADD6FF"/>
      </a:accent3>
      <a:accent4>
        <a:srgbClr val="846648"/>
      </a:accent4>
      <a:accent5>
        <a:srgbClr val="AAD957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1880</Words>
  <Application>Microsoft Office PowerPoint</Application>
  <PresentationFormat>Panorámica</PresentationFormat>
  <Paragraphs>304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Noto Sans Symbols</vt:lpstr>
      <vt:lpstr>Times New Roman</vt:lpstr>
      <vt:lpstr>Twentieth Century</vt:lpstr>
      <vt:lpstr>Verdana</vt:lpstr>
      <vt:lpstr>2_Retrospección</vt:lpstr>
      <vt:lpstr>Ingeniería de Software I </vt:lpstr>
      <vt:lpstr>Técnicas de Especificación de Requerimientos</vt:lpstr>
      <vt:lpstr>Casos de Uso - Definición</vt:lpstr>
      <vt:lpstr>Casos de Uso - Beneficios</vt:lpstr>
      <vt:lpstr>Casos de Uso – Componentes</vt:lpstr>
      <vt:lpstr>Casos de Uso – Diagrama</vt:lpstr>
      <vt:lpstr>Casos de Uso  - Diagrama </vt:lpstr>
      <vt:lpstr>Casos de Uso – Diagrama</vt:lpstr>
      <vt:lpstr>Casos de Uso – Diagrama</vt:lpstr>
      <vt:lpstr>Casos de Uso - Diagrama</vt:lpstr>
      <vt:lpstr>Casos de Uso - Diagrama</vt:lpstr>
      <vt:lpstr>Casos de Uso – Diagrama</vt:lpstr>
      <vt:lpstr>Casos de Uso - Diagrama</vt:lpstr>
      <vt:lpstr>Casos de Uso - Diagrama</vt:lpstr>
      <vt:lpstr>Casos de Uso - Escenarios</vt:lpstr>
      <vt:lpstr>Casos de Uso  -  Ejemplo de escenario</vt:lpstr>
      <vt:lpstr>Casos de Uso – Proceso de modelado</vt:lpstr>
      <vt:lpstr>Casos de Uso – Proceso de modelado</vt:lpstr>
      <vt:lpstr>Casos de Uso – Proceso de modelado</vt:lpstr>
      <vt:lpstr>Casos de Uso – Características importantes</vt:lpstr>
      <vt:lpstr>Casos de Uso – Ejemplo</vt:lpstr>
      <vt:lpstr>Casos de Uso – Ejemplo - Actores</vt:lpstr>
      <vt:lpstr>Casos de Uso – Ejemplo – Casos de Uso </vt:lpstr>
      <vt:lpstr>Casos de Uso – Ejemplo</vt:lpstr>
      <vt:lpstr>Casos de uso – Ejemplo - Diagrama</vt:lpstr>
      <vt:lpstr>Casos de uso – Ejemplo- Escenarios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</dc:title>
  <dc:creator>Ariel</dc:creator>
  <cp:lastModifiedBy>Silvia Esponda</cp:lastModifiedBy>
  <cp:revision>2</cp:revision>
  <dcterms:created xsi:type="dcterms:W3CDTF">2011-08-01T13:16:26Z</dcterms:created>
  <dcterms:modified xsi:type="dcterms:W3CDTF">2023-08-24T19:02:37Z</dcterms:modified>
</cp:coreProperties>
</file>