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21"/>
  </p:notesMasterIdLst>
  <p:sldIdLst>
    <p:sldId id="256" r:id="rId3"/>
    <p:sldId id="257" r:id="rId4"/>
    <p:sldId id="258" r:id="rId5"/>
    <p:sldId id="323" r:id="rId6"/>
    <p:sldId id="314" r:id="rId7"/>
    <p:sldId id="324" r:id="rId8"/>
    <p:sldId id="315" r:id="rId9"/>
    <p:sldId id="326" r:id="rId10"/>
    <p:sldId id="325" r:id="rId11"/>
    <p:sldId id="316" r:id="rId12"/>
    <p:sldId id="317" r:id="rId13"/>
    <p:sldId id="318" r:id="rId14"/>
    <p:sldId id="320" r:id="rId15"/>
    <p:sldId id="321" r:id="rId16"/>
    <p:sldId id="319" r:id="rId17"/>
    <p:sldId id="322" r:id="rId18"/>
    <p:sldId id="312" r:id="rId19"/>
    <p:sldId id="313" r:id="rId20"/>
  </p:sldIdLst>
  <p:sldSz cx="9144000" cy="5143500" type="screen16x9"/>
  <p:notesSz cx="6858000" cy="9144000"/>
  <p:embeddedFontLst>
    <p:embeddedFont>
      <p:font typeface="Gabriola" panose="04040605051002020D02" pitchFamily="82" charset="0"/>
      <p:regular r:id="rId22"/>
    </p:embeddedFont>
    <p:embeddedFont>
      <p:font typeface="Palanquin" panose="020B0604020202020204" charset="0"/>
      <p:regular r:id="rId23"/>
      <p:bold r:id="rId24"/>
    </p:embeddedFont>
    <p:embeddedFont>
      <p:font typeface="Signika"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631508-7E55-9530-C65A-B60B8942F1EE}" v="59" dt="2021-11-16T02:45:28.607"/>
    <p1510:client id="{4A09A882-77DA-9EA2-B4AC-F059D2B73DA6}" v="884" dt="2021-11-15T11:48:47.870"/>
    <p1510:client id="{9E9DB9F8-0AB6-1BB1-8B69-EC0B8884DE73}" v="1" dt="2021-11-15T20:09:42.806"/>
  </p1510:revLst>
</p1510:revInfo>
</file>

<file path=ppt/tableStyles.xml><?xml version="1.0" encoding="utf-8"?>
<a:tblStyleLst xmlns:a="http://schemas.openxmlformats.org/drawingml/2006/main" def="{6395AE28-C0EF-4FF2-80C9-D9EFEAE6F9EC}">
  <a:tblStyle styleId="{6395AE28-C0EF-4FF2-80C9-D9EFEAE6F9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 Mwangi" userId="S::philip.mwangi@thejitu.com::a2ca38bd-d908-477c-aefa-3e719d5c02cb" providerId="AD" clId="Web-{23631508-7E55-9530-C65A-B60B8942F1EE}"/>
    <pc:docChg chg="addSld modSld">
      <pc:chgData name="Philip Mwangi" userId="S::philip.mwangi@thejitu.com::a2ca38bd-d908-477c-aefa-3e719d5c02cb" providerId="AD" clId="Web-{23631508-7E55-9530-C65A-B60B8942F1EE}" dt="2021-11-16T02:45:28.607" v="59"/>
      <pc:docMkLst>
        <pc:docMk/>
      </pc:docMkLst>
      <pc:sldChg chg="delSp modSp">
        <pc:chgData name="Philip Mwangi" userId="S::philip.mwangi@thejitu.com::a2ca38bd-d908-477c-aefa-3e719d5c02cb" providerId="AD" clId="Web-{23631508-7E55-9530-C65A-B60B8942F1EE}" dt="2021-11-16T02:45:28.607" v="59"/>
        <pc:sldMkLst>
          <pc:docMk/>
          <pc:sldMk cId="814628781" sldId="313"/>
        </pc:sldMkLst>
        <pc:spChg chg="mod">
          <ac:chgData name="Philip Mwangi" userId="S::philip.mwangi@thejitu.com::a2ca38bd-d908-477c-aefa-3e719d5c02cb" providerId="AD" clId="Web-{23631508-7E55-9530-C65A-B60B8942F1EE}" dt="2021-11-16T02:44:57.700" v="56" actId="20577"/>
          <ac:spMkLst>
            <pc:docMk/>
            <pc:sldMk cId="814628781" sldId="313"/>
            <ac:spMk id="201" creationId="{00000000-0000-0000-0000-000000000000}"/>
          </ac:spMkLst>
        </pc:spChg>
        <pc:spChg chg="del topLvl">
          <ac:chgData name="Philip Mwangi" userId="S::philip.mwangi@thejitu.com::a2ca38bd-d908-477c-aefa-3e719d5c02cb" providerId="AD" clId="Web-{23631508-7E55-9530-C65A-B60B8942F1EE}" dt="2021-11-16T02:45:16.638" v="57"/>
          <ac:spMkLst>
            <pc:docMk/>
            <pc:sldMk cId="814628781" sldId="313"/>
            <ac:spMk id="203" creationId="{00000000-0000-0000-0000-000000000000}"/>
          </ac:spMkLst>
        </pc:spChg>
        <pc:spChg chg="del topLvl">
          <ac:chgData name="Philip Mwangi" userId="S::philip.mwangi@thejitu.com::a2ca38bd-d908-477c-aefa-3e719d5c02cb" providerId="AD" clId="Web-{23631508-7E55-9530-C65A-B60B8942F1EE}" dt="2021-11-16T02:45:19.872" v="58"/>
          <ac:spMkLst>
            <pc:docMk/>
            <pc:sldMk cId="814628781" sldId="313"/>
            <ac:spMk id="204" creationId="{00000000-0000-0000-0000-000000000000}"/>
          </ac:spMkLst>
        </pc:spChg>
        <pc:spChg chg="ord">
          <ac:chgData name="Philip Mwangi" userId="S::philip.mwangi@thejitu.com::a2ca38bd-d908-477c-aefa-3e719d5c02cb" providerId="AD" clId="Web-{23631508-7E55-9530-C65A-B60B8942F1EE}" dt="2021-11-16T02:45:28.607" v="59"/>
          <ac:spMkLst>
            <pc:docMk/>
            <pc:sldMk cId="814628781" sldId="313"/>
            <ac:spMk id="213" creationId="{00000000-0000-0000-0000-000000000000}"/>
          </ac:spMkLst>
        </pc:spChg>
        <pc:grpChg chg="del">
          <ac:chgData name="Philip Mwangi" userId="S::philip.mwangi@thejitu.com::a2ca38bd-d908-477c-aefa-3e719d5c02cb" providerId="AD" clId="Web-{23631508-7E55-9530-C65A-B60B8942F1EE}" dt="2021-11-16T02:45:16.638" v="57"/>
          <ac:grpSpMkLst>
            <pc:docMk/>
            <pc:sldMk cId="814628781" sldId="313"/>
            <ac:grpSpMk id="202" creationId="{00000000-0000-0000-0000-000000000000}"/>
          </ac:grpSpMkLst>
        </pc:grpChg>
      </pc:sldChg>
      <pc:sldChg chg="modSp">
        <pc:chgData name="Philip Mwangi" userId="S::philip.mwangi@thejitu.com::a2ca38bd-d908-477c-aefa-3e719d5c02cb" providerId="AD" clId="Web-{23631508-7E55-9530-C65A-B60B8942F1EE}" dt="2021-11-16T02:16:03.587" v="0" actId="1076"/>
        <pc:sldMkLst>
          <pc:docMk/>
          <pc:sldMk cId="2342166431" sldId="325"/>
        </pc:sldMkLst>
        <pc:spChg chg="mod">
          <ac:chgData name="Philip Mwangi" userId="S::philip.mwangi@thejitu.com::a2ca38bd-d908-477c-aefa-3e719d5c02cb" providerId="AD" clId="Web-{23631508-7E55-9530-C65A-B60B8942F1EE}" dt="2021-11-16T02:16:03.587" v="0" actId="1076"/>
          <ac:spMkLst>
            <pc:docMk/>
            <pc:sldMk cId="2342166431" sldId="325"/>
            <ac:spMk id="200" creationId="{00000000-0000-0000-0000-000000000000}"/>
          </ac:spMkLst>
        </pc:spChg>
      </pc:sldChg>
      <pc:sldChg chg="modSp add replId">
        <pc:chgData name="Philip Mwangi" userId="S::philip.mwangi@thejitu.com::a2ca38bd-d908-477c-aefa-3e719d5c02cb" providerId="AD" clId="Web-{23631508-7E55-9530-C65A-B60B8942F1EE}" dt="2021-11-16T02:43:07.493" v="52" actId="20577"/>
        <pc:sldMkLst>
          <pc:docMk/>
          <pc:sldMk cId="1041665218" sldId="326"/>
        </pc:sldMkLst>
        <pc:spChg chg="mod">
          <ac:chgData name="Philip Mwangi" userId="S::philip.mwangi@thejitu.com::a2ca38bd-d908-477c-aefa-3e719d5c02cb" providerId="AD" clId="Web-{23631508-7E55-9530-C65A-B60B8942F1EE}" dt="2021-11-16T02:25:28.682" v="32" actId="1076"/>
          <ac:spMkLst>
            <pc:docMk/>
            <pc:sldMk cId="1041665218" sldId="326"/>
            <ac:spMk id="200" creationId="{00000000-0000-0000-0000-000000000000}"/>
          </ac:spMkLst>
        </pc:spChg>
        <pc:spChg chg="mod">
          <ac:chgData name="Philip Mwangi" userId="S::philip.mwangi@thejitu.com::a2ca38bd-d908-477c-aefa-3e719d5c02cb" providerId="AD" clId="Web-{23631508-7E55-9530-C65A-B60B8942F1EE}" dt="2021-11-16T02:43:07.493" v="52" actId="20577"/>
          <ac:spMkLst>
            <pc:docMk/>
            <pc:sldMk cId="1041665218" sldId="326"/>
            <ac:spMk id="201" creationId="{00000000-0000-0000-0000-000000000000}"/>
          </ac:spMkLst>
        </pc:spChg>
        <pc:spChg chg="ord">
          <ac:chgData name="Philip Mwangi" userId="S::philip.mwangi@thejitu.com::a2ca38bd-d908-477c-aefa-3e719d5c02cb" providerId="AD" clId="Web-{23631508-7E55-9530-C65A-B60B8942F1EE}" dt="2021-11-16T02:25:21.963" v="31"/>
          <ac:spMkLst>
            <pc:docMk/>
            <pc:sldMk cId="1041665218" sldId="326"/>
            <ac:spMk id="213" creationId="{00000000-0000-0000-0000-000000000000}"/>
          </ac:spMkLst>
        </pc:spChg>
      </pc:sldChg>
    </pc:docChg>
  </pc:docChgLst>
  <pc:docChgLst>
    <pc:chgData name="Philip Mwangi" userId="S::philip.mwangi@thejitu.com::a2ca38bd-d908-477c-aefa-3e719d5c02cb" providerId="AD" clId="Web-{9E9DB9F8-0AB6-1BB1-8B69-EC0B8884DE73}"/>
    <pc:docChg chg="modSld">
      <pc:chgData name="Philip Mwangi" userId="S::philip.mwangi@thejitu.com::a2ca38bd-d908-477c-aefa-3e719d5c02cb" providerId="AD" clId="Web-{9E9DB9F8-0AB6-1BB1-8B69-EC0B8884DE73}" dt="2021-11-15T20:09:42.806" v="0" actId="1076"/>
      <pc:docMkLst>
        <pc:docMk/>
      </pc:docMkLst>
      <pc:sldChg chg="modSp">
        <pc:chgData name="Philip Mwangi" userId="S::philip.mwangi@thejitu.com::a2ca38bd-d908-477c-aefa-3e719d5c02cb" providerId="AD" clId="Web-{9E9DB9F8-0AB6-1BB1-8B69-EC0B8884DE73}" dt="2021-11-15T20:09:42.806" v="0" actId="1076"/>
        <pc:sldMkLst>
          <pc:docMk/>
          <pc:sldMk cId="618536964" sldId="319"/>
        </pc:sldMkLst>
        <pc:spChg chg="mod">
          <ac:chgData name="Philip Mwangi" userId="S::philip.mwangi@thejitu.com::a2ca38bd-d908-477c-aefa-3e719d5c02cb" providerId="AD" clId="Web-{9E9DB9F8-0AB6-1BB1-8B69-EC0B8884DE73}" dt="2021-11-15T20:09:42.806" v="0" actId="1076"/>
          <ac:spMkLst>
            <pc:docMk/>
            <pc:sldMk cId="618536964" sldId="319"/>
            <ac:spMk id="20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4e9ec567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4e9ec567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892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4e9ec567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4e9ec567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436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4e9ec567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4e9ec567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017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4e9ec567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4e9ec567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0840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4e9ec567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4e9ec567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040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4e9ec567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4e9ec567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2195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4e9ec567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4e9ec567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2080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4e9ec567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4e9ec567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6301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4e9ec567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4e9ec567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157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39412c5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39412c5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4e9ec567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4e9ec567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4e9ec567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4e9ec567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406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4e9ec567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4e9ec567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495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4e9ec567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4e9ec567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0798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4e9ec567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4e9ec567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3403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4e9ec567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4e9ec567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9818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4e9ec567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4e9ec567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656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884750" y="987975"/>
            <a:ext cx="4546200" cy="2577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884875" y="3455700"/>
            <a:ext cx="4546200" cy="4272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102075" y="4669125"/>
            <a:ext cx="1157700" cy="115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920850" y="234100"/>
            <a:ext cx="610800" cy="61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484250" y="4604000"/>
            <a:ext cx="357600" cy="357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25375" y="234100"/>
            <a:ext cx="610800" cy="61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ctr"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0" name="Google Shape;60;p13">
            <a:hlinkClick r:id="rId2" action="ppaction://hlinksldjump"/>
          </p:cNvPr>
          <p:cNvSpPr txBox="1">
            <a:spLocks noGrp="1"/>
          </p:cNvSpPr>
          <p:nvPr>
            <p:ph type="title" idx="2" hasCustomPrompt="1"/>
          </p:nvPr>
        </p:nvSpPr>
        <p:spPr>
          <a:xfrm>
            <a:off x="713225" y="1787250"/>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61" name="Google Shape;61;p13">
            <a:hlinkClick r:id="rId2" action="ppaction://hlinksldjump"/>
          </p:cNvPr>
          <p:cNvSpPr txBox="1">
            <a:spLocks noGrp="1"/>
          </p:cNvSpPr>
          <p:nvPr>
            <p:ph type="title" idx="3"/>
          </p:nvPr>
        </p:nvSpPr>
        <p:spPr>
          <a:xfrm>
            <a:off x="1636585" y="1787250"/>
            <a:ext cx="1684500" cy="4365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sz="1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2" name="Google Shape;62;p13">
            <a:hlinkClick r:id="rId2" action="ppaction://hlinksldjump"/>
          </p:cNvPr>
          <p:cNvSpPr txBox="1">
            <a:spLocks noGrp="1"/>
          </p:cNvSpPr>
          <p:nvPr>
            <p:ph type="subTitle" idx="1"/>
          </p:nvPr>
        </p:nvSpPr>
        <p:spPr>
          <a:xfrm>
            <a:off x="1636576" y="2062667"/>
            <a:ext cx="1684500" cy="6894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63" name="Google Shape;63;p13"/>
          <p:cNvSpPr txBox="1">
            <a:spLocks noGrp="1"/>
          </p:cNvSpPr>
          <p:nvPr>
            <p:ph type="title" idx="4" hasCustomPrompt="1"/>
          </p:nvPr>
        </p:nvSpPr>
        <p:spPr>
          <a:xfrm>
            <a:off x="713225" y="3629725"/>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64" name="Google Shape;64;p13"/>
          <p:cNvSpPr txBox="1">
            <a:spLocks noGrp="1"/>
          </p:cNvSpPr>
          <p:nvPr>
            <p:ph type="title" idx="5"/>
          </p:nvPr>
        </p:nvSpPr>
        <p:spPr>
          <a:xfrm>
            <a:off x="1636585" y="3629627"/>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 name="Google Shape;65;p13"/>
          <p:cNvSpPr txBox="1">
            <a:spLocks noGrp="1"/>
          </p:cNvSpPr>
          <p:nvPr>
            <p:ph type="subTitle" idx="6"/>
          </p:nvPr>
        </p:nvSpPr>
        <p:spPr>
          <a:xfrm>
            <a:off x="1636576" y="3905175"/>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6" name="Google Shape;66;p13">
            <a:hlinkClick r:id="" action="ppaction://noaction"/>
          </p:cNvPr>
          <p:cNvSpPr txBox="1">
            <a:spLocks noGrp="1"/>
          </p:cNvSpPr>
          <p:nvPr>
            <p:ph type="title" idx="7" hasCustomPrompt="1"/>
          </p:nvPr>
        </p:nvSpPr>
        <p:spPr>
          <a:xfrm>
            <a:off x="3321175" y="1787250"/>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67" name="Google Shape;67;p13">
            <a:hlinkClick r:id="" action="ppaction://noaction"/>
          </p:cNvPr>
          <p:cNvSpPr txBox="1">
            <a:spLocks noGrp="1"/>
          </p:cNvSpPr>
          <p:nvPr>
            <p:ph type="title" idx="8"/>
          </p:nvPr>
        </p:nvSpPr>
        <p:spPr>
          <a:xfrm>
            <a:off x="4244527" y="1787250"/>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13">
            <a:hlinkClick r:id="" action="ppaction://noaction"/>
          </p:cNvPr>
          <p:cNvSpPr txBox="1">
            <a:spLocks noGrp="1"/>
          </p:cNvSpPr>
          <p:nvPr>
            <p:ph type="subTitle" idx="9"/>
          </p:nvPr>
        </p:nvSpPr>
        <p:spPr>
          <a:xfrm>
            <a:off x="4244526" y="2062667"/>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9" name="Google Shape;69;p13"/>
          <p:cNvSpPr txBox="1">
            <a:spLocks noGrp="1"/>
          </p:cNvSpPr>
          <p:nvPr>
            <p:ph type="title" idx="13" hasCustomPrompt="1"/>
          </p:nvPr>
        </p:nvSpPr>
        <p:spPr>
          <a:xfrm>
            <a:off x="3321175" y="3629725"/>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0" name="Google Shape;70;p13"/>
          <p:cNvSpPr txBox="1">
            <a:spLocks noGrp="1"/>
          </p:cNvSpPr>
          <p:nvPr>
            <p:ph type="title" idx="14"/>
          </p:nvPr>
        </p:nvSpPr>
        <p:spPr>
          <a:xfrm>
            <a:off x="4244527" y="3629627"/>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13"/>
          <p:cNvSpPr txBox="1">
            <a:spLocks noGrp="1"/>
          </p:cNvSpPr>
          <p:nvPr>
            <p:ph type="subTitle" idx="15"/>
          </p:nvPr>
        </p:nvSpPr>
        <p:spPr>
          <a:xfrm>
            <a:off x="4244526" y="3905175"/>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2" name="Google Shape;72;p13">
            <a:hlinkClick r:id="" action="ppaction://noaction"/>
          </p:cNvPr>
          <p:cNvSpPr txBox="1">
            <a:spLocks noGrp="1"/>
          </p:cNvSpPr>
          <p:nvPr>
            <p:ph type="title" idx="16" hasCustomPrompt="1"/>
          </p:nvPr>
        </p:nvSpPr>
        <p:spPr>
          <a:xfrm>
            <a:off x="5929125" y="1787250"/>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3" name="Google Shape;73;p13">
            <a:hlinkClick r:id="" action="ppaction://noaction"/>
          </p:cNvPr>
          <p:cNvSpPr txBox="1">
            <a:spLocks noGrp="1"/>
          </p:cNvSpPr>
          <p:nvPr>
            <p:ph type="title" idx="17"/>
          </p:nvPr>
        </p:nvSpPr>
        <p:spPr>
          <a:xfrm>
            <a:off x="6852450" y="1787250"/>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4" name="Google Shape;74;p13">
            <a:hlinkClick r:id="" action="ppaction://noaction"/>
          </p:cNvPr>
          <p:cNvSpPr txBox="1">
            <a:spLocks noGrp="1"/>
          </p:cNvSpPr>
          <p:nvPr>
            <p:ph type="subTitle" idx="18"/>
          </p:nvPr>
        </p:nvSpPr>
        <p:spPr>
          <a:xfrm>
            <a:off x="6852456" y="2062667"/>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5" name="Google Shape;75;p13"/>
          <p:cNvSpPr txBox="1">
            <a:spLocks noGrp="1"/>
          </p:cNvSpPr>
          <p:nvPr>
            <p:ph type="title" idx="19" hasCustomPrompt="1"/>
          </p:nvPr>
        </p:nvSpPr>
        <p:spPr>
          <a:xfrm>
            <a:off x="5929125" y="3629725"/>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6" name="Google Shape;76;p13"/>
          <p:cNvSpPr txBox="1">
            <a:spLocks noGrp="1"/>
          </p:cNvSpPr>
          <p:nvPr>
            <p:ph type="title" idx="20"/>
          </p:nvPr>
        </p:nvSpPr>
        <p:spPr>
          <a:xfrm>
            <a:off x="6852450" y="3629627"/>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 name="Google Shape;77;p13"/>
          <p:cNvSpPr txBox="1">
            <a:spLocks noGrp="1"/>
          </p:cNvSpPr>
          <p:nvPr>
            <p:ph type="subTitle" idx="21"/>
          </p:nvPr>
        </p:nvSpPr>
        <p:spPr>
          <a:xfrm>
            <a:off x="6852456" y="3905175"/>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flipH="1">
            <a:off x="1538827" y="1324175"/>
            <a:ext cx="3502500" cy="940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80" name="Google Shape;80;p14"/>
          <p:cNvSpPr txBox="1">
            <a:spLocks noGrp="1"/>
          </p:cNvSpPr>
          <p:nvPr>
            <p:ph type="subTitle" idx="1"/>
          </p:nvPr>
        </p:nvSpPr>
        <p:spPr>
          <a:xfrm flipH="1">
            <a:off x="1538827" y="2131875"/>
            <a:ext cx="3502500" cy="1284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1" name="Google Shape;81;p14"/>
          <p:cNvSpPr txBox="1"/>
          <p:nvPr/>
        </p:nvSpPr>
        <p:spPr>
          <a:xfrm flipH="1">
            <a:off x="1538825" y="3416175"/>
            <a:ext cx="3502500" cy="671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200" b="1">
                <a:solidFill>
                  <a:schemeClr val="dk1"/>
                </a:solidFill>
                <a:latin typeface="Palanquin"/>
                <a:ea typeface="Palanquin"/>
                <a:cs typeface="Palanquin"/>
                <a:sym typeface="Palanquin"/>
              </a:rPr>
              <a:t>CREDITS</a:t>
            </a:r>
            <a:r>
              <a:rPr lang="en" sz="1200">
                <a:solidFill>
                  <a:schemeClr val="dk1"/>
                </a:solidFill>
                <a:latin typeface="Palanquin"/>
                <a:ea typeface="Palanquin"/>
                <a:cs typeface="Palanquin"/>
                <a:sym typeface="Palanquin"/>
              </a:rPr>
              <a:t>: This presentation template was created by </a:t>
            </a:r>
            <a:r>
              <a:rPr lang="en" sz="1200" b="1">
                <a:solidFill>
                  <a:schemeClr val="dk1"/>
                </a:solidFill>
                <a:uFill>
                  <a:noFill/>
                </a:uFill>
                <a:latin typeface="Palanquin"/>
                <a:ea typeface="Palanquin"/>
                <a:cs typeface="Palanquin"/>
                <a:sym typeface="Palanquin"/>
                <a:hlinkClick r:id="rId2">
                  <a:extLst>
                    <a:ext uri="{A12FA001-AC4F-418D-AE19-62706E023703}">
                      <ahyp:hlinkClr xmlns:ahyp="http://schemas.microsoft.com/office/drawing/2018/hyperlinkcolor" val="tx"/>
                    </a:ext>
                  </a:extLst>
                </a:hlinkClick>
              </a:rPr>
              <a:t>Slidesgo</a:t>
            </a:r>
            <a:r>
              <a:rPr lang="en" sz="1200" b="1">
                <a:solidFill>
                  <a:schemeClr val="dk1"/>
                </a:solidFill>
                <a:latin typeface="Palanquin"/>
                <a:ea typeface="Palanquin"/>
                <a:cs typeface="Palanquin"/>
                <a:sym typeface="Palanquin"/>
              </a:rPr>
              <a:t>,</a:t>
            </a:r>
            <a:r>
              <a:rPr lang="en" sz="1200">
                <a:solidFill>
                  <a:schemeClr val="dk1"/>
                </a:solidFill>
                <a:latin typeface="Palanquin"/>
                <a:ea typeface="Palanquin"/>
                <a:cs typeface="Palanquin"/>
                <a:sym typeface="Palanquin"/>
              </a:rPr>
              <a:t> including icons by </a:t>
            </a:r>
            <a:r>
              <a:rPr lang="en" sz="1200" b="1">
                <a:solidFill>
                  <a:schemeClr val="dk1"/>
                </a:solidFill>
                <a:uFill>
                  <a:noFill/>
                </a:uFill>
                <a:latin typeface="Palanquin"/>
                <a:ea typeface="Palanquin"/>
                <a:cs typeface="Palanquin"/>
                <a:sym typeface="Palanquin"/>
                <a:hlinkClick r:id="rId3">
                  <a:extLst>
                    <a:ext uri="{A12FA001-AC4F-418D-AE19-62706E023703}">
                      <ahyp:hlinkClr xmlns:ahyp="http://schemas.microsoft.com/office/drawing/2018/hyperlinkcolor" val="tx"/>
                    </a:ext>
                  </a:extLst>
                </a:hlinkClick>
              </a:rPr>
              <a:t>Flaticon</a:t>
            </a:r>
            <a:r>
              <a:rPr lang="en" sz="1200">
                <a:solidFill>
                  <a:schemeClr val="dk1"/>
                </a:solidFill>
                <a:latin typeface="Palanquin"/>
                <a:ea typeface="Palanquin"/>
                <a:cs typeface="Palanquin"/>
                <a:sym typeface="Palanquin"/>
              </a:rPr>
              <a:t> and infographics &amp; images by </a:t>
            </a:r>
            <a:r>
              <a:rPr lang="en" sz="1200" b="1">
                <a:solidFill>
                  <a:schemeClr val="dk1"/>
                </a:solidFill>
                <a:uFill>
                  <a:noFill/>
                </a:uFill>
                <a:latin typeface="Palanquin"/>
                <a:ea typeface="Palanquin"/>
                <a:cs typeface="Palanquin"/>
                <a:sym typeface="Palanquin"/>
                <a:hlinkClick r:id="rId4">
                  <a:extLst>
                    <a:ext uri="{A12FA001-AC4F-418D-AE19-62706E023703}">
                      <ahyp:hlinkClr xmlns:ahyp="http://schemas.microsoft.com/office/drawing/2018/hyperlinkcolor" val="tx"/>
                    </a:ext>
                  </a:extLst>
                </a:hlinkClick>
              </a:rPr>
              <a:t>Freepik</a:t>
            </a:r>
            <a:r>
              <a:rPr lang="en" sz="1200">
                <a:solidFill>
                  <a:schemeClr val="dk1"/>
                </a:solidFill>
                <a:latin typeface="Palanquin"/>
                <a:ea typeface="Palanquin"/>
                <a:cs typeface="Palanquin"/>
                <a:sym typeface="Palanquin"/>
              </a:rPr>
              <a:t>.</a:t>
            </a:r>
            <a:endParaRPr sz="1200">
              <a:solidFill>
                <a:schemeClr val="dk1"/>
              </a:solidFill>
              <a:latin typeface="Palanquin"/>
              <a:ea typeface="Palanquin"/>
              <a:cs typeface="Palanquin"/>
              <a:sym typeface="Palanqui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288854" y="3668725"/>
            <a:ext cx="2605200" cy="43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 name="Google Shape;84;p15"/>
          <p:cNvSpPr txBox="1">
            <a:spLocks noGrp="1"/>
          </p:cNvSpPr>
          <p:nvPr>
            <p:ph type="subTitle" idx="1"/>
          </p:nvPr>
        </p:nvSpPr>
        <p:spPr>
          <a:xfrm>
            <a:off x="1288850" y="3948105"/>
            <a:ext cx="2605200" cy="65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5" name="Google Shape;85;p15"/>
          <p:cNvSpPr txBox="1">
            <a:spLocks noGrp="1"/>
          </p:cNvSpPr>
          <p:nvPr>
            <p:ph type="title" idx="2"/>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5"/>
          <p:cNvSpPr txBox="1">
            <a:spLocks noGrp="1"/>
          </p:cNvSpPr>
          <p:nvPr>
            <p:ph type="title" idx="3"/>
          </p:nvPr>
        </p:nvSpPr>
        <p:spPr>
          <a:xfrm>
            <a:off x="5249904" y="3668725"/>
            <a:ext cx="2605200" cy="43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7" name="Google Shape;87;p15"/>
          <p:cNvSpPr txBox="1">
            <a:spLocks noGrp="1"/>
          </p:cNvSpPr>
          <p:nvPr>
            <p:ph type="subTitle" idx="4"/>
          </p:nvPr>
        </p:nvSpPr>
        <p:spPr>
          <a:xfrm>
            <a:off x="5249900" y="3948105"/>
            <a:ext cx="2605200" cy="65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8" name="Google Shape;88;p15"/>
          <p:cNvSpPr txBox="1">
            <a:spLocks noGrp="1"/>
          </p:cNvSpPr>
          <p:nvPr>
            <p:ph type="title" idx="5"/>
          </p:nvPr>
        </p:nvSpPr>
        <p:spPr>
          <a:xfrm>
            <a:off x="1288854" y="1858200"/>
            <a:ext cx="2605200" cy="43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9" name="Google Shape;89;p15"/>
          <p:cNvSpPr txBox="1">
            <a:spLocks noGrp="1"/>
          </p:cNvSpPr>
          <p:nvPr>
            <p:ph type="subTitle" idx="6"/>
          </p:nvPr>
        </p:nvSpPr>
        <p:spPr>
          <a:xfrm>
            <a:off x="1288850" y="2142475"/>
            <a:ext cx="2605200" cy="65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0" name="Google Shape;90;p15"/>
          <p:cNvSpPr txBox="1">
            <a:spLocks noGrp="1"/>
          </p:cNvSpPr>
          <p:nvPr>
            <p:ph type="title" idx="7"/>
          </p:nvPr>
        </p:nvSpPr>
        <p:spPr>
          <a:xfrm>
            <a:off x="5249904" y="1858200"/>
            <a:ext cx="2605200" cy="43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1" name="Google Shape;91;p15"/>
          <p:cNvSpPr txBox="1">
            <a:spLocks noGrp="1"/>
          </p:cNvSpPr>
          <p:nvPr>
            <p:ph type="subTitle" idx="8"/>
          </p:nvPr>
        </p:nvSpPr>
        <p:spPr>
          <a:xfrm>
            <a:off x="5249900" y="2142475"/>
            <a:ext cx="2605200" cy="65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2">
  <p:cSld name="CUSTOM_2_1">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4" name="Google Shape;94;p16"/>
          <p:cNvSpPr txBox="1">
            <a:spLocks noGrp="1"/>
          </p:cNvSpPr>
          <p:nvPr>
            <p:ph type="title" idx="2"/>
          </p:nvPr>
        </p:nvSpPr>
        <p:spPr>
          <a:xfrm>
            <a:off x="1300279" y="3616075"/>
            <a:ext cx="2605200" cy="43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5" name="Google Shape;95;p16"/>
          <p:cNvSpPr txBox="1">
            <a:spLocks noGrp="1"/>
          </p:cNvSpPr>
          <p:nvPr>
            <p:ph type="subTitle" idx="1"/>
          </p:nvPr>
        </p:nvSpPr>
        <p:spPr>
          <a:xfrm>
            <a:off x="1300275" y="3900350"/>
            <a:ext cx="2605200" cy="65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6" name="Google Shape;96;p16"/>
          <p:cNvSpPr txBox="1">
            <a:spLocks noGrp="1"/>
          </p:cNvSpPr>
          <p:nvPr>
            <p:ph type="title" idx="3"/>
          </p:nvPr>
        </p:nvSpPr>
        <p:spPr>
          <a:xfrm>
            <a:off x="5238529" y="3616075"/>
            <a:ext cx="2605200" cy="43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7" name="Google Shape;97;p16"/>
          <p:cNvSpPr txBox="1">
            <a:spLocks noGrp="1"/>
          </p:cNvSpPr>
          <p:nvPr>
            <p:ph type="subTitle" idx="4"/>
          </p:nvPr>
        </p:nvSpPr>
        <p:spPr>
          <a:xfrm>
            <a:off x="5238525" y="3900350"/>
            <a:ext cx="2605200" cy="65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8" name="Google Shape;98;p16"/>
          <p:cNvSpPr/>
          <p:nvPr/>
        </p:nvSpPr>
        <p:spPr>
          <a:xfrm>
            <a:off x="4257025" y="4604009"/>
            <a:ext cx="793800" cy="809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rot="10800000" flipH="1">
            <a:off x="8430725" y="2388000"/>
            <a:ext cx="367500" cy="36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rot="10800000" flipH="1">
            <a:off x="227875" y="3759775"/>
            <a:ext cx="318300" cy="2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rot="10800000" flipH="1">
            <a:off x="5238525" y="-207725"/>
            <a:ext cx="759300" cy="698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2">
  <p:cSld name="CUSTOM_3">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713347" y="1928053"/>
            <a:ext cx="4699500" cy="755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4" name="Google Shape;104;p17"/>
          <p:cNvSpPr txBox="1">
            <a:spLocks noGrp="1"/>
          </p:cNvSpPr>
          <p:nvPr>
            <p:ph type="title" idx="2" hasCustomPrompt="1"/>
          </p:nvPr>
        </p:nvSpPr>
        <p:spPr>
          <a:xfrm>
            <a:off x="713225" y="620840"/>
            <a:ext cx="4699800" cy="14133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05" name="Google Shape;105;p17"/>
          <p:cNvSpPr txBox="1">
            <a:spLocks noGrp="1"/>
          </p:cNvSpPr>
          <p:nvPr>
            <p:ph type="subTitle" idx="1"/>
          </p:nvPr>
        </p:nvSpPr>
        <p:spPr>
          <a:xfrm>
            <a:off x="713325" y="3204490"/>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6" name="Google Shape;106;p17"/>
          <p:cNvSpPr txBox="1">
            <a:spLocks noGrp="1"/>
          </p:cNvSpPr>
          <p:nvPr>
            <p:ph type="subTitle" idx="3"/>
          </p:nvPr>
        </p:nvSpPr>
        <p:spPr>
          <a:xfrm>
            <a:off x="713325" y="2759665"/>
            <a:ext cx="4699500" cy="36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3">
  <p:cSld name="CUSTOM_3_1">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2635025" y="1710253"/>
            <a:ext cx="3873900" cy="7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9" name="Google Shape;109;p18"/>
          <p:cNvSpPr txBox="1">
            <a:spLocks noGrp="1"/>
          </p:cNvSpPr>
          <p:nvPr>
            <p:ph type="title" idx="2" hasCustomPrompt="1"/>
          </p:nvPr>
        </p:nvSpPr>
        <p:spPr>
          <a:xfrm>
            <a:off x="2634925" y="532738"/>
            <a:ext cx="3874200" cy="141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0" name="Google Shape;110;p18"/>
          <p:cNvSpPr txBox="1">
            <a:spLocks noGrp="1"/>
          </p:cNvSpPr>
          <p:nvPr>
            <p:ph type="subTitle" idx="1"/>
          </p:nvPr>
        </p:nvSpPr>
        <p:spPr>
          <a:xfrm>
            <a:off x="2222200" y="2986690"/>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1" name="Google Shape;111;p18"/>
          <p:cNvSpPr txBox="1">
            <a:spLocks noGrp="1"/>
          </p:cNvSpPr>
          <p:nvPr>
            <p:ph type="subTitle" idx="3"/>
          </p:nvPr>
        </p:nvSpPr>
        <p:spPr>
          <a:xfrm>
            <a:off x="2635007" y="2541865"/>
            <a:ext cx="3873900" cy="368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4">
  <p:cSld name="CUSTOM_3_1_1">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4143975" y="3079988"/>
            <a:ext cx="3873900" cy="7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14" name="Google Shape;114;p19"/>
          <p:cNvSpPr txBox="1">
            <a:spLocks noGrp="1"/>
          </p:cNvSpPr>
          <p:nvPr>
            <p:ph type="title" idx="2" hasCustomPrompt="1"/>
          </p:nvPr>
        </p:nvSpPr>
        <p:spPr>
          <a:xfrm>
            <a:off x="4143875" y="2054175"/>
            <a:ext cx="3874200" cy="111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5" name="Google Shape;115;p19"/>
          <p:cNvSpPr txBox="1">
            <a:spLocks noGrp="1"/>
          </p:cNvSpPr>
          <p:nvPr>
            <p:ph type="subTitle" idx="1"/>
          </p:nvPr>
        </p:nvSpPr>
        <p:spPr>
          <a:xfrm>
            <a:off x="3731150" y="1245375"/>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6" name="Google Shape;116;p19"/>
          <p:cNvSpPr txBox="1">
            <a:spLocks noGrp="1"/>
          </p:cNvSpPr>
          <p:nvPr>
            <p:ph type="subTitle" idx="3"/>
          </p:nvPr>
        </p:nvSpPr>
        <p:spPr>
          <a:xfrm>
            <a:off x="4143957" y="800550"/>
            <a:ext cx="3873900" cy="368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5">
  <p:cSld name="CUSTOM_3_1_1_1">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861175" y="3080000"/>
            <a:ext cx="4403700" cy="7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19" name="Google Shape;119;p20"/>
          <p:cNvSpPr txBox="1">
            <a:spLocks noGrp="1"/>
          </p:cNvSpPr>
          <p:nvPr>
            <p:ph type="title" idx="2" hasCustomPrompt="1"/>
          </p:nvPr>
        </p:nvSpPr>
        <p:spPr>
          <a:xfrm>
            <a:off x="1125950" y="2054175"/>
            <a:ext cx="3874200" cy="111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0" name="Google Shape;120;p20"/>
          <p:cNvSpPr txBox="1">
            <a:spLocks noGrp="1"/>
          </p:cNvSpPr>
          <p:nvPr>
            <p:ph type="subTitle" idx="1"/>
          </p:nvPr>
        </p:nvSpPr>
        <p:spPr>
          <a:xfrm>
            <a:off x="713225" y="1245375"/>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1" name="Google Shape;121;p20"/>
          <p:cNvSpPr txBox="1">
            <a:spLocks noGrp="1"/>
          </p:cNvSpPr>
          <p:nvPr>
            <p:ph type="subTitle" idx="3"/>
          </p:nvPr>
        </p:nvSpPr>
        <p:spPr>
          <a:xfrm>
            <a:off x="1126032" y="800550"/>
            <a:ext cx="3873900" cy="36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731172" y="1943338"/>
            <a:ext cx="4699500" cy="755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31050" y="636125"/>
            <a:ext cx="4699800" cy="141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 name="Google Shape;18;p3"/>
          <p:cNvSpPr txBox="1">
            <a:spLocks noGrp="1"/>
          </p:cNvSpPr>
          <p:nvPr>
            <p:ph type="subTitle" idx="1"/>
          </p:nvPr>
        </p:nvSpPr>
        <p:spPr>
          <a:xfrm>
            <a:off x="3731150" y="3219775"/>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9" name="Google Shape;19;p3"/>
          <p:cNvSpPr txBox="1">
            <a:spLocks noGrp="1"/>
          </p:cNvSpPr>
          <p:nvPr>
            <p:ph type="subTitle" idx="3"/>
          </p:nvPr>
        </p:nvSpPr>
        <p:spPr>
          <a:xfrm>
            <a:off x="3731150" y="2774950"/>
            <a:ext cx="4699500" cy="36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6">
  <p:cSld name="CUSTOM_3_1_1_1_1">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2314125" y="3062549"/>
            <a:ext cx="4515900" cy="7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4" name="Google Shape;124;p21"/>
          <p:cNvSpPr txBox="1">
            <a:spLocks noGrp="1"/>
          </p:cNvSpPr>
          <p:nvPr>
            <p:ph type="title" idx="2" hasCustomPrompt="1"/>
          </p:nvPr>
        </p:nvSpPr>
        <p:spPr>
          <a:xfrm>
            <a:off x="2634975" y="2042949"/>
            <a:ext cx="3874200" cy="111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5" name="Google Shape;125;p21"/>
          <p:cNvSpPr txBox="1">
            <a:spLocks noGrp="1"/>
          </p:cNvSpPr>
          <p:nvPr>
            <p:ph type="subTitle" idx="1"/>
          </p:nvPr>
        </p:nvSpPr>
        <p:spPr>
          <a:xfrm>
            <a:off x="2222250" y="1245375"/>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6" name="Google Shape;126;p21"/>
          <p:cNvSpPr txBox="1">
            <a:spLocks noGrp="1"/>
          </p:cNvSpPr>
          <p:nvPr>
            <p:ph type="subTitle" idx="3"/>
          </p:nvPr>
        </p:nvSpPr>
        <p:spPr>
          <a:xfrm>
            <a:off x="2635057" y="800550"/>
            <a:ext cx="3873900" cy="368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CUSTOM_4">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22"/>
          <p:cNvSpPr/>
          <p:nvPr/>
        </p:nvSpPr>
        <p:spPr>
          <a:xfrm>
            <a:off x="8482675" y="2888050"/>
            <a:ext cx="456300" cy="456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114675" y="2086400"/>
            <a:ext cx="418800" cy="418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7489825" y="173500"/>
            <a:ext cx="418800" cy="4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CUSTOM_4_1">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4" name="Google Shape;134;p23"/>
          <p:cNvSpPr/>
          <p:nvPr/>
        </p:nvSpPr>
        <p:spPr>
          <a:xfrm>
            <a:off x="8504975" y="938850"/>
            <a:ext cx="307800" cy="30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2637450" y="77475"/>
            <a:ext cx="418800" cy="418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a:off x="231425" y="3841425"/>
            <a:ext cx="418800" cy="418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37"/>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2">
  <p:cSld name="CUSTOM_5_1">
    <p:spTree>
      <p:nvGrpSpPr>
        <p:cNvPr id="1" name="Shape 138"/>
        <p:cNvGrpSpPr/>
        <p:nvPr/>
      </p:nvGrpSpPr>
      <p:grpSpPr>
        <a:xfrm>
          <a:off x="0" y="0"/>
          <a:ext cx="0" cy="0"/>
          <a:chOff x="0" y="0"/>
          <a:chExt cx="0" cy="0"/>
        </a:xfrm>
      </p:grpSpPr>
      <p:sp>
        <p:nvSpPr>
          <p:cNvPr id="139" name="Google Shape;139;p25"/>
          <p:cNvSpPr/>
          <p:nvPr/>
        </p:nvSpPr>
        <p:spPr>
          <a:xfrm>
            <a:off x="8524150" y="1232025"/>
            <a:ext cx="1088100" cy="108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5"/>
          <p:cNvSpPr/>
          <p:nvPr/>
        </p:nvSpPr>
        <p:spPr>
          <a:xfrm>
            <a:off x="-431825" y="3851325"/>
            <a:ext cx="1088100" cy="1087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5"/>
          <p:cNvSpPr/>
          <p:nvPr/>
        </p:nvSpPr>
        <p:spPr>
          <a:xfrm>
            <a:off x="1363550" y="84175"/>
            <a:ext cx="418800" cy="4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3">
  <p:cSld name="CUSTOM_5_1_1">
    <p:spTree>
      <p:nvGrpSpPr>
        <p:cNvPr id="1" name="Shape 142"/>
        <p:cNvGrpSpPr/>
        <p:nvPr/>
      </p:nvGrpSpPr>
      <p:grpSpPr>
        <a:xfrm>
          <a:off x="0" y="0"/>
          <a:ext cx="0" cy="0"/>
          <a:chOff x="0" y="0"/>
          <a:chExt cx="0" cy="0"/>
        </a:xfrm>
      </p:grpSpPr>
      <p:sp>
        <p:nvSpPr>
          <p:cNvPr id="143" name="Google Shape;143;p26"/>
          <p:cNvSpPr/>
          <p:nvPr/>
        </p:nvSpPr>
        <p:spPr>
          <a:xfrm>
            <a:off x="676950" y="151150"/>
            <a:ext cx="776700" cy="77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2390225" y="4293125"/>
            <a:ext cx="1601700" cy="1602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8030725" y="1257250"/>
            <a:ext cx="912000" cy="912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4">
  <p:cSld name="CUSTOM_5_1_1_1">
    <p:spTree>
      <p:nvGrpSpPr>
        <p:cNvPr id="1" name="Shape 146"/>
        <p:cNvGrpSpPr/>
        <p:nvPr/>
      </p:nvGrpSpPr>
      <p:grpSpPr>
        <a:xfrm>
          <a:off x="0" y="0"/>
          <a:ext cx="0" cy="0"/>
          <a:chOff x="0" y="0"/>
          <a:chExt cx="0" cy="0"/>
        </a:xfrm>
      </p:grpSpPr>
      <p:sp>
        <p:nvSpPr>
          <p:cNvPr id="147" name="Google Shape;147;p27"/>
          <p:cNvSpPr/>
          <p:nvPr/>
        </p:nvSpPr>
        <p:spPr>
          <a:xfrm>
            <a:off x="7539900" y="3535550"/>
            <a:ext cx="965700" cy="96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6274125" y="-381700"/>
            <a:ext cx="1647600" cy="164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223100" y="3504650"/>
            <a:ext cx="1463100" cy="146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592125" y="328975"/>
            <a:ext cx="609900" cy="609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5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713225" y="1178425"/>
            <a:ext cx="7717500" cy="34254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23" name="Google Shape;23;p4"/>
          <p:cNvSpPr/>
          <p:nvPr/>
        </p:nvSpPr>
        <p:spPr>
          <a:xfrm>
            <a:off x="94825" y="3204550"/>
            <a:ext cx="456300" cy="45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6216525" y="54475"/>
            <a:ext cx="418800" cy="418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4254275" y="4670050"/>
            <a:ext cx="418800" cy="4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713225" y="1152475"/>
            <a:ext cx="3622800" cy="34515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807780" y="1152475"/>
            <a:ext cx="3622800" cy="34515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p:nvPr/>
        </p:nvSpPr>
        <p:spPr>
          <a:xfrm>
            <a:off x="2771100" y="4775975"/>
            <a:ext cx="278700" cy="278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2209350" y="80425"/>
            <a:ext cx="418800" cy="418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8482800" y="1952800"/>
            <a:ext cx="418800" cy="418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5" name="Google Shape;35;p6"/>
          <p:cNvSpPr/>
          <p:nvPr/>
        </p:nvSpPr>
        <p:spPr>
          <a:xfrm>
            <a:off x="8740750" y="4072000"/>
            <a:ext cx="291600" cy="2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a:off x="4065075" y="60275"/>
            <a:ext cx="429900" cy="42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a:off x="103750" y="2539350"/>
            <a:ext cx="291600" cy="29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2591550" y="1470395"/>
            <a:ext cx="3960900" cy="576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591550" y="2048721"/>
            <a:ext cx="3960900" cy="1459200"/>
          </a:xfrm>
          <a:prstGeom prst="rect">
            <a:avLst/>
          </a:prstGeom>
        </p:spPr>
        <p:txBody>
          <a:bodyPr spcFirstLastPara="1" wrap="square" lIns="91425" tIns="91425" rIns="91425" bIns="91425" anchor="ctr" anchorCtr="0">
            <a:noAutofit/>
          </a:bodyPr>
          <a:lstStyle>
            <a:lvl1pPr marL="457200" lvl="0" indent="-304800" algn="ctr">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1375650" y="2648760"/>
            <a:ext cx="6367800" cy="4026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2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3" name="Google Shape;43;p8"/>
          <p:cNvSpPr txBox="1">
            <a:spLocks noGrp="1"/>
          </p:cNvSpPr>
          <p:nvPr>
            <p:ph type="subTitle" idx="1"/>
          </p:nvPr>
        </p:nvSpPr>
        <p:spPr>
          <a:xfrm>
            <a:off x="1375650" y="2003695"/>
            <a:ext cx="6392700" cy="748200"/>
          </a:xfrm>
          <a:prstGeom prst="rect">
            <a:avLst/>
          </a:prstGeom>
        </p:spPr>
        <p:txBody>
          <a:bodyPr spcFirstLastPara="1" wrap="square" lIns="91425" tIns="91425" rIns="91425" bIns="91425" anchor="ctr" anchorCtr="0">
            <a:noAutofit/>
          </a:bodyPr>
          <a:lstStyle>
            <a:lvl1pPr lvl="0" algn="r">
              <a:spcBef>
                <a:spcPts val="0"/>
              </a:spcBef>
              <a:spcAft>
                <a:spcPts val="0"/>
              </a:spcAft>
              <a:buSzPts val="1600"/>
              <a:buNone/>
              <a:defRPr sz="20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44" name="Google Shape;44;p8"/>
          <p:cNvSpPr/>
          <p:nvPr/>
        </p:nvSpPr>
        <p:spPr>
          <a:xfrm>
            <a:off x="-254026" y="942947"/>
            <a:ext cx="1193400" cy="1217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10800000" flipH="1">
            <a:off x="7141550" y="131850"/>
            <a:ext cx="1289100" cy="1186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p:nvPr/>
        </p:nvSpPr>
        <p:spPr>
          <a:xfrm rot="10800000" flipH="1">
            <a:off x="1570500" y="4290650"/>
            <a:ext cx="681000" cy="62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rot="10800000" flipH="1">
            <a:off x="6693450" y="3885750"/>
            <a:ext cx="793800" cy="79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1pPr>
            <a:lvl2pPr lvl="1">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2pPr>
            <a:lvl3pPr lvl="2">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3pPr>
            <a:lvl4pPr lvl="3">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4pPr>
            <a:lvl5pPr lvl="4">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5pPr>
            <a:lvl6pPr lvl="5">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6pPr>
            <a:lvl7pPr lvl="6">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7pPr>
            <a:lvl8pPr lvl="7">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8pPr>
            <a:lvl9pPr lvl="8">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9pPr>
          </a:lstStyle>
          <a:p>
            <a:endParaRPr/>
          </a:p>
        </p:txBody>
      </p:sp>
      <p:sp>
        <p:nvSpPr>
          <p:cNvPr id="7" name="Google Shape;7;p1"/>
          <p:cNvSpPr txBox="1">
            <a:spLocks noGrp="1"/>
          </p:cNvSpPr>
          <p:nvPr>
            <p:ph type="body" idx="1"/>
          </p:nvPr>
        </p:nvSpPr>
        <p:spPr>
          <a:xfrm>
            <a:off x="713225" y="1178425"/>
            <a:ext cx="7717500" cy="3425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1pPr>
            <a:lvl2pPr marL="914400" lvl="1"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2pPr>
            <a:lvl3pPr marL="1371600" lvl="2"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3pPr>
            <a:lvl4pPr marL="1828800" lvl="3"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4pPr>
            <a:lvl5pPr marL="2286000" lvl="4"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5pPr>
            <a:lvl6pPr marL="2743200" lvl="5"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6pPr>
            <a:lvl7pPr marL="3200400" lvl="6"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7pPr>
            <a:lvl8pPr marL="3657600" lvl="7"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8pPr>
            <a:lvl9pPr marL="4114800" lvl="8"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53" name="Google Shape;153;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sqlshack.com/crud-operations-in-sql-server/"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hyperlink" Target="https://docs.microsoft.com/en-us/sql/relational-databases/tables/use-table-valued-parameters-database-engine?view=sql-server-ver15" TargetMode="External"/><Relationship Id="rId3" Type="http://schemas.openxmlformats.org/officeDocument/2006/relationships/hyperlink" Target="https://sqlwithmanoj.com/2010/05/15/temporary-tables-vs-table-variables/" TargetMode="External"/><Relationship Id="rId7" Type="http://schemas.openxmlformats.org/officeDocument/2006/relationships/hyperlink" Target="https://www.section.io/engineering-education/sql-user-defined-functions/"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hyperlink" Target="https://www.mssqltips.com/sqlservertip/6039/sql-server-table-variable-example/" TargetMode="External"/><Relationship Id="rId5" Type="http://schemas.openxmlformats.org/officeDocument/2006/relationships/hyperlink" Target="https://www.wiseowl.co.uk/blog/s346/table-variables.html" TargetMode="External"/><Relationship Id="rId4" Type="http://schemas.openxmlformats.org/officeDocument/2006/relationships/hyperlink" Target="https://support.microsoft.com/en-us/topic/inf-frequently-asked-questions-sql-server-2000-table-variables-0664724a-30dd-3c75-1abd-fd668434265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p:nvPr/>
        </p:nvSpPr>
        <p:spPr>
          <a:xfrm>
            <a:off x="-120850" y="1414875"/>
            <a:ext cx="1633200" cy="1633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0"/>
          <p:cNvSpPr txBox="1">
            <a:spLocks noGrp="1"/>
          </p:cNvSpPr>
          <p:nvPr>
            <p:ph type="ctrTitle"/>
          </p:nvPr>
        </p:nvSpPr>
        <p:spPr>
          <a:xfrm>
            <a:off x="3345599" y="793880"/>
            <a:ext cx="4966737" cy="1445384"/>
          </a:xfrm>
          <a:prstGeom prst="rect">
            <a:avLst/>
          </a:prstGeom>
        </p:spPr>
        <p:txBody>
          <a:bodyPr spcFirstLastPara="1" wrap="square" lIns="91425" tIns="91425" rIns="91425" bIns="91425" anchor="b" anchorCtr="0">
            <a:noAutofit/>
          </a:bodyPr>
          <a:lstStyle/>
          <a:p>
            <a:r>
              <a:rPr lang="en" dirty="0"/>
              <a:t>Table Variables</a:t>
            </a:r>
          </a:p>
        </p:txBody>
      </p:sp>
      <p:grpSp>
        <p:nvGrpSpPr>
          <p:cNvPr id="162" name="Google Shape;162;p30"/>
          <p:cNvGrpSpPr/>
          <p:nvPr/>
        </p:nvGrpSpPr>
        <p:grpSpPr>
          <a:xfrm>
            <a:off x="305498" y="2315002"/>
            <a:ext cx="3598324" cy="2117088"/>
            <a:chOff x="305498" y="2315002"/>
            <a:chExt cx="3598324" cy="2117088"/>
          </a:xfrm>
        </p:grpSpPr>
        <p:grpSp>
          <p:nvGrpSpPr>
            <p:cNvPr id="163" name="Google Shape;163;p30"/>
            <p:cNvGrpSpPr/>
            <p:nvPr/>
          </p:nvGrpSpPr>
          <p:grpSpPr>
            <a:xfrm flipH="1">
              <a:off x="305498" y="2315002"/>
              <a:ext cx="3598324" cy="2014420"/>
              <a:chOff x="266475" y="728850"/>
              <a:chExt cx="6979900" cy="3907500"/>
            </a:xfrm>
          </p:grpSpPr>
          <p:sp>
            <p:nvSpPr>
              <p:cNvPr id="164" name="Google Shape;164;p30"/>
              <p:cNvSpPr/>
              <p:nvPr/>
            </p:nvSpPr>
            <p:spPr>
              <a:xfrm>
                <a:off x="3798950" y="4009225"/>
                <a:ext cx="1191175" cy="627125"/>
              </a:xfrm>
              <a:custGeom>
                <a:avLst/>
                <a:gdLst/>
                <a:ahLst/>
                <a:cxnLst/>
                <a:rect l="l" t="t" r="r" b="b"/>
                <a:pathLst>
                  <a:path w="47647" h="25085" fill="none" extrusionOk="0">
                    <a:moveTo>
                      <a:pt x="1" y="25084"/>
                    </a:moveTo>
                    <a:lnTo>
                      <a:pt x="7690" y="1"/>
                    </a:lnTo>
                    <a:lnTo>
                      <a:pt x="38950" y="1"/>
                    </a:lnTo>
                    <a:lnTo>
                      <a:pt x="47647" y="25084"/>
                    </a:ln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0"/>
              <p:cNvSpPr/>
              <p:nvPr/>
            </p:nvSpPr>
            <p:spPr>
              <a:xfrm>
                <a:off x="1627800" y="908475"/>
                <a:ext cx="5448425" cy="2924325"/>
              </a:xfrm>
              <a:custGeom>
                <a:avLst/>
                <a:gdLst/>
                <a:ahLst/>
                <a:cxnLst/>
                <a:rect l="l" t="t" r="r" b="b"/>
                <a:pathLst>
                  <a:path w="217937" h="116973" fill="none" extrusionOk="0">
                    <a:moveTo>
                      <a:pt x="5924" y="0"/>
                    </a:moveTo>
                    <a:lnTo>
                      <a:pt x="212012" y="0"/>
                    </a:lnTo>
                    <a:cubicBezTo>
                      <a:pt x="215289" y="0"/>
                      <a:pt x="217936" y="2647"/>
                      <a:pt x="217936" y="5924"/>
                    </a:cubicBezTo>
                    <a:lnTo>
                      <a:pt x="217936" y="111048"/>
                    </a:lnTo>
                    <a:cubicBezTo>
                      <a:pt x="217936" y="114325"/>
                      <a:pt x="215289" y="116972"/>
                      <a:pt x="212012" y="116972"/>
                    </a:cubicBezTo>
                    <a:lnTo>
                      <a:pt x="5924" y="116972"/>
                    </a:lnTo>
                    <a:cubicBezTo>
                      <a:pt x="2647" y="116972"/>
                      <a:pt x="0" y="114325"/>
                      <a:pt x="0" y="111048"/>
                    </a:cubicBezTo>
                    <a:lnTo>
                      <a:pt x="0" y="5924"/>
                    </a:lnTo>
                    <a:cubicBezTo>
                      <a:pt x="0" y="2647"/>
                      <a:pt x="2647" y="0"/>
                      <a:pt x="5924"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0"/>
              <p:cNvSpPr/>
              <p:nvPr/>
            </p:nvSpPr>
            <p:spPr>
              <a:xfrm>
                <a:off x="1457625" y="728850"/>
                <a:ext cx="5788750" cy="3280400"/>
              </a:xfrm>
              <a:custGeom>
                <a:avLst/>
                <a:gdLst/>
                <a:ahLst/>
                <a:cxnLst/>
                <a:rect l="l" t="t" r="r" b="b"/>
                <a:pathLst>
                  <a:path w="231550" h="131216" fill="none" extrusionOk="0">
                    <a:moveTo>
                      <a:pt x="6429" y="0"/>
                    </a:moveTo>
                    <a:lnTo>
                      <a:pt x="225122" y="0"/>
                    </a:lnTo>
                    <a:cubicBezTo>
                      <a:pt x="228651" y="0"/>
                      <a:pt x="231550" y="2900"/>
                      <a:pt x="231550" y="6429"/>
                    </a:cubicBezTo>
                    <a:lnTo>
                      <a:pt x="231550" y="124787"/>
                    </a:lnTo>
                    <a:cubicBezTo>
                      <a:pt x="231550" y="128443"/>
                      <a:pt x="228651" y="131216"/>
                      <a:pt x="225122" y="131216"/>
                    </a:cubicBezTo>
                    <a:lnTo>
                      <a:pt x="6429" y="131216"/>
                    </a:lnTo>
                    <a:cubicBezTo>
                      <a:pt x="2773" y="131216"/>
                      <a:pt x="0" y="128443"/>
                      <a:pt x="0" y="124787"/>
                    </a:cubicBezTo>
                    <a:lnTo>
                      <a:pt x="0" y="6429"/>
                    </a:lnTo>
                    <a:cubicBezTo>
                      <a:pt x="0" y="2900"/>
                      <a:pt x="2773" y="0"/>
                      <a:pt x="6429"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0"/>
              <p:cNvSpPr/>
              <p:nvPr/>
            </p:nvSpPr>
            <p:spPr>
              <a:xfrm>
                <a:off x="2141425" y="1450475"/>
                <a:ext cx="245825" cy="245800"/>
              </a:xfrm>
              <a:custGeom>
                <a:avLst/>
                <a:gdLst/>
                <a:ahLst/>
                <a:cxnLst/>
                <a:rect l="l" t="t" r="r" b="b"/>
                <a:pathLst>
                  <a:path w="9833" h="9832"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0"/>
              <p:cNvSpPr/>
              <p:nvPr/>
            </p:nvSpPr>
            <p:spPr>
              <a:xfrm>
                <a:off x="2141425" y="1781350"/>
                <a:ext cx="245825" cy="245800"/>
              </a:xfrm>
              <a:custGeom>
                <a:avLst/>
                <a:gdLst/>
                <a:ahLst/>
                <a:cxnLst/>
                <a:rect l="l" t="t" r="r" b="b"/>
                <a:pathLst>
                  <a:path w="9833" h="9832"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0"/>
              <p:cNvSpPr/>
              <p:nvPr/>
            </p:nvSpPr>
            <p:spPr>
              <a:xfrm>
                <a:off x="2141425" y="2115375"/>
                <a:ext cx="245825" cy="245825"/>
              </a:xfrm>
              <a:custGeom>
                <a:avLst/>
                <a:gdLst/>
                <a:ahLst/>
                <a:cxnLst/>
                <a:rect l="l" t="t" r="r" b="b"/>
                <a:pathLst>
                  <a:path w="9833" h="9833" fill="none" extrusionOk="0">
                    <a:moveTo>
                      <a:pt x="1135" y="0"/>
                    </a:moveTo>
                    <a:lnTo>
                      <a:pt x="8698" y="0"/>
                    </a:lnTo>
                    <a:cubicBezTo>
                      <a:pt x="9328" y="0"/>
                      <a:pt x="9832" y="505"/>
                      <a:pt x="9832" y="1135"/>
                    </a:cubicBezTo>
                    <a:lnTo>
                      <a:pt x="9832" y="8698"/>
                    </a:lnTo>
                    <a:cubicBezTo>
                      <a:pt x="9832" y="9328"/>
                      <a:pt x="9328" y="9832"/>
                      <a:pt x="8698" y="9832"/>
                    </a:cubicBezTo>
                    <a:lnTo>
                      <a:pt x="1135" y="9832"/>
                    </a:lnTo>
                    <a:cubicBezTo>
                      <a:pt x="505" y="9832"/>
                      <a:pt x="1" y="9328"/>
                      <a:pt x="1" y="8698"/>
                    </a:cubicBezTo>
                    <a:lnTo>
                      <a:pt x="1" y="1135"/>
                    </a:lnTo>
                    <a:cubicBezTo>
                      <a:pt x="1" y="505"/>
                      <a:pt x="505" y="0"/>
                      <a:pt x="1135"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2141425" y="2446250"/>
                <a:ext cx="245825" cy="245825"/>
              </a:xfrm>
              <a:custGeom>
                <a:avLst/>
                <a:gdLst/>
                <a:ahLst/>
                <a:cxnLst/>
                <a:rect l="l" t="t" r="r" b="b"/>
                <a:pathLst>
                  <a:path w="9833" h="9833"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0"/>
              <p:cNvSpPr/>
              <p:nvPr/>
            </p:nvSpPr>
            <p:spPr>
              <a:xfrm flipH="1">
                <a:off x="2077065" y="1456775"/>
                <a:ext cx="208000" cy="144975"/>
              </a:xfrm>
              <a:custGeom>
                <a:avLst/>
                <a:gdLst/>
                <a:ahLst/>
                <a:cxnLst/>
                <a:rect l="l" t="t" r="r" b="b"/>
                <a:pathLst>
                  <a:path w="8320" h="5799" fill="none" extrusionOk="0">
                    <a:moveTo>
                      <a:pt x="1" y="3404"/>
                    </a:moveTo>
                    <a:lnTo>
                      <a:pt x="2396" y="5799"/>
                    </a:lnTo>
                    <a:lnTo>
                      <a:pt x="8320"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0"/>
              <p:cNvSpPr/>
              <p:nvPr/>
            </p:nvSpPr>
            <p:spPr>
              <a:xfrm flipH="1">
                <a:off x="2077065" y="1784500"/>
                <a:ext cx="208000" cy="148125"/>
              </a:xfrm>
              <a:custGeom>
                <a:avLst/>
                <a:gdLst/>
                <a:ahLst/>
                <a:cxnLst/>
                <a:rect l="l" t="t" r="r" b="b"/>
                <a:pathLst>
                  <a:path w="8320" h="5925" fill="none" extrusionOk="0">
                    <a:moveTo>
                      <a:pt x="1" y="3530"/>
                    </a:moveTo>
                    <a:lnTo>
                      <a:pt x="2396" y="5925"/>
                    </a:lnTo>
                    <a:lnTo>
                      <a:pt x="8320"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0"/>
              <p:cNvSpPr/>
              <p:nvPr/>
            </p:nvSpPr>
            <p:spPr>
              <a:xfrm flipH="1">
                <a:off x="2077065" y="2115375"/>
                <a:ext cx="208000" cy="148125"/>
              </a:xfrm>
              <a:custGeom>
                <a:avLst/>
                <a:gdLst/>
                <a:ahLst/>
                <a:cxnLst/>
                <a:rect l="l" t="t" r="r" b="b"/>
                <a:pathLst>
                  <a:path w="8320" h="5925" fill="none" extrusionOk="0">
                    <a:moveTo>
                      <a:pt x="1" y="3530"/>
                    </a:moveTo>
                    <a:lnTo>
                      <a:pt x="2396" y="5925"/>
                    </a:lnTo>
                    <a:lnTo>
                      <a:pt x="8320"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0"/>
              <p:cNvSpPr/>
              <p:nvPr/>
            </p:nvSpPr>
            <p:spPr>
              <a:xfrm>
                <a:off x="2595200" y="1573375"/>
                <a:ext cx="1966375" cy="25"/>
              </a:xfrm>
              <a:custGeom>
                <a:avLst/>
                <a:gdLst/>
                <a:ahLst/>
                <a:cxnLst/>
                <a:rect l="l" t="t" r="r" b="b"/>
                <a:pathLst>
                  <a:path w="78655" h="1" fill="none" extrusionOk="0">
                    <a:moveTo>
                      <a:pt x="1" y="0"/>
                    </a:moveTo>
                    <a:lnTo>
                      <a:pt x="78654" y="0"/>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0"/>
              <p:cNvSpPr/>
              <p:nvPr/>
            </p:nvSpPr>
            <p:spPr>
              <a:xfrm>
                <a:off x="2595200" y="1904250"/>
                <a:ext cx="1966375" cy="25"/>
              </a:xfrm>
              <a:custGeom>
                <a:avLst/>
                <a:gdLst/>
                <a:ahLst/>
                <a:cxnLst/>
                <a:rect l="l" t="t" r="r" b="b"/>
                <a:pathLst>
                  <a:path w="78655" h="1" fill="none" extrusionOk="0">
                    <a:moveTo>
                      <a:pt x="1" y="0"/>
                    </a:moveTo>
                    <a:lnTo>
                      <a:pt x="78654" y="0"/>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0"/>
              <p:cNvSpPr/>
              <p:nvPr/>
            </p:nvSpPr>
            <p:spPr>
              <a:xfrm>
                <a:off x="2595200" y="2238275"/>
                <a:ext cx="1966375" cy="25"/>
              </a:xfrm>
              <a:custGeom>
                <a:avLst/>
                <a:gdLst/>
                <a:ahLst/>
                <a:cxnLst/>
                <a:rect l="l" t="t" r="r" b="b"/>
                <a:pathLst>
                  <a:path w="78655" h="1" fill="none" extrusionOk="0">
                    <a:moveTo>
                      <a:pt x="1" y="0"/>
                    </a:moveTo>
                    <a:lnTo>
                      <a:pt x="78654" y="0"/>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0"/>
              <p:cNvSpPr/>
              <p:nvPr/>
            </p:nvSpPr>
            <p:spPr>
              <a:xfrm>
                <a:off x="2595200" y="2569150"/>
                <a:ext cx="1966375" cy="25"/>
              </a:xfrm>
              <a:custGeom>
                <a:avLst/>
                <a:gdLst/>
                <a:ahLst/>
                <a:cxnLst/>
                <a:rect l="l" t="t" r="r" b="b"/>
                <a:pathLst>
                  <a:path w="78655" h="1" fill="none" extrusionOk="0">
                    <a:moveTo>
                      <a:pt x="1" y="0"/>
                    </a:moveTo>
                    <a:lnTo>
                      <a:pt x="78654" y="0"/>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0"/>
              <p:cNvSpPr/>
              <p:nvPr/>
            </p:nvSpPr>
            <p:spPr>
              <a:xfrm>
                <a:off x="5617200" y="3397900"/>
                <a:ext cx="642875" cy="1068600"/>
              </a:xfrm>
              <a:custGeom>
                <a:avLst/>
                <a:gdLst/>
                <a:ahLst/>
                <a:cxnLst/>
                <a:rect l="l" t="t" r="r" b="b"/>
                <a:pathLst>
                  <a:path w="25715" h="42744" extrusionOk="0">
                    <a:moveTo>
                      <a:pt x="1891" y="1"/>
                    </a:moveTo>
                    <a:cubicBezTo>
                      <a:pt x="631" y="1261"/>
                      <a:pt x="0" y="3152"/>
                      <a:pt x="505" y="4917"/>
                    </a:cubicBezTo>
                    <a:lnTo>
                      <a:pt x="9580" y="38949"/>
                    </a:lnTo>
                    <a:cubicBezTo>
                      <a:pt x="10200" y="41431"/>
                      <a:pt x="12291" y="42744"/>
                      <a:pt x="14409" y="42744"/>
                    </a:cubicBezTo>
                    <a:cubicBezTo>
                      <a:pt x="16163" y="42744"/>
                      <a:pt x="17937" y="41842"/>
                      <a:pt x="18907" y="39958"/>
                    </a:cubicBezTo>
                    <a:lnTo>
                      <a:pt x="24201" y="29496"/>
                    </a:lnTo>
                    <a:cubicBezTo>
                      <a:pt x="24454" y="28739"/>
                      <a:pt x="25084" y="28109"/>
                      <a:pt x="25714" y="27731"/>
                    </a:cubicBezTo>
                    <a:lnTo>
                      <a:pt x="1891" y="1"/>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0"/>
              <p:cNvSpPr/>
              <p:nvPr/>
            </p:nvSpPr>
            <p:spPr>
              <a:xfrm>
                <a:off x="5604600" y="3325425"/>
                <a:ext cx="1099775" cy="1169125"/>
              </a:xfrm>
              <a:custGeom>
                <a:avLst/>
                <a:gdLst/>
                <a:ahLst/>
                <a:cxnLst/>
                <a:rect l="l" t="t" r="r" b="b"/>
                <a:pathLst>
                  <a:path w="43991" h="46765" fill="none" extrusionOk="0">
                    <a:moveTo>
                      <a:pt x="39831" y="17143"/>
                    </a:moveTo>
                    <a:lnTo>
                      <a:pt x="8067" y="1891"/>
                    </a:lnTo>
                    <a:cubicBezTo>
                      <a:pt x="4160" y="1"/>
                      <a:pt x="0" y="3530"/>
                      <a:pt x="1009" y="7689"/>
                    </a:cubicBezTo>
                    <a:lnTo>
                      <a:pt x="10084" y="41722"/>
                    </a:lnTo>
                    <a:cubicBezTo>
                      <a:pt x="11218" y="46134"/>
                      <a:pt x="17269" y="46764"/>
                      <a:pt x="19411" y="42605"/>
                    </a:cubicBezTo>
                    <a:lnTo>
                      <a:pt x="24705" y="32143"/>
                    </a:lnTo>
                    <a:cubicBezTo>
                      <a:pt x="24958" y="31512"/>
                      <a:pt x="25588" y="30882"/>
                      <a:pt x="26218" y="30378"/>
                    </a:cubicBezTo>
                    <a:cubicBezTo>
                      <a:pt x="26722" y="30000"/>
                      <a:pt x="27226" y="29748"/>
                      <a:pt x="27731" y="29622"/>
                    </a:cubicBezTo>
                    <a:lnTo>
                      <a:pt x="38949" y="26471"/>
                    </a:lnTo>
                    <a:cubicBezTo>
                      <a:pt x="43487" y="25210"/>
                      <a:pt x="43991" y="19034"/>
                      <a:pt x="39831" y="17143"/>
                    </a:cubicBezTo>
                    <a:close/>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0"/>
              <p:cNvSpPr/>
              <p:nvPr/>
            </p:nvSpPr>
            <p:spPr>
              <a:xfrm>
                <a:off x="5021625" y="1475675"/>
                <a:ext cx="1632325" cy="1629200"/>
              </a:xfrm>
              <a:custGeom>
                <a:avLst/>
                <a:gdLst/>
                <a:ahLst/>
                <a:cxnLst/>
                <a:rect l="l" t="t" r="r" b="b"/>
                <a:pathLst>
                  <a:path w="65293" h="65168" fill="none" extrusionOk="0">
                    <a:moveTo>
                      <a:pt x="53697" y="11597"/>
                    </a:moveTo>
                    <a:cubicBezTo>
                      <a:pt x="65293" y="23193"/>
                      <a:pt x="65293" y="41974"/>
                      <a:pt x="53697" y="53571"/>
                    </a:cubicBezTo>
                    <a:cubicBezTo>
                      <a:pt x="42100" y="65167"/>
                      <a:pt x="23193" y="65167"/>
                      <a:pt x="11597" y="53571"/>
                    </a:cubicBezTo>
                    <a:cubicBezTo>
                      <a:pt x="0" y="41974"/>
                      <a:pt x="0" y="23193"/>
                      <a:pt x="11597" y="11597"/>
                    </a:cubicBezTo>
                    <a:cubicBezTo>
                      <a:pt x="23193" y="1"/>
                      <a:pt x="42100" y="1"/>
                      <a:pt x="53697" y="11597"/>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0"/>
              <p:cNvSpPr/>
              <p:nvPr/>
            </p:nvSpPr>
            <p:spPr>
              <a:xfrm flipH="1">
                <a:off x="5511874" y="1995625"/>
                <a:ext cx="510525" cy="589300"/>
              </a:xfrm>
              <a:custGeom>
                <a:avLst/>
                <a:gdLst/>
                <a:ahLst/>
                <a:cxnLst/>
                <a:rect l="l" t="t" r="r" b="b"/>
                <a:pathLst>
                  <a:path w="20421" h="23572" fill="none" extrusionOk="0">
                    <a:moveTo>
                      <a:pt x="20421" y="11723"/>
                    </a:moveTo>
                    <a:lnTo>
                      <a:pt x="1" y="1"/>
                    </a:lnTo>
                    <a:lnTo>
                      <a:pt x="1" y="2357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0"/>
              <p:cNvSpPr/>
              <p:nvPr/>
            </p:nvSpPr>
            <p:spPr>
              <a:xfrm>
                <a:off x="2141425" y="3167875"/>
                <a:ext cx="1188025" cy="327750"/>
              </a:xfrm>
              <a:custGeom>
                <a:avLst/>
                <a:gdLst/>
                <a:ahLst/>
                <a:cxnLst/>
                <a:rect l="l" t="t" r="r" b="b"/>
                <a:pathLst>
                  <a:path w="47521" h="13110" extrusionOk="0">
                    <a:moveTo>
                      <a:pt x="6555" y="0"/>
                    </a:moveTo>
                    <a:cubicBezTo>
                      <a:pt x="2900" y="0"/>
                      <a:pt x="1" y="2899"/>
                      <a:pt x="1" y="6555"/>
                    </a:cubicBezTo>
                    <a:cubicBezTo>
                      <a:pt x="1" y="10084"/>
                      <a:pt x="2900" y="13109"/>
                      <a:pt x="6555" y="13109"/>
                    </a:cubicBezTo>
                    <a:lnTo>
                      <a:pt x="40966" y="13109"/>
                    </a:lnTo>
                    <a:cubicBezTo>
                      <a:pt x="44496" y="13109"/>
                      <a:pt x="47521" y="10084"/>
                      <a:pt x="47521" y="6555"/>
                    </a:cubicBezTo>
                    <a:cubicBezTo>
                      <a:pt x="47521" y="2899"/>
                      <a:pt x="44496" y="0"/>
                      <a:pt x="40966" y="0"/>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0"/>
              <p:cNvSpPr/>
              <p:nvPr/>
            </p:nvSpPr>
            <p:spPr>
              <a:xfrm>
                <a:off x="3395600" y="3167875"/>
                <a:ext cx="1188025" cy="327750"/>
              </a:xfrm>
              <a:custGeom>
                <a:avLst/>
                <a:gdLst/>
                <a:ahLst/>
                <a:cxnLst/>
                <a:rect l="l" t="t" r="r" b="b"/>
                <a:pathLst>
                  <a:path w="47521" h="13110" extrusionOk="0">
                    <a:moveTo>
                      <a:pt x="6555" y="0"/>
                    </a:moveTo>
                    <a:cubicBezTo>
                      <a:pt x="2900" y="0"/>
                      <a:pt x="1" y="2899"/>
                      <a:pt x="1" y="6555"/>
                    </a:cubicBezTo>
                    <a:cubicBezTo>
                      <a:pt x="1" y="10084"/>
                      <a:pt x="2900" y="13109"/>
                      <a:pt x="6555" y="13109"/>
                    </a:cubicBezTo>
                    <a:lnTo>
                      <a:pt x="40966" y="13109"/>
                    </a:lnTo>
                    <a:cubicBezTo>
                      <a:pt x="44622" y="13109"/>
                      <a:pt x="47521" y="10084"/>
                      <a:pt x="47521" y="6555"/>
                    </a:cubicBezTo>
                    <a:cubicBezTo>
                      <a:pt x="47521" y="2899"/>
                      <a:pt x="44622" y="0"/>
                      <a:pt x="40966"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0"/>
              <p:cNvSpPr/>
              <p:nvPr/>
            </p:nvSpPr>
            <p:spPr>
              <a:xfrm>
                <a:off x="266475" y="1078625"/>
                <a:ext cx="822475" cy="1329825"/>
              </a:xfrm>
              <a:custGeom>
                <a:avLst/>
                <a:gdLst/>
                <a:ahLst/>
                <a:cxnLst/>
                <a:rect l="l" t="t" r="r" b="b"/>
                <a:pathLst>
                  <a:path w="32899" h="53193" fill="none" extrusionOk="0">
                    <a:moveTo>
                      <a:pt x="16513" y="53193"/>
                    </a:moveTo>
                    <a:lnTo>
                      <a:pt x="16513" y="53193"/>
                    </a:lnTo>
                    <a:cubicBezTo>
                      <a:pt x="7437" y="53193"/>
                      <a:pt x="0" y="45756"/>
                      <a:pt x="0" y="36681"/>
                    </a:cubicBezTo>
                    <a:lnTo>
                      <a:pt x="0" y="16513"/>
                    </a:lnTo>
                    <a:cubicBezTo>
                      <a:pt x="0" y="7438"/>
                      <a:pt x="7437" y="1"/>
                      <a:pt x="16513" y="127"/>
                    </a:cubicBezTo>
                    <a:lnTo>
                      <a:pt x="16513" y="127"/>
                    </a:lnTo>
                    <a:cubicBezTo>
                      <a:pt x="25588" y="127"/>
                      <a:pt x="32899" y="7438"/>
                      <a:pt x="32899" y="16513"/>
                    </a:cubicBezTo>
                    <a:lnTo>
                      <a:pt x="32899" y="36681"/>
                    </a:lnTo>
                    <a:cubicBezTo>
                      <a:pt x="32899" y="45756"/>
                      <a:pt x="25588" y="53193"/>
                      <a:pt x="16513" y="53193"/>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0"/>
              <p:cNvSpPr/>
              <p:nvPr/>
            </p:nvSpPr>
            <p:spPr>
              <a:xfrm>
                <a:off x="266475" y="1516650"/>
                <a:ext cx="822475" cy="25"/>
              </a:xfrm>
              <a:custGeom>
                <a:avLst/>
                <a:gdLst/>
                <a:ahLst/>
                <a:cxnLst/>
                <a:rect l="l" t="t" r="r" b="b"/>
                <a:pathLst>
                  <a:path w="32899" h="1" fill="none" extrusionOk="0">
                    <a:moveTo>
                      <a:pt x="0" y="0"/>
                    </a:moveTo>
                    <a:lnTo>
                      <a:pt x="32899" y="0"/>
                    </a:lnTo>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p:nvPr/>
            </p:nvSpPr>
            <p:spPr>
              <a:xfrm>
                <a:off x="679275" y="1081775"/>
                <a:ext cx="25" cy="431750"/>
              </a:xfrm>
              <a:custGeom>
                <a:avLst/>
                <a:gdLst/>
                <a:ahLst/>
                <a:cxnLst/>
                <a:rect l="l" t="t" r="r" b="b"/>
                <a:pathLst>
                  <a:path w="1" h="17270" fill="none" extrusionOk="0">
                    <a:moveTo>
                      <a:pt x="1" y="1"/>
                    </a:moveTo>
                    <a:lnTo>
                      <a:pt x="1" y="17269"/>
                    </a:lnTo>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0"/>
              <p:cNvSpPr/>
              <p:nvPr/>
            </p:nvSpPr>
            <p:spPr>
              <a:xfrm>
                <a:off x="654075" y="2408425"/>
                <a:ext cx="3252050" cy="1878150"/>
              </a:xfrm>
              <a:custGeom>
                <a:avLst/>
                <a:gdLst/>
                <a:ahLst/>
                <a:cxnLst/>
                <a:rect l="l" t="t" r="r" b="b"/>
                <a:pathLst>
                  <a:path w="130082" h="75126" fill="none" extrusionOk="0">
                    <a:moveTo>
                      <a:pt x="0" y="1"/>
                    </a:moveTo>
                    <a:lnTo>
                      <a:pt x="0" y="43739"/>
                    </a:lnTo>
                    <a:cubicBezTo>
                      <a:pt x="0" y="47016"/>
                      <a:pt x="2521" y="49663"/>
                      <a:pt x="5798" y="49663"/>
                    </a:cubicBezTo>
                    <a:lnTo>
                      <a:pt x="5798" y="49663"/>
                    </a:lnTo>
                    <a:cubicBezTo>
                      <a:pt x="9076" y="49663"/>
                      <a:pt x="11723" y="52310"/>
                      <a:pt x="11723" y="55462"/>
                    </a:cubicBezTo>
                    <a:lnTo>
                      <a:pt x="11723" y="69201"/>
                    </a:lnTo>
                    <a:cubicBezTo>
                      <a:pt x="11723" y="72478"/>
                      <a:pt x="14370" y="75125"/>
                      <a:pt x="17647" y="75125"/>
                    </a:cubicBezTo>
                    <a:lnTo>
                      <a:pt x="130081" y="75125"/>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0"/>
            <p:cNvSpPr/>
            <p:nvPr/>
          </p:nvSpPr>
          <p:spPr>
            <a:xfrm flipH="1">
              <a:off x="1145474" y="4329419"/>
              <a:ext cx="1270334" cy="102670"/>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60;p30">
            <a:extLst>
              <a:ext uri="{FF2B5EF4-FFF2-40B4-BE49-F238E27FC236}">
                <a16:creationId xmlns:a16="http://schemas.microsoft.com/office/drawing/2014/main" id="{D2B10558-DC54-4173-852B-D601BE05C3F1}"/>
              </a:ext>
            </a:extLst>
          </p:cNvPr>
          <p:cNvSpPr txBox="1">
            <a:spLocks/>
          </p:cNvSpPr>
          <p:nvPr/>
        </p:nvSpPr>
        <p:spPr>
          <a:xfrm>
            <a:off x="3454867" y="2822525"/>
            <a:ext cx="4966737" cy="14453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Signika"/>
              <a:buNone/>
              <a:defRPr sz="5200" b="1" i="0" u="none" strike="noStrike" cap="none">
                <a:solidFill>
                  <a:schemeClr val="dk1"/>
                </a:solidFill>
                <a:latin typeface="Signika"/>
                <a:ea typeface="Signika"/>
                <a:cs typeface="Signika"/>
                <a:sym typeface="Signika"/>
              </a:defRPr>
            </a:lvl1pPr>
            <a:lvl2pPr marR="0" lvl="1" algn="ctr" rtl="0">
              <a:lnSpc>
                <a:spcPct val="100000"/>
              </a:lnSpc>
              <a:spcBef>
                <a:spcPts val="0"/>
              </a:spcBef>
              <a:spcAft>
                <a:spcPts val="0"/>
              </a:spcAft>
              <a:buClr>
                <a:schemeClr val="dk1"/>
              </a:buClr>
              <a:buSzPts val="5200"/>
              <a:buFont typeface="Signika"/>
              <a:buNone/>
              <a:defRPr sz="5200" b="0" i="0" u="none" strike="noStrike" cap="none">
                <a:solidFill>
                  <a:schemeClr val="dk1"/>
                </a:solidFill>
                <a:latin typeface="Signika"/>
                <a:ea typeface="Signika"/>
                <a:cs typeface="Signika"/>
                <a:sym typeface="Signika"/>
              </a:defRPr>
            </a:lvl2pPr>
            <a:lvl3pPr marR="0" lvl="2" algn="ctr" rtl="0">
              <a:lnSpc>
                <a:spcPct val="100000"/>
              </a:lnSpc>
              <a:spcBef>
                <a:spcPts val="0"/>
              </a:spcBef>
              <a:spcAft>
                <a:spcPts val="0"/>
              </a:spcAft>
              <a:buClr>
                <a:schemeClr val="dk1"/>
              </a:buClr>
              <a:buSzPts val="5200"/>
              <a:buFont typeface="Signika"/>
              <a:buNone/>
              <a:defRPr sz="5200" b="0" i="0" u="none" strike="noStrike" cap="none">
                <a:solidFill>
                  <a:schemeClr val="dk1"/>
                </a:solidFill>
                <a:latin typeface="Signika"/>
                <a:ea typeface="Signika"/>
                <a:cs typeface="Signika"/>
                <a:sym typeface="Signika"/>
              </a:defRPr>
            </a:lvl3pPr>
            <a:lvl4pPr marR="0" lvl="3" algn="ctr" rtl="0">
              <a:lnSpc>
                <a:spcPct val="100000"/>
              </a:lnSpc>
              <a:spcBef>
                <a:spcPts val="0"/>
              </a:spcBef>
              <a:spcAft>
                <a:spcPts val="0"/>
              </a:spcAft>
              <a:buClr>
                <a:schemeClr val="dk1"/>
              </a:buClr>
              <a:buSzPts val="5200"/>
              <a:buFont typeface="Signika"/>
              <a:buNone/>
              <a:defRPr sz="5200" b="0" i="0" u="none" strike="noStrike" cap="none">
                <a:solidFill>
                  <a:schemeClr val="dk1"/>
                </a:solidFill>
                <a:latin typeface="Signika"/>
                <a:ea typeface="Signika"/>
                <a:cs typeface="Signika"/>
                <a:sym typeface="Signika"/>
              </a:defRPr>
            </a:lvl4pPr>
            <a:lvl5pPr marR="0" lvl="4" algn="ctr" rtl="0">
              <a:lnSpc>
                <a:spcPct val="100000"/>
              </a:lnSpc>
              <a:spcBef>
                <a:spcPts val="0"/>
              </a:spcBef>
              <a:spcAft>
                <a:spcPts val="0"/>
              </a:spcAft>
              <a:buClr>
                <a:schemeClr val="dk1"/>
              </a:buClr>
              <a:buSzPts val="5200"/>
              <a:buFont typeface="Signika"/>
              <a:buNone/>
              <a:defRPr sz="5200" b="0" i="0" u="none" strike="noStrike" cap="none">
                <a:solidFill>
                  <a:schemeClr val="dk1"/>
                </a:solidFill>
                <a:latin typeface="Signika"/>
                <a:ea typeface="Signika"/>
                <a:cs typeface="Signika"/>
                <a:sym typeface="Signika"/>
              </a:defRPr>
            </a:lvl5pPr>
            <a:lvl6pPr marR="0" lvl="5" algn="ctr" rtl="0">
              <a:lnSpc>
                <a:spcPct val="100000"/>
              </a:lnSpc>
              <a:spcBef>
                <a:spcPts val="0"/>
              </a:spcBef>
              <a:spcAft>
                <a:spcPts val="0"/>
              </a:spcAft>
              <a:buClr>
                <a:schemeClr val="dk1"/>
              </a:buClr>
              <a:buSzPts val="5200"/>
              <a:buFont typeface="Signika"/>
              <a:buNone/>
              <a:defRPr sz="5200" b="0" i="0" u="none" strike="noStrike" cap="none">
                <a:solidFill>
                  <a:schemeClr val="dk1"/>
                </a:solidFill>
                <a:latin typeface="Signika"/>
                <a:ea typeface="Signika"/>
                <a:cs typeface="Signika"/>
                <a:sym typeface="Signika"/>
              </a:defRPr>
            </a:lvl6pPr>
            <a:lvl7pPr marR="0" lvl="6" algn="ctr" rtl="0">
              <a:lnSpc>
                <a:spcPct val="100000"/>
              </a:lnSpc>
              <a:spcBef>
                <a:spcPts val="0"/>
              </a:spcBef>
              <a:spcAft>
                <a:spcPts val="0"/>
              </a:spcAft>
              <a:buClr>
                <a:schemeClr val="dk1"/>
              </a:buClr>
              <a:buSzPts val="5200"/>
              <a:buFont typeface="Signika"/>
              <a:buNone/>
              <a:defRPr sz="5200" b="0" i="0" u="none" strike="noStrike" cap="none">
                <a:solidFill>
                  <a:schemeClr val="dk1"/>
                </a:solidFill>
                <a:latin typeface="Signika"/>
                <a:ea typeface="Signika"/>
                <a:cs typeface="Signika"/>
                <a:sym typeface="Signika"/>
              </a:defRPr>
            </a:lvl7pPr>
            <a:lvl8pPr marR="0" lvl="7" algn="ctr" rtl="0">
              <a:lnSpc>
                <a:spcPct val="100000"/>
              </a:lnSpc>
              <a:spcBef>
                <a:spcPts val="0"/>
              </a:spcBef>
              <a:spcAft>
                <a:spcPts val="0"/>
              </a:spcAft>
              <a:buClr>
                <a:schemeClr val="dk1"/>
              </a:buClr>
              <a:buSzPts val="5200"/>
              <a:buFont typeface="Signika"/>
              <a:buNone/>
              <a:defRPr sz="5200" b="0" i="0" u="none" strike="noStrike" cap="none">
                <a:solidFill>
                  <a:schemeClr val="dk1"/>
                </a:solidFill>
                <a:latin typeface="Signika"/>
                <a:ea typeface="Signika"/>
                <a:cs typeface="Signika"/>
                <a:sym typeface="Signika"/>
              </a:defRPr>
            </a:lvl8pPr>
            <a:lvl9pPr marR="0" lvl="8" algn="ctr" rtl="0">
              <a:lnSpc>
                <a:spcPct val="100000"/>
              </a:lnSpc>
              <a:spcBef>
                <a:spcPts val="0"/>
              </a:spcBef>
              <a:spcAft>
                <a:spcPts val="0"/>
              </a:spcAft>
              <a:buClr>
                <a:schemeClr val="dk1"/>
              </a:buClr>
              <a:buSzPts val="5200"/>
              <a:buFont typeface="Signika"/>
              <a:buNone/>
              <a:defRPr sz="5200" b="0" i="0" u="none" strike="noStrike" cap="none">
                <a:solidFill>
                  <a:schemeClr val="dk1"/>
                </a:solidFill>
                <a:latin typeface="Signika"/>
                <a:ea typeface="Signika"/>
                <a:cs typeface="Signika"/>
                <a:sym typeface="Signika"/>
              </a:defRPr>
            </a:lvl9pPr>
          </a:lstStyle>
          <a:p>
            <a:r>
              <a:rPr lang="en" sz="2400"/>
              <a:t>By Philip Mwangi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13" name="Google Shape;213;p32"/>
          <p:cNvSpPr/>
          <p:nvPr/>
        </p:nvSpPr>
        <p:spPr>
          <a:xfrm>
            <a:off x="5381300" y="189875"/>
            <a:ext cx="576000" cy="57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a:off x="8387150" y="539500"/>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32"/>
          <p:cNvGrpSpPr/>
          <p:nvPr/>
        </p:nvGrpSpPr>
        <p:grpSpPr>
          <a:xfrm>
            <a:off x="158361" y="756541"/>
            <a:ext cx="1338881" cy="804926"/>
            <a:chOff x="1023426" y="3382964"/>
            <a:chExt cx="1242670" cy="860176"/>
          </a:xfrm>
        </p:grpSpPr>
        <p:sp>
          <p:nvSpPr>
            <p:cNvPr id="203" name="Google Shape;203;p32"/>
            <p:cNvSpPr/>
            <p:nvPr/>
          </p:nvSpPr>
          <p:spPr>
            <a:xfrm flipH="1">
              <a:off x="1033354" y="3433072"/>
              <a:ext cx="1232742" cy="810068"/>
            </a:xfrm>
            <a:custGeom>
              <a:avLst/>
              <a:gdLst/>
              <a:ahLst/>
              <a:cxnLst/>
              <a:rect l="l" t="t" r="r" b="b"/>
              <a:pathLst>
                <a:path w="96331" h="62796" extrusionOk="0">
                  <a:moveTo>
                    <a:pt x="4438" y="1"/>
                  </a:moveTo>
                  <a:cubicBezTo>
                    <a:pt x="2005" y="144"/>
                    <a:pt x="1" y="2291"/>
                    <a:pt x="144" y="4724"/>
                  </a:cubicBezTo>
                  <a:lnTo>
                    <a:pt x="144" y="46949"/>
                  </a:lnTo>
                  <a:cubicBezTo>
                    <a:pt x="1" y="49382"/>
                    <a:pt x="1862" y="51529"/>
                    <a:pt x="4438" y="51672"/>
                  </a:cubicBezTo>
                  <a:lnTo>
                    <a:pt x="9018" y="51672"/>
                  </a:lnTo>
                  <a:lnTo>
                    <a:pt x="9018" y="61119"/>
                  </a:lnTo>
                  <a:cubicBezTo>
                    <a:pt x="8825" y="62088"/>
                    <a:pt x="9615" y="62795"/>
                    <a:pt x="10457" y="62795"/>
                  </a:cubicBezTo>
                  <a:cubicBezTo>
                    <a:pt x="10858" y="62795"/>
                    <a:pt x="11271" y="62634"/>
                    <a:pt x="11595" y="62264"/>
                  </a:cubicBezTo>
                  <a:lnTo>
                    <a:pt x="21185" y="51529"/>
                  </a:lnTo>
                  <a:lnTo>
                    <a:pt x="91893" y="51529"/>
                  </a:lnTo>
                  <a:cubicBezTo>
                    <a:pt x="94470" y="51386"/>
                    <a:pt x="96330" y="49382"/>
                    <a:pt x="96187" y="46806"/>
                  </a:cubicBezTo>
                  <a:lnTo>
                    <a:pt x="96187" y="4724"/>
                  </a:lnTo>
                  <a:cubicBezTo>
                    <a:pt x="96330" y="2291"/>
                    <a:pt x="94470" y="144"/>
                    <a:pt x="91893" y="1"/>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sp>
          <p:nvSpPr>
            <p:cNvPr id="204" name="Google Shape;204;p32"/>
            <p:cNvSpPr/>
            <p:nvPr/>
          </p:nvSpPr>
          <p:spPr>
            <a:xfrm>
              <a:off x="1023426" y="3382964"/>
              <a:ext cx="1242670" cy="840151"/>
            </a:xfrm>
            <a:custGeom>
              <a:avLst/>
              <a:gdLst/>
              <a:ahLst/>
              <a:cxnLst/>
              <a:rect l="l" t="t" r="r" b="b"/>
              <a:pathLst>
                <a:path w="96331" h="65128" fill="none" extrusionOk="0">
                  <a:moveTo>
                    <a:pt x="4438" y="1"/>
                  </a:moveTo>
                  <a:lnTo>
                    <a:pt x="91893" y="1"/>
                  </a:lnTo>
                  <a:cubicBezTo>
                    <a:pt x="94469" y="1"/>
                    <a:pt x="96330" y="2148"/>
                    <a:pt x="96187" y="4724"/>
                  </a:cubicBezTo>
                  <a:lnTo>
                    <a:pt x="96187" y="46806"/>
                  </a:lnTo>
                  <a:cubicBezTo>
                    <a:pt x="96330" y="49383"/>
                    <a:pt x="94469" y="51386"/>
                    <a:pt x="91893" y="51530"/>
                  </a:cubicBezTo>
                  <a:lnTo>
                    <a:pt x="87456" y="51530"/>
                  </a:lnTo>
                  <a:lnTo>
                    <a:pt x="87456" y="65127"/>
                  </a:lnTo>
                  <a:lnTo>
                    <a:pt x="75146" y="51530"/>
                  </a:lnTo>
                  <a:lnTo>
                    <a:pt x="4438" y="51530"/>
                  </a:lnTo>
                  <a:cubicBezTo>
                    <a:pt x="1861" y="51386"/>
                    <a:pt x="0" y="49383"/>
                    <a:pt x="144" y="46806"/>
                  </a:cubicBezTo>
                  <a:lnTo>
                    <a:pt x="144" y="4724"/>
                  </a:lnTo>
                  <a:cubicBezTo>
                    <a:pt x="0" y="2148"/>
                    <a:pt x="1861" y="1"/>
                    <a:pt x="443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32"/>
          <p:cNvSpPr txBox="1">
            <a:spLocks noGrp="1"/>
          </p:cNvSpPr>
          <p:nvPr>
            <p:ph type="title"/>
          </p:nvPr>
        </p:nvSpPr>
        <p:spPr>
          <a:xfrm>
            <a:off x="1534814" y="273480"/>
            <a:ext cx="5815579" cy="522085"/>
          </a:xfrm>
          <a:prstGeom prst="rect">
            <a:avLst/>
          </a:prstGeom>
        </p:spPr>
        <p:txBody>
          <a:bodyPr spcFirstLastPara="1" wrap="square" lIns="91425" tIns="91425" rIns="91425" bIns="91425" anchor="b" anchorCtr="0">
            <a:noAutofit/>
          </a:bodyPr>
          <a:lstStyle/>
          <a:p>
            <a:r>
              <a:rPr lang="en"/>
              <a:t>Example 2...</a:t>
            </a:r>
            <a:r>
              <a:rPr lang="en" b="0"/>
              <a:t>update and delete</a:t>
            </a:r>
            <a:endParaRPr lang="en" dirty="0"/>
          </a:p>
        </p:txBody>
      </p:sp>
      <p:sp>
        <p:nvSpPr>
          <p:cNvPr id="201" name="Google Shape;201;p32"/>
          <p:cNvSpPr txBox="1">
            <a:spLocks noGrp="1"/>
          </p:cNvSpPr>
          <p:nvPr>
            <p:ph type="body" idx="1"/>
          </p:nvPr>
        </p:nvSpPr>
        <p:spPr>
          <a:xfrm>
            <a:off x="974098" y="1067469"/>
            <a:ext cx="7788869" cy="3896159"/>
          </a:xfrm>
          <a:prstGeom prst="rect">
            <a:avLst/>
          </a:prstGeom>
        </p:spPr>
        <p:txBody>
          <a:bodyPr spcFirstLastPara="1" wrap="square" lIns="91425" tIns="91425" rIns="91425" bIns="91425" anchor="ctr" anchorCtr="0">
            <a:noAutofit/>
          </a:bodyPr>
          <a:lstStyle/>
          <a:p>
            <a:pPr algn="l">
              <a:buNone/>
            </a:pPr>
            <a:endParaRPr lang="en" dirty="0"/>
          </a:p>
          <a:p>
            <a:pPr algn="l">
              <a:buNone/>
            </a:pPr>
            <a:endParaRPr lang="en" dirty="0"/>
          </a:p>
          <a:p>
            <a:pPr algn="l">
              <a:buNone/>
            </a:pPr>
            <a:r>
              <a:rPr lang="en"/>
              <a:t>DECLARE @ListOWeekDays TABLE(DyNumber INT,DayAbb VARCHAR(40) , WeekName VARCHAR(40))</a:t>
            </a:r>
            <a:endParaRPr lang="en-US"/>
          </a:p>
          <a:p>
            <a:pPr algn="l">
              <a:buNone/>
            </a:pPr>
            <a:endParaRPr lang="en" dirty="0"/>
          </a:p>
          <a:p>
            <a:pPr algn="l">
              <a:buNone/>
            </a:pPr>
            <a:r>
              <a:rPr lang="en"/>
              <a:t>INSERT INTO @ListOWeekDays</a:t>
            </a:r>
            <a:endParaRPr lang="en" dirty="0"/>
          </a:p>
          <a:p>
            <a:pPr algn="l">
              <a:buNone/>
            </a:pPr>
            <a:r>
              <a:rPr lang="en"/>
              <a:t>VALUES </a:t>
            </a:r>
            <a:endParaRPr lang="en" dirty="0"/>
          </a:p>
          <a:p>
            <a:pPr algn="l">
              <a:buNone/>
            </a:pPr>
            <a:r>
              <a:rPr lang="en"/>
              <a:t>(1,'Mon','Monday')  ,</a:t>
            </a:r>
            <a:endParaRPr lang="en" dirty="0"/>
          </a:p>
          <a:p>
            <a:pPr algn="l">
              <a:buNone/>
            </a:pPr>
            <a:r>
              <a:rPr lang="en"/>
              <a:t>(2,'Tue','Tuesday') ,</a:t>
            </a:r>
            <a:endParaRPr lang="en" dirty="0"/>
          </a:p>
          <a:p>
            <a:pPr algn="l">
              <a:buNone/>
            </a:pPr>
            <a:r>
              <a:rPr lang="en"/>
              <a:t>(3,'Wed','Wednesday') ,</a:t>
            </a:r>
            <a:endParaRPr lang="en" dirty="0"/>
          </a:p>
          <a:p>
            <a:pPr algn="l">
              <a:buNone/>
            </a:pPr>
            <a:r>
              <a:rPr lang="en"/>
              <a:t>(4,'Thu','Thursday'),</a:t>
            </a:r>
            <a:endParaRPr lang="en" dirty="0"/>
          </a:p>
          <a:p>
            <a:pPr algn="l">
              <a:buNone/>
            </a:pPr>
            <a:r>
              <a:rPr lang="en"/>
              <a:t>(5,'Fri','Friday'),</a:t>
            </a:r>
            <a:endParaRPr lang="en" dirty="0"/>
          </a:p>
          <a:p>
            <a:pPr algn="l">
              <a:buNone/>
            </a:pPr>
            <a:r>
              <a:rPr lang="en"/>
              <a:t>(6,'Sat','Saturday'),</a:t>
            </a:r>
            <a:endParaRPr lang="en" dirty="0"/>
          </a:p>
          <a:p>
            <a:pPr algn="l">
              <a:buNone/>
            </a:pPr>
            <a:r>
              <a:rPr lang="en"/>
              <a:t>(7,'Sun','Sunday') </a:t>
            </a:r>
            <a:endParaRPr lang="en" dirty="0"/>
          </a:p>
          <a:p>
            <a:pPr algn="l">
              <a:buNone/>
            </a:pPr>
            <a:r>
              <a:rPr lang="en"/>
              <a:t>DELETE @ListOWeekDays WHERE DyNumber=1</a:t>
            </a:r>
            <a:endParaRPr lang="en" dirty="0"/>
          </a:p>
          <a:p>
            <a:pPr algn="l">
              <a:buNone/>
            </a:pPr>
            <a:r>
              <a:rPr lang="en"/>
              <a:t>UPDATE @ListOWeekDays SET WeekName='Saturday is holiday'  WHERE DyNumber=6</a:t>
            </a:r>
            <a:endParaRPr lang="en" dirty="0"/>
          </a:p>
          <a:p>
            <a:pPr algn="l">
              <a:buNone/>
            </a:pPr>
            <a:r>
              <a:rPr lang="en"/>
              <a:t>SELECT * FROM @ListOWeekDays</a:t>
            </a:r>
            <a:endParaRPr lang="en" dirty="0"/>
          </a:p>
          <a:p>
            <a:pPr marL="0" indent="0" algn="l">
              <a:buNone/>
            </a:pPr>
            <a:endParaRPr lang="en" sz="1400" b="1" dirty="0">
              <a:latin typeface="Gabriola"/>
            </a:endParaRPr>
          </a:p>
          <a:p>
            <a:pPr marL="0" indent="0" algn="l">
              <a:buNone/>
            </a:pPr>
            <a:endParaRPr lang="en" sz="1400" dirty="0"/>
          </a:p>
          <a:p>
            <a:pPr marL="0" indent="0" algn="l">
              <a:buNone/>
            </a:pPr>
            <a:endParaRPr lang="en" sz="1400" dirty="0"/>
          </a:p>
        </p:txBody>
      </p:sp>
      <p:grpSp>
        <p:nvGrpSpPr>
          <p:cNvPr id="205" name="Google Shape;205;p32"/>
          <p:cNvGrpSpPr/>
          <p:nvPr/>
        </p:nvGrpSpPr>
        <p:grpSpPr>
          <a:xfrm>
            <a:off x="7792098" y="3980983"/>
            <a:ext cx="595544" cy="798430"/>
            <a:chOff x="6775075" y="-938225"/>
            <a:chExt cx="1676425" cy="2331400"/>
          </a:xfrm>
        </p:grpSpPr>
        <p:sp>
          <p:nvSpPr>
            <p:cNvPr id="206" name="Google Shape;206;p32"/>
            <p:cNvSpPr/>
            <p:nvPr/>
          </p:nvSpPr>
          <p:spPr>
            <a:xfrm>
              <a:off x="7362625" y="1183600"/>
              <a:ext cx="645125" cy="209575"/>
            </a:xfrm>
            <a:custGeom>
              <a:avLst/>
              <a:gdLst/>
              <a:ahLst/>
              <a:cxnLst/>
              <a:rect l="l" t="t" r="r" b="b"/>
              <a:pathLst>
                <a:path w="25805" h="8383" extrusionOk="0">
                  <a:moveTo>
                    <a:pt x="3781" y="0"/>
                  </a:moveTo>
                  <a:cubicBezTo>
                    <a:pt x="1645" y="0"/>
                    <a:pt x="1" y="1644"/>
                    <a:pt x="1" y="3780"/>
                  </a:cubicBezTo>
                  <a:lnTo>
                    <a:pt x="1" y="4602"/>
                  </a:lnTo>
                  <a:cubicBezTo>
                    <a:pt x="1" y="6574"/>
                    <a:pt x="1645" y="8382"/>
                    <a:pt x="3781" y="8382"/>
                  </a:cubicBezTo>
                  <a:lnTo>
                    <a:pt x="22024" y="8382"/>
                  </a:lnTo>
                  <a:cubicBezTo>
                    <a:pt x="24161" y="8382"/>
                    <a:pt x="25804" y="6574"/>
                    <a:pt x="25804" y="4602"/>
                  </a:cubicBezTo>
                  <a:lnTo>
                    <a:pt x="25804" y="3780"/>
                  </a:lnTo>
                  <a:cubicBezTo>
                    <a:pt x="25804" y="1644"/>
                    <a:pt x="24161" y="0"/>
                    <a:pt x="22024"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a:off x="6775075" y="-938225"/>
              <a:ext cx="1676425" cy="1941050"/>
            </a:xfrm>
            <a:custGeom>
              <a:avLst/>
              <a:gdLst/>
              <a:ahLst/>
              <a:cxnLst/>
              <a:rect l="l" t="t" r="r" b="b"/>
              <a:pathLst>
                <a:path w="67057" h="77642" extrusionOk="0">
                  <a:moveTo>
                    <a:pt x="36640" y="0"/>
                  </a:moveTo>
                  <a:cubicBezTo>
                    <a:pt x="32405" y="0"/>
                    <a:pt x="28057" y="903"/>
                    <a:pt x="23832" y="2861"/>
                  </a:cubicBezTo>
                  <a:cubicBezTo>
                    <a:pt x="3616" y="12229"/>
                    <a:pt x="1" y="39347"/>
                    <a:pt x="17093" y="53810"/>
                  </a:cubicBezTo>
                  <a:cubicBezTo>
                    <a:pt x="19230" y="55618"/>
                    <a:pt x="20380" y="58412"/>
                    <a:pt x="20380" y="61206"/>
                  </a:cubicBezTo>
                  <a:lnTo>
                    <a:pt x="20380" y="61371"/>
                  </a:lnTo>
                  <a:cubicBezTo>
                    <a:pt x="20380" y="70246"/>
                    <a:pt x="27612" y="77642"/>
                    <a:pt x="36651" y="77642"/>
                  </a:cubicBezTo>
                  <a:cubicBezTo>
                    <a:pt x="45690" y="77642"/>
                    <a:pt x="53086" y="70410"/>
                    <a:pt x="53086" y="61371"/>
                  </a:cubicBezTo>
                  <a:lnTo>
                    <a:pt x="53086" y="61206"/>
                  </a:lnTo>
                  <a:cubicBezTo>
                    <a:pt x="53086" y="58248"/>
                    <a:pt x="54401" y="55454"/>
                    <a:pt x="56538" y="53482"/>
                  </a:cubicBezTo>
                  <a:cubicBezTo>
                    <a:pt x="63276" y="47729"/>
                    <a:pt x="67056" y="39347"/>
                    <a:pt x="67056" y="30472"/>
                  </a:cubicBezTo>
                  <a:cubicBezTo>
                    <a:pt x="67056" y="12923"/>
                    <a:pt x="52661" y="0"/>
                    <a:pt x="36640"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7440700" y="-332575"/>
              <a:ext cx="505400" cy="1318975"/>
            </a:xfrm>
            <a:custGeom>
              <a:avLst/>
              <a:gdLst/>
              <a:ahLst/>
              <a:cxnLst/>
              <a:rect l="l" t="t" r="r" b="b"/>
              <a:pathLst>
                <a:path w="20216" h="52759" fill="none" extrusionOk="0">
                  <a:moveTo>
                    <a:pt x="5096" y="52594"/>
                  </a:moveTo>
                  <a:lnTo>
                    <a:pt x="1" y="4110"/>
                  </a:lnTo>
                  <a:cubicBezTo>
                    <a:pt x="1" y="3124"/>
                    <a:pt x="1151" y="2631"/>
                    <a:pt x="1644" y="3452"/>
                  </a:cubicBezTo>
                  <a:lnTo>
                    <a:pt x="1644" y="3452"/>
                  </a:lnTo>
                  <a:cubicBezTo>
                    <a:pt x="2137" y="3945"/>
                    <a:pt x="2795" y="3945"/>
                    <a:pt x="3123" y="3452"/>
                  </a:cubicBezTo>
                  <a:lnTo>
                    <a:pt x="5753" y="494"/>
                  </a:lnTo>
                  <a:cubicBezTo>
                    <a:pt x="6082" y="1"/>
                    <a:pt x="6739" y="1"/>
                    <a:pt x="7232" y="494"/>
                  </a:cubicBezTo>
                  <a:lnTo>
                    <a:pt x="9204" y="2959"/>
                  </a:lnTo>
                  <a:cubicBezTo>
                    <a:pt x="9533" y="3452"/>
                    <a:pt x="10355" y="3452"/>
                    <a:pt x="10684" y="2959"/>
                  </a:cubicBezTo>
                  <a:lnTo>
                    <a:pt x="12327" y="823"/>
                  </a:lnTo>
                  <a:cubicBezTo>
                    <a:pt x="12656" y="330"/>
                    <a:pt x="13477" y="330"/>
                    <a:pt x="13806" y="823"/>
                  </a:cubicBezTo>
                  <a:lnTo>
                    <a:pt x="15285" y="3124"/>
                  </a:lnTo>
                  <a:cubicBezTo>
                    <a:pt x="15614" y="3617"/>
                    <a:pt x="16271" y="3617"/>
                    <a:pt x="16765" y="3288"/>
                  </a:cubicBezTo>
                  <a:lnTo>
                    <a:pt x="18572" y="1480"/>
                  </a:lnTo>
                  <a:cubicBezTo>
                    <a:pt x="19230" y="987"/>
                    <a:pt x="20216" y="1480"/>
                    <a:pt x="20052" y="2302"/>
                  </a:cubicBezTo>
                  <a:lnTo>
                    <a:pt x="14957" y="52758"/>
                  </a:lnTo>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7288675" y="867200"/>
              <a:ext cx="793025" cy="205475"/>
            </a:xfrm>
            <a:custGeom>
              <a:avLst/>
              <a:gdLst/>
              <a:ahLst/>
              <a:cxnLst/>
              <a:rect l="l" t="t" r="r" b="b"/>
              <a:pathLst>
                <a:path w="31721" h="8219" extrusionOk="0">
                  <a:moveTo>
                    <a:pt x="4109" y="1"/>
                  </a:moveTo>
                  <a:cubicBezTo>
                    <a:pt x="1973" y="1"/>
                    <a:pt x="1" y="1973"/>
                    <a:pt x="1" y="4110"/>
                  </a:cubicBezTo>
                  <a:cubicBezTo>
                    <a:pt x="1" y="6411"/>
                    <a:pt x="1973" y="8219"/>
                    <a:pt x="4109" y="8219"/>
                  </a:cubicBezTo>
                  <a:lnTo>
                    <a:pt x="27612" y="8219"/>
                  </a:lnTo>
                  <a:cubicBezTo>
                    <a:pt x="29748" y="8219"/>
                    <a:pt x="31721" y="6411"/>
                    <a:pt x="31721" y="4110"/>
                  </a:cubicBezTo>
                  <a:cubicBezTo>
                    <a:pt x="31721" y="1973"/>
                    <a:pt x="29748" y="1"/>
                    <a:pt x="27612"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7288675" y="1056225"/>
              <a:ext cx="793025" cy="205450"/>
            </a:xfrm>
            <a:custGeom>
              <a:avLst/>
              <a:gdLst/>
              <a:ahLst/>
              <a:cxnLst/>
              <a:rect l="l" t="t" r="r" b="b"/>
              <a:pathLst>
                <a:path w="31721" h="8218" extrusionOk="0">
                  <a:moveTo>
                    <a:pt x="4109" y="0"/>
                  </a:moveTo>
                  <a:cubicBezTo>
                    <a:pt x="1973" y="0"/>
                    <a:pt x="1" y="1808"/>
                    <a:pt x="1" y="4109"/>
                  </a:cubicBezTo>
                  <a:cubicBezTo>
                    <a:pt x="1" y="6246"/>
                    <a:pt x="1973" y="8218"/>
                    <a:pt x="4109" y="8218"/>
                  </a:cubicBezTo>
                  <a:lnTo>
                    <a:pt x="27612" y="8218"/>
                  </a:lnTo>
                  <a:cubicBezTo>
                    <a:pt x="29748" y="8218"/>
                    <a:pt x="31721" y="6246"/>
                    <a:pt x="31721" y="4109"/>
                  </a:cubicBezTo>
                  <a:cubicBezTo>
                    <a:pt x="31721" y="1808"/>
                    <a:pt x="29748" y="0"/>
                    <a:pt x="27612"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7370850" y="1056225"/>
              <a:ext cx="628675" cy="25"/>
            </a:xfrm>
            <a:custGeom>
              <a:avLst/>
              <a:gdLst/>
              <a:ahLst/>
              <a:cxnLst/>
              <a:rect l="l" t="t" r="r" b="b"/>
              <a:pathLst>
                <a:path w="25147" h="1" fill="none" extrusionOk="0">
                  <a:moveTo>
                    <a:pt x="1" y="0"/>
                  </a:moveTo>
                  <a:lnTo>
                    <a:pt x="25146" y="0"/>
                  </a:lnTo>
                </a:path>
              </a:pathLst>
            </a:custGeom>
            <a:noFill/>
            <a:ln w="19050" cap="rnd" cmpd="sng">
              <a:solidFill>
                <a:schemeClr val="dk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2"/>
          <p:cNvSpPr/>
          <p:nvPr/>
        </p:nvSpPr>
        <p:spPr>
          <a:xfrm>
            <a:off x="367625" y="2969325"/>
            <a:ext cx="691200" cy="691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11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13" name="Google Shape;213;p32"/>
          <p:cNvSpPr/>
          <p:nvPr/>
        </p:nvSpPr>
        <p:spPr>
          <a:xfrm>
            <a:off x="5381300" y="189875"/>
            <a:ext cx="576000" cy="57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a:off x="8387150" y="539500"/>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32"/>
          <p:cNvGrpSpPr/>
          <p:nvPr/>
        </p:nvGrpSpPr>
        <p:grpSpPr>
          <a:xfrm>
            <a:off x="158361" y="756541"/>
            <a:ext cx="1338881" cy="804926"/>
            <a:chOff x="1023426" y="3382964"/>
            <a:chExt cx="1242670" cy="860176"/>
          </a:xfrm>
        </p:grpSpPr>
        <p:sp>
          <p:nvSpPr>
            <p:cNvPr id="203" name="Google Shape;203;p32"/>
            <p:cNvSpPr/>
            <p:nvPr/>
          </p:nvSpPr>
          <p:spPr>
            <a:xfrm flipH="1">
              <a:off x="1033354" y="3433072"/>
              <a:ext cx="1232742" cy="810068"/>
            </a:xfrm>
            <a:custGeom>
              <a:avLst/>
              <a:gdLst/>
              <a:ahLst/>
              <a:cxnLst/>
              <a:rect l="l" t="t" r="r" b="b"/>
              <a:pathLst>
                <a:path w="96331" h="62796" extrusionOk="0">
                  <a:moveTo>
                    <a:pt x="4438" y="1"/>
                  </a:moveTo>
                  <a:cubicBezTo>
                    <a:pt x="2005" y="144"/>
                    <a:pt x="1" y="2291"/>
                    <a:pt x="144" y="4724"/>
                  </a:cubicBezTo>
                  <a:lnTo>
                    <a:pt x="144" y="46949"/>
                  </a:lnTo>
                  <a:cubicBezTo>
                    <a:pt x="1" y="49382"/>
                    <a:pt x="1862" y="51529"/>
                    <a:pt x="4438" y="51672"/>
                  </a:cubicBezTo>
                  <a:lnTo>
                    <a:pt x="9018" y="51672"/>
                  </a:lnTo>
                  <a:lnTo>
                    <a:pt x="9018" y="61119"/>
                  </a:lnTo>
                  <a:cubicBezTo>
                    <a:pt x="8825" y="62088"/>
                    <a:pt x="9615" y="62795"/>
                    <a:pt x="10457" y="62795"/>
                  </a:cubicBezTo>
                  <a:cubicBezTo>
                    <a:pt x="10858" y="62795"/>
                    <a:pt x="11271" y="62634"/>
                    <a:pt x="11595" y="62264"/>
                  </a:cubicBezTo>
                  <a:lnTo>
                    <a:pt x="21185" y="51529"/>
                  </a:lnTo>
                  <a:lnTo>
                    <a:pt x="91893" y="51529"/>
                  </a:lnTo>
                  <a:cubicBezTo>
                    <a:pt x="94470" y="51386"/>
                    <a:pt x="96330" y="49382"/>
                    <a:pt x="96187" y="46806"/>
                  </a:cubicBezTo>
                  <a:lnTo>
                    <a:pt x="96187" y="4724"/>
                  </a:lnTo>
                  <a:cubicBezTo>
                    <a:pt x="96330" y="2291"/>
                    <a:pt x="94470" y="144"/>
                    <a:pt x="91893" y="1"/>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sp>
          <p:nvSpPr>
            <p:cNvPr id="204" name="Google Shape;204;p32"/>
            <p:cNvSpPr/>
            <p:nvPr/>
          </p:nvSpPr>
          <p:spPr>
            <a:xfrm>
              <a:off x="1023426" y="3382964"/>
              <a:ext cx="1242670" cy="840151"/>
            </a:xfrm>
            <a:custGeom>
              <a:avLst/>
              <a:gdLst/>
              <a:ahLst/>
              <a:cxnLst/>
              <a:rect l="l" t="t" r="r" b="b"/>
              <a:pathLst>
                <a:path w="96331" h="65128" fill="none" extrusionOk="0">
                  <a:moveTo>
                    <a:pt x="4438" y="1"/>
                  </a:moveTo>
                  <a:lnTo>
                    <a:pt x="91893" y="1"/>
                  </a:lnTo>
                  <a:cubicBezTo>
                    <a:pt x="94469" y="1"/>
                    <a:pt x="96330" y="2148"/>
                    <a:pt x="96187" y="4724"/>
                  </a:cubicBezTo>
                  <a:lnTo>
                    <a:pt x="96187" y="46806"/>
                  </a:lnTo>
                  <a:cubicBezTo>
                    <a:pt x="96330" y="49383"/>
                    <a:pt x="94469" y="51386"/>
                    <a:pt x="91893" y="51530"/>
                  </a:cubicBezTo>
                  <a:lnTo>
                    <a:pt x="87456" y="51530"/>
                  </a:lnTo>
                  <a:lnTo>
                    <a:pt x="87456" y="65127"/>
                  </a:lnTo>
                  <a:lnTo>
                    <a:pt x="75146" y="51530"/>
                  </a:lnTo>
                  <a:lnTo>
                    <a:pt x="4438" y="51530"/>
                  </a:lnTo>
                  <a:cubicBezTo>
                    <a:pt x="1861" y="51386"/>
                    <a:pt x="0" y="49383"/>
                    <a:pt x="144" y="46806"/>
                  </a:cubicBezTo>
                  <a:lnTo>
                    <a:pt x="144" y="4724"/>
                  </a:lnTo>
                  <a:cubicBezTo>
                    <a:pt x="0" y="2148"/>
                    <a:pt x="1861" y="1"/>
                    <a:pt x="443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32"/>
          <p:cNvSpPr txBox="1">
            <a:spLocks noGrp="1"/>
          </p:cNvSpPr>
          <p:nvPr>
            <p:ph type="title"/>
          </p:nvPr>
        </p:nvSpPr>
        <p:spPr>
          <a:xfrm>
            <a:off x="1534814" y="273480"/>
            <a:ext cx="5815579" cy="522085"/>
          </a:xfrm>
          <a:prstGeom prst="rect">
            <a:avLst/>
          </a:prstGeom>
        </p:spPr>
        <p:txBody>
          <a:bodyPr spcFirstLastPara="1" wrap="square" lIns="91425" tIns="91425" rIns="91425" bIns="91425" anchor="b" anchorCtr="0">
            <a:noAutofit/>
          </a:bodyPr>
          <a:lstStyle/>
          <a:p>
            <a:r>
              <a:rPr lang="en" b="0"/>
              <a:t>Constraints With Table Variables</a:t>
            </a:r>
            <a:endParaRPr lang="en-US"/>
          </a:p>
        </p:txBody>
      </p:sp>
      <p:sp>
        <p:nvSpPr>
          <p:cNvPr id="201" name="Google Shape;201;p32"/>
          <p:cNvSpPr txBox="1">
            <a:spLocks noGrp="1"/>
          </p:cNvSpPr>
          <p:nvPr>
            <p:ph type="body" idx="1"/>
          </p:nvPr>
        </p:nvSpPr>
        <p:spPr>
          <a:xfrm>
            <a:off x="1319154" y="797893"/>
            <a:ext cx="7400681" cy="3809896"/>
          </a:xfrm>
          <a:prstGeom prst="rect">
            <a:avLst/>
          </a:prstGeom>
        </p:spPr>
        <p:txBody>
          <a:bodyPr spcFirstLastPara="1" wrap="square" lIns="91425" tIns="91425" rIns="91425" bIns="91425" anchor="ctr" anchorCtr="0">
            <a:noAutofit/>
          </a:bodyPr>
          <a:lstStyle/>
          <a:p>
            <a:pPr algn="l">
              <a:buNone/>
            </a:pPr>
            <a:endParaRPr lang="en" sz="2100" dirty="0"/>
          </a:p>
          <a:p>
            <a:pPr algn="l">
              <a:buNone/>
            </a:pPr>
            <a:r>
              <a:rPr lang="en"/>
              <a:t>Constraints are database objects that ensure data integrity. Table variables allow us to create the following constraints:</a:t>
            </a:r>
            <a:endParaRPr lang="en" dirty="0"/>
          </a:p>
          <a:p>
            <a:pPr algn="l">
              <a:buNone/>
            </a:pPr>
            <a:endParaRPr lang="en" dirty="0"/>
          </a:p>
          <a:p>
            <a:pPr algn="l"/>
            <a:r>
              <a:rPr lang="en"/>
              <a:t>Primary Key</a:t>
            </a:r>
            <a:endParaRPr lang="en" dirty="0"/>
          </a:p>
          <a:p>
            <a:pPr algn="l"/>
            <a:r>
              <a:rPr lang="en"/>
              <a:t>Null</a:t>
            </a:r>
            <a:endParaRPr lang="en" dirty="0"/>
          </a:p>
          <a:p>
            <a:pPr algn="l"/>
            <a:r>
              <a:rPr lang="en"/>
              <a:t>Check</a:t>
            </a:r>
            <a:endParaRPr lang="en" dirty="0"/>
          </a:p>
          <a:p>
            <a:pPr algn="l"/>
            <a:r>
              <a:rPr lang="en"/>
              <a:t>Unique</a:t>
            </a:r>
            <a:endParaRPr lang="en" dirty="0"/>
          </a:p>
          <a:p>
            <a:pPr algn="l"/>
            <a:endParaRPr lang="en" dirty="0"/>
          </a:p>
          <a:p>
            <a:pPr marL="152400" indent="0" algn="l">
              <a:buNone/>
            </a:pPr>
            <a:r>
              <a:rPr lang="en"/>
              <a:t>Foreign Key constraints cannot use for the table variables.</a:t>
            </a:r>
            <a:endParaRPr lang="en" dirty="0"/>
          </a:p>
          <a:p>
            <a:pPr marL="152400" indent="0" algn="l">
              <a:buNone/>
            </a:pPr>
            <a:endParaRPr lang="en" dirty="0"/>
          </a:p>
          <a:p>
            <a:pPr marL="152400" indent="0" algn="l">
              <a:buNone/>
            </a:pPr>
            <a:r>
              <a:rPr lang="en"/>
              <a:t> we have to define the constraints when we are declaring the table variable otherwise, we experience an error</a:t>
            </a:r>
            <a:endParaRPr lang="en" dirty="0"/>
          </a:p>
          <a:p>
            <a:pPr marL="152400" indent="0" algn="l">
              <a:buNone/>
            </a:pPr>
            <a:endParaRPr lang="en" dirty="0"/>
          </a:p>
          <a:p>
            <a:pPr marL="152400" indent="0" algn="l">
              <a:buNone/>
            </a:pPr>
            <a:r>
              <a:rPr lang="en"/>
              <a:t>We cannot alter the table structure after the declaration of the table variable:</a:t>
            </a:r>
          </a:p>
          <a:p>
            <a:pPr algn="l"/>
            <a:endParaRPr lang="en" dirty="0"/>
          </a:p>
        </p:txBody>
      </p:sp>
      <p:sp>
        <p:nvSpPr>
          <p:cNvPr id="212" name="Google Shape;212;p32"/>
          <p:cNvSpPr/>
          <p:nvPr/>
        </p:nvSpPr>
        <p:spPr>
          <a:xfrm>
            <a:off x="367625" y="2969325"/>
            <a:ext cx="691200" cy="691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66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13" name="Google Shape;213;p32"/>
          <p:cNvSpPr/>
          <p:nvPr/>
        </p:nvSpPr>
        <p:spPr>
          <a:xfrm>
            <a:off x="5381300" y="189875"/>
            <a:ext cx="576000" cy="57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a:off x="8387150" y="539500"/>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32"/>
          <p:cNvGrpSpPr/>
          <p:nvPr/>
        </p:nvGrpSpPr>
        <p:grpSpPr>
          <a:xfrm>
            <a:off x="158361" y="756541"/>
            <a:ext cx="1338881" cy="804926"/>
            <a:chOff x="1023426" y="3382964"/>
            <a:chExt cx="1242670" cy="860176"/>
          </a:xfrm>
        </p:grpSpPr>
        <p:sp>
          <p:nvSpPr>
            <p:cNvPr id="203" name="Google Shape;203;p32"/>
            <p:cNvSpPr/>
            <p:nvPr/>
          </p:nvSpPr>
          <p:spPr>
            <a:xfrm flipH="1">
              <a:off x="1033354" y="3433072"/>
              <a:ext cx="1232742" cy="810068"/>
            </a:xfrm>
            <a:custGeom>
              <a:avLst/>
              <a:gdLst/>
              <a:ahLst/>
              <a:cxnLst/>
              <a:rect l="l" t="t" r="r" b="b"/>
              <a:pathLst>
                <a:path w="96331" h="62796" extrusionOk="0">
                  <a:moveTo>
                    <a:pt x="4438" y="1"/>
                  </a:moveTo>
                  <a:cubicBezTo>
                    <a:pt x="2005" y="144"/>
                    <a:pt x="1" y="2291"/>
                    <a:pt x="144" y="4724"/>
                  </a:cubicBezTo>
                  <a:lnTo>
                    <a:pt x="144" y="46949"/>
                  </a:lnTo>
                  <a:cubicBezTo>
                    <a:pt x="1" y="49382"/>
                    <a:pt x="1862" y="51529"/>
                    <a:pt x="4438" y="51672"/>
                  </a:cubicBezTo>
                  <a:lnTo>
                    <a:pt x="9018" y="51672"/>
                  </a:lnTo>
                  <a:lnTo>
                    <a:pt x="9018" y="61119"/>
                  </a:lnTo>
                  <a:cubicBezTo>
                    <a:pt x="8825" y="62088"/>
                    <a:pt x="9615" y="62795"/>
                    <a:pt x="10457" y="62795"/>
                  </a:cubicBezTo>
                  <a:cubicBezTo>
                    <a:pt x="10858" y="62795"/>
                    <a:pt x="11271" y="62634"/>
                    <a:pt x="11595" y="62264"/>
                  </a:cubicBezTo>
                  <a:lnTo>
                    <a:pt x="21185" y="51529"/>
                  </a:lnTo>
                  <a:lnTo>
                    <a:pt x="91893" y="51529"/>
                  </a:lnTo>
                  <a:cubicBezTo>
                    <a:pt x="94470" y="51386"/>
                    <a:pt x="96330" y="49382"/>
                    <a:pt x="96187" y="46806"/>
                  </a:cubicBezTo>
                  <a:lnTo>
                    <a:pt x="96187" y="4724"/>
                  </a:lnTo>
                  <a:cubicBezTo>
                    <a:pt x="96330" y="2291"/>
                    <a:pt x="94470" y="144"/>
                    <a:pt x="91893" y="1"/>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sp>
          <p:nvSpPr>
            <p:cNvPr id="204" name="Google Shape;204;p32"/>
            <p:cNvSpPr/>
            <p:nvPr/>
          </p:nvSpPr>
          <p:spPr>
            <a:xfrm>
              <a:off x="1023426" y="3382964"/>
              <a:ext cx="1242670" cy="840151"/>
            </a:xfrm>
            <a:custGeom>
              <a:avLst/>
              <a:gdLst/>
              <a:ahLst/>
              <a:cxnLst/>
              <a:rect l="l" t="t" r="r" b="b"/>
              <a:pathLst>
                <a:path w="96331" h="65128" fill="none" extrusionOk="0">
                  <a:moveTo>
                    <a:pt x="4438" y="1"/>
                  </a:moveTo>
                  <a:lnTo>
                    <a:pt x="91893" y="1"/>
                  </a:lnTo>
                  <a:cubicBezTo>
                    <a:pt x="94469" y="1"/>
                    <a:pt x="96330" y="2148"/>
                    <a:pt x="96187" y="4724"/>
                  </a:cubicBezTo>
                  <a:lnTo>
                    <a:pt x="96187" y="46806"/>
                  </a:lnTo>
                  <a:cubicBezTo>
                    <a:pt x="96330" y="49383"/>
                    <a:pt x="94469" y="51386"/>
                    <a:pt x="91893" y="51530"/>
                  </a:cubicBezTo>
                  <a:lnTo>
                    <a:pt x="87456" y="51530"/>
                  </a:lnTo>
                  <a:lnTo>
                    <a:pt x="87456" y="65127"/>
                  </a:lnTo>
                  <a:lnTo>
                    <a:pt x="75146" y="51530"/>
                  </a:lnTo>
                  <a:lnTo>
                    <a:pt x="4438" y="51530"/>
                  </a:lnTo>
                  <a:cubicBezTo>
                    <a:pt x="1861" y="51386"/>
                    <a:pt x="0" y="49383"/>
                    <a:pt x="144" y="46806"/>
                  </a:cubicBezTo>
                  <a:lnTo>
                    <a:pt x="144" y="4724"/>
                  </a:lnTo>
                  <a:cubicBezTo>
                    <a:pt x="0" y="2148"/>
                    <a:pt x="1861" y="1"/>
                    <a:pt x="443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32"/>
          <p:cNvSpPr txBox="1">
            <a:spLocks noGrp="1"/>
          </p:cNvSpPr>
          <p:nvPr>
            <p:ph type="title"/>
          </p:nvPr>
        </p:nvSpPr>
        <p:spPr>
          <a:xfrm>
            <a:off x="370248" y="273480"/>
            <a:ext cx="8252541" cy="522085"/>
          </a:xfrm>
          <a:prstGeom prst="rect">
            <a:avLst/>
          </a:prstGeom>
        </p:spPr>
        <p:txBody>
          <a:bodyPr spcFirstLastPara="1" wrap="square" lIns="91425" tIns="91425" rIns="91425" bIns="91425" anchor="b" anchorCtr="0">
            <a:noAutofit/>
          </a:bodyPr>
          <a:lstStyle/>
          <a:p>
            <a:r>
              <a:rPr lang="en" b="0"/>
              <a:t>Constraints With Table Variables....Example</a:t>
            </a:r>
            <a:endParaRPr lang="en-US"/>
          </a:p>
        </p:txBody>
      </p:sp>
      <p:sp>
        <p:nvSpPr>
          <p:cNvPr id="201" name="Google Shape;201;p32"/>
          <p:cNvSpPr txBox="1">
            <a:spLocks noGrp="1"/>
          </p:cNvSpPr>
          <p:nvPr>
            <p:ph type="body" idx="1"/>
          </p:nvPr>
        </p:nvSpPr>
        <p:spPr>
          <a:xfrm>
            <a:off x="1189758" y="1153733"/>
            <a:ext cx="7486945" cy="3637367"/>
          </a:xfrm>
          <a:prstGeom prst="rect">
            <a:avLst/>
          </a:prstGeom>
        </p:spPr>
        <p:txBody>
          <a:bodyPr spcFirstLastPara="1" wrap="square" lIns="91425" tIns="91425" rIns="91425" bIns="91425" anchor="ctr" anchorCtr="0">
            <a:noAutofit/>
          </a:bodyPr>
          <a:lstStyle/>
          <a:p>
            <a:pPr algn="l">
              <a:buNone/>
            </a:pPr>
            <a:r>
              <a:rPr lang="en"/>
              <a:t>---Using the constraints</a:t>
            </a:r>
            <a:endParaRPr lang="en" dirty="0"/>
          </a:p>
          <a:p>
            <a:pPr algn="l">
              <a:buNone/>
            </a:pPr>
            <a:endParaRPr lang="en" dirty="0"/>
          </a:p>
          <a:p>
            <a:pPr algn="l">
              <a:buNone/>
            </a:pPr>
            <a:r>
              <a:rPr lang="en"/>
              <a:t>DECLARE @TestTable TABLE</a:t>
            </a:r>
            <a:endParaRPr lang="en-US"/>
          </a:p>
          <a:p>
            <a:pPr algn="l">
              <a:buNone/>
            </a:pPr>
            <a:r>
              <a:rPr lang="en"/>
              <a:t>(ID INT PRIMARY KEY,</a:t>
            </a:r>
            <a:endParaRPr lang="en" dirty="0"/>
          </a:p>
          <a:p>
            <a:pPr algn="l">
              <a:buNone/>
            </a:pPr>
            <a:r>
              <a:rPr lang="en"/>
              <a:t>Col1 VARCHAR(40) UNIQUE,</a:t>
            </a:r>
            <a:endParaRPr lang="en" dirty="0"/>
          </a:p>
          <a:p>
            <a:pPr algn="l">
              <a:buNone/>
            </a:pPr>
            <a:r>
              <a:rPr lang="en"/>
              <a:t>Col2 VARCHAR(40) NOT NULL,</a:t>
            </a:r>
            <a:endParaRPr lang="en" dirty="0"/>
          </a:p>
          <a:p>
            <a:pPr algn="l">
              <a:buNone/>
            </a:pPr>
            <a:r>
              <a:rPr lang="en"/>
              <a:t>Col3 int CHECK (Col3&gt;=18))</a:t>
            </a:r>
            <a:endParaRPr lang="en" dirty="0"/>
          </a:p>
          <a:p>
            <a:pPr algn="l">
              <a:buNone/>
            </a:pPr>
            <a:r>
              <a:rPr lang="en" dirty="0"/>
              <a:t>    </a:t>
            </a:r>
          </a:p>
          <a:p>
            <a:pPr algn="l">
              <a:buNone/>
            </a:pPr>
            <a:r>
              <a:rPr lang="en"/>
              <a:t>INSERT INTO @TestTable</a:t>
            </a:r>
            <a:endParaRPr lang="en" dirty="0"/>
          </a:p>
          <a:p>
            <a:pPr algn="l">
              <a:buNone/>
            </a:pPr>
            <a:r>
              <a:rPr lang="en"/>
              <a:t>VALUES(1,'Value1',12 , 20)</a:t>
            </a:r>
            <a:endParaRPr lang="en" dirty="0"/>
          </a:p>
          <a:p>
            <a:pPr algn="l">
              <a:buNone/>
            </a:pPr>
            <a:r>
              <a:rPr lang="en" dirty="0"/>
              <a:t>    </a:t>
            </a:r>
          </a:p>
          <a:p>
            <a:pPr algn="l">
              <a:buNone/>
            </a:pPr>
            <a:r>
              <a:rPr lang="en"/>
              <a:t>SELECT * FROM @TestTable</a:t>
            </a:r>
          </a:p>
          <a:p>
            <a:pPr algn="l">
              <a:buNone/>
            </a:pPr>
            <a:endParaRPr lang="en" sz="2100" dirty="0"/>
          </a:p>
          <a:p>
            <a:pPr algn="l"/>
            <a:endParaRPr lang="en" dirty="0"/>
          </a:p>
        </p:txBody>
      </p:sp>
      <p:grpSp>
        <p:nvGrpSpPr>
          <p:cNvPr id="205" name="Google Shape;205;p32"/>
          <p:cNvGrpSpPr/>
          <p:nvPr/>
        </p:nvGrpSpPr>
        <p:grpSpPr>
          <a:xfrm>
            <a:off x="7792098" y="3980983"/>
            <a:ext cx="595544" cy="798430"/>
            <a:chOff x="6775075" y="-938225"/>
            <a:chExt cx="1676425" cy="2331400"/>
          </a:xfrm>
        </p:grpSpPr>
        <p:sp>
          <p:nvSpPr>
            <p:cNvPr id="206" name="Google Shape;206;p32"/>
            <p:cNvSpPr/>
            <p:nvPr/>
          </p:nvSpPr>
          <p:spPr>
            <a:xfrm>
              <a:off x="7362625" y="1183600"/>
              <a:ext cx="645125" cy="209575"/>
            </a:xfrm>
            <a:custGeom>
              <a:avLst/>
              <a:gdLst/>
              <a:ahLst/>
              <a:cxnLst/>
              <a:rect l="l" t="t" r="r" b="b"/>
              <a:pathLst>
                <a:path w="25805" h="8383" extrusionOk="0">
                  <a:moveTo>
                    <a:pt x="3781" y="0"/>
                  </a:moveTo>
                  <a:cubicBezTo>
                    <a:pt x="1645" y="0"/>
                    <a:pt x="1" y="1644"/>
                    <a:pt x="1" y="3780"/>
                  </a:cubicBezTo>
                  <a:lnTo>
                    <a:pt x="1" y="4602"/>
                  </a:lnTo>
                  <a:cubicBezTo>
                    <a:pt x="1" y="6574"/>
                    <a:pt x="1645" y="8382"/>
                    <a:pt x="3781" y="8382"/>
                  </a:cubicBezTo>
                  <a:lnTo>
                    <a:pt x="22024" y="8382"/>
                  </a:lnTo>
                  <a:cubicBezTo>
                    <a:pt x="24161" y="8382"/>
                    <a:pt x="25804" y="6574"/>
                    <a:pt x="25804" y="4602"/>
                  </a:cubicBezTo>
                  <a:lnTo>
                    <a:pt x="25804" y="3780"/>
                  </a:lnTo>
                  <a:cubicBezTo>
                    <a:pt x="25804" y="1644"/>
                    <a:pt x="24161" y="0"/>
                    <a:pt x="22024"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a:off x="6775075" y="-938225"/>
              <a:ext cx="1676425" cy="1941050"/>
            </a:xfrm>
            <a:custGeom>
              <a:avLst/>
              <a:gdLst/>
              <a:ahLst/>
              <a:cxnLst/>
              <a:rect l="l" t="t" r="r" b="b"/>
              <a:pathLst>
                <a:path w="67057" h="77642" extrusionOk="0">
                  <a:moveTo>
                    <a:pt x="36640" y="0"/>
                  </a:moveTo>
                  <a:cubicBezTo>
                    <a:pt x="32405" y="0"/>
                    <a:pt x="28057" y="903"/>
                    <a:pt x="23832" y="2861"/>
                  </a:cubicBezTo>
                  <a:cubicBezTo>
                    <a:pt x="3616" y="12229"/>
                    <a:pt x="1" y="39347"/>
                    <a:pt x="17093" y="53810"/>
                  </a:cubicBezTo>
                  <a:cubicBezTo>
                    <a:pt x="19230" y="55618"/>
                    <a:pt x="20380" y="58412"/>
                    <a:pt x="20380" y="61206"/>
                  </a:cubicBezTo>
                  <a:lnTo>
                    <a:pt x="20380" y="61371"/>
                  </a:lnTo>
                  <a:cubicBezTo>
                    <a:pt x="20380" y="70246"/>
                    <a:pt x="27612" y="77642"/>
                    <a:pt x="36651" y="77642"/>
                  </a:cubicBezTo>
                  <a:cubicBezTo>
                    <a:pt x="45690" y="77642"/>
                    <a:pt x="53086" y="70410"/>
                    <a:pt x="53086" y="61371"/>
                  </a:cubicBezTo>
                  <a:lnTo>
                    <a:pt x="53086" y="61206"/>
                  </a:lnTo>
                  <a:cubicBezTo>
                    <a:pt x="53086" y="58248"/>
                    <a:pt x="54401" y="55454"/>
                    <a:pt x="56538" y="53482"/>
                  </a:cubicBezTo>
                  <a:cubicBezTo>
                    <a:pt x="63276" y="47729"/>
                    <a:pt x="67056" y="39347"/>
                    <a:pt x="67056" y="30472"/>
                  </a:cubicBezTo>
                  <a:cubicBezTo>
                    <a:pt x="67056" y="12923"/>
                    <a:pt x="52661" y="0"/>
                    <a:pt x="36640"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7440700" y="-332575"/>
              <a:ext cx="505400" cy="1318975"/>
            </a:xfrm>
            <a:custGeom>
              <a:avLst/>
              <a:gdLst/>
              <a:ahLst/>
              <a:cxnLst/>
              <a:rect l="l" t="t" r="r" b="b"/>
              <a:pathLst>
                <a:path w="20216" h="52759" fill="none" extrusionOk="0">
                  <a:moveTo>
                    <a:pt x="5096" y="52594"/>
                  </a:moveTo>
                  <a:lnTo>
                    <a:pt x="1" y="4110"/>
                  </a:lnTo>
                  <a:cubicBezTo>
                    <a:pt x="1" y="3124"/>
                    <a:pt x="1151" y="2631"/>
                    <a:pt x="1644" y="3452"/>
                  </a:cubicBezTo>
                  <a:lnTo>
                    <a:pt x="1644" y="3452"/>
                  </a:lnTo>
                  <a:cubicBezTo>
                    <a:pt x="2137" y="3945"/>
                    <a:pt x="2795" y="3945"/>
                    <a:pt x="3123" y="3452"/>
                  </a:cubicBezTo>
                  <a:lnTo>
                    <a:pt x="5753" y="494"/>
                  </a:lnTo>
                  <a:cubicBezTo>
                    <a:pt x="6082" y="1"/>
                    <a:pt x="6739" y="1"/>
                    <a:pt x="7232" y="494"/>
                  </a:cubicBezTo>
                  <a:lnTo>
                    <a:pt x="9204" y="2959"/>
                  </a:lnTo>
                  <a:cubicBezTo>
                    <a:pt x="9533" y="3452"/>
                    <a:pt x="10355" y="3452"/>
                    <a:pt x="10684" y="2959"/>
                  </a:cubicBezTo>
                  <a:lnTo>
                    <a:pt x="12327" y="823"/>
                  </a:lnTo>
                  <a:cubicBezTo>
                    <a:pt x="12656" y="330"/>
                    <a:pt x="13477" y="330"/>
                    <a:pt x="13806" y="823"/>
                  </a:cubicBezTo>
                  <a:lnTo>
                    <a:pt x="15285" y="3124"/>
                  </a:lnTo>
                  <a:cubicBezTo>
                    <a:pt x="15614" y="3617"/>
                    <a:pt x="16271" y="3617"/>
                    <a:pt x="16765" y="3288"/>
                  </a:cubicBezTo>
                  <a:lnTo>
                    <a:pt x="18572" y="1480"/>
                  </a:lnTo>
                  <a:cubicBezTo>
                    <a:pt x="19230" y="987"/>
                    <a:pt x="20216" y="1480"/>
                    <a:pt x="20052" y="2302"/>
                  </a:cubicBezTo>
                  <a:lnTo>
                    <a:pt x="14957" y="52758"/>
                  </a:lnTo>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7288675" y="867200"/>
              <a:ext cx="793025" cy="205475"/>
            </a:xfrm>
            <a:custGeom>
              <a:avLst/>
              <a:gdLst/>
              <a:ahLst/>
              <a:cxnLst/>
              <a:rect l="l" t="t" r="r" b="b"/>
              <a:pathLst>
                <a:path w="31721" h="8219" extrusionOk="0">
                  <a:moveTo>
                    <a:pt x="4109" y="1"/>
                  </a:moveTo>
                  <a:cubicBezTo>
                    <a:pt x="1973" y="1"/>
                    <a:pt x="1" y="1973"/>
                    <a:pt x="1" y="4110"/>
                  </a:cubicBezTo>
                  <a:cubicBezTo>
                    <a:pt x="1" y="6411"/>
                    <a:pt x="1973" y="8219"/>
                    <a:pt x="4109" y="8219"/>
                  </a:cubicBezTo>
                  <a:lnTo>
                    <a:pt x="27612" y="8219"/>
                  </a:lnTo>
                  <a:cubicBezTo>
                    <a:pt x="29748" y="8219"/>
                    <a:pt x="31721" y="6411"/>
                    <a:pt x="31721" y="4110"/>
                  </a:cubicBezTo>
                  <a:cubicBezTo>
                    <a:pt x="31721" y="1973"/>
                    <a:pt x="29748" y="1"/>
                    <a:pt x="27612"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7288675" y="1056225"/>
              <a:ext cx="793025" cy="205450"/>
            </a:xfrm>
            <a:custGeom>
              <a:avLst/>
              <a:gdLst/>
              <a:ahLst/>
              <a:cxnLst/>
              <a:rect l="l" t="t" r="r" b="b"/>
              <a:pathLst>
                <a:path w="31721" h="8218" extrusionOk="0">
                  <a:moveTo>
                    <a:pt x="4109" y="0"/>
                  </a:moveTo>
                  <a:cubicBezTo>
                    <a:pt x="1973" y="0"/>
                    <a:pt x="1" y="1808"/>
                    <a:pt x="1" y="4109"/>
                  </a:cubicBezTo>
                  <a:cubicBezTo>
                    <a:pt x="1" y="6246"/>
                    <a:pt x="1973" y="8218"/>
                    <a:pt x="4109" y="8218"/>
                  </a:cubicBezTo>
                  <a:lnTo>
                    <a:pt x="27612" y="8218"/>
                  </a:lnTo>
                  <a:cubicBezTo>
                    <a:pt x="29748" y="8218"/>
                    <a:pt x="31721" y="6246"/>
                    <a:pt x="31721" y="4109"/>
                  </a:cubicBezTo>
                  <a:cubicBezTo>
                    <a:pt x="31721" y="1808"/>
                    <a:pt x="29748" y="0"/>
                    <a:pt x="27612"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7370850" y="1056225"/>
              <a:ext cx="628675" cy="25"/>
            </a:xfrm>
            <a:custGeom>
              <a:avLst/>
              <a:gdLst/>
              <a:ahLst/>
              <a:cxnLst/>
              <a:rect l="l" t="t" r="r" b="b"/>
              <a:pathLst>
                <a:path w="25147" h="1" fill="none" extrusionOk="0">
                  <a:moveTo>
                    <a:pt x="1" y="0"/>
                  </a:moveTo>
                  <a:lnTo>
                    <a:pt x="25146" y="0"/>
                  </a:lnTo>
                </a:path>
              </a:pathLst>
            </a:custGeom>
            <a:noFill/>
            <a:ln w="19050" cap="rnd" cmpd="sng">
              <a:solidFill>
                <a:schemeClr val="dk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2"/>
          <p:cNvSpPr/>
          <p:nvPr/>
        </p:nvSpPr>
        <p:spPr>
          <a:xfrm>
            <a:off x="367625" y="2969325"/>
            <a:ext cx="691200" cy="691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7275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13" name="Google Shape;213;p32"/>
          <p:cNvSpPr/>
          <p:nvPr/>
        </p:nvSpPr>
        <p:spPr>
          <a:xfrm>
            <a:off x="5381300" y="189875"/>
            <a:ext cx="576000" cy="57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a:off x="7524509" y="334623"/>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2"/>
          <p:cNvSpPr txBox="1">
            <a:spLocks noGrp="1"/>
          </p:cNvSpPr>
          <p:nvPr>
            <p:ph type="title"/>
          </p:nvPr>
        </p:nvSpPr>
        <p:spPr>
          <a:xfrm>
            <a:off x="445729" y="144084"/>
            <a:ext cx="8252541" cy="414255"/>
          </a:xfrm>
          <a:prstGeom prst="rect">
            <a:avLst/>
          </a:prstGeom>
        </p:spPr>
        <p:txBody>
          <a:bodyPr spcFirstLastPara="1" wrap="square" lIns="91425" tIns="91425" rIns="91425" bIns="91425" anchor="b" anchorCtr="0">
            <a:noAutofit/>
          </a:bodyPr>
          <a:lstStyle/>
          <a:p>
            <a:r>
              <a:rPr lang="en" b="0"/>
              <a:t>Table Variables and Transaction</a:t>
            </a:r>
            <a:endParaRPr lang="en" b="0" dirty="0"/>
          </a:p>
        </p:txBody>
      </p:sp>
      <p:sp>
        <p:nvSpPr>
          <p:cNvPr id="201" name="Google Shape;201;p32"/>
          <p:cNvSpPr txBox="1">
            <a:spLocks noGrp="1"/>
          </p:cNvSpPr>
          <p:nvPr>
            <p:ph type="body" idx="1"/>
          </p:nvPr>
        </p:nvSpPr>
        <p:spPr>
          <a:xfrm>
            <a:off x="359466" y="560668"/>
            <a:ext cx="8209407" cy="4381394"/>
          </a:xfrm>
          <a:prstGeom prst="rect">
            <a:avLst/>
          </a:prstGeom>
        </p:spPr>
        <p:txBody>
          <a:bodyPr spcFirstLastPara="1" wrap="square" lIns="91425" tIns="91425" rIns="91425" bIns="91425" anchor="ctr" anchorCtr="0">
            <a:noAutofit/>
          </a:bodyPr>
          <a:lstStyle/>
          <a:p>
            <a:pPr algn="l"/>
            <a:r>
              <a:rPr lang="en" sz="1400" dirty="0"/>
              <a:t>Transactions are the smallest logical unit that helps to manage the </a:t>
            </a:r>
            <a:r>
              <a:rPr lang="en" sz="1400" dirty="0">
                <a:hlinkClick r:id="rId3"/>
              </a:rPr>
              <a:t>CRUD</a:t>
            </a:r>
            <a:r>
              <a:rPr lang="en" sz="1400"/>
              <a:t> (insert, select, update and delete) operations in the SQL Server. </a:t>
            </a:r>
            <a:endParaRPr lang="en-US" sz="1400"/>
          </a:p>
          <a:p>
            <a:pPr algn="l"/>
            <a:endParaRPr lang="en" sz="1400" dirty="0"/>
          </a:p>
          <a:p>
            <a:pPr algn="l"/>
            <a:r>
              <a:rPr lang="en" sz="1400"/>
              <a:t>Explicit transactions are started with BEGIN TRAN statement and they can be completed with COMMIT or ROLLBACK statements. Now we will execute the following query and then analyze the result</a:t>
            </a:r>
            <a:endParaRPr lang="en" sz="1400" dirty="0"/>
          </a:p>
          <a:p>
            <a:pPr marL="0" indent="0" algn="l">
              <a:buNone/>
            </a:pPr>
            <a:r>
              <a:rPr lang="en" sz="1400"/>
              <a:t>.</a:t>
            </a:r>
            <a:endParaRPr lang="en" sz="1400" dirty="0"/>
          </a:p>
          <a:p>
            <a:pPr marL="0" indent="0" algn="l">
              <a:buNone/>
            </a:pPr>
            <a:r>
              <a:rPr lang="en" sz="1400"/>
              <a:t>DECLARE @TestTable TABLE</a:t>
            </a:r>
            <a:endParaRPr lang="en" sz="1400" dirty="0"/>
          </a:p>
          <a:p>
            <a:pPr algn="l">
              <a:buNone/>
            </a:pPr>
            <a:r>
              <a:rPr lang="en" sz="1400"/>
              <a:t>(ID INT PRIMARY KEY,</a:t>
            </a:r>
            <a:endParaRPr lang="en" sz="1400" dirty="0"/>
          </a:p>
          <a:p>
            <a:pPr algn="l">
              <a:buNone/>
            </a:pPr>
            <a:r>
              <a:rPr lang="en" sz="1400"/>
              <a:t>Col1 VARCHAR(40) UNIQUE,</a:t>
            </a:r>
            <a:endParaRPr lang="en" sz="1400" dirty="0"/>
          </a:p>
          <a:p>
            <a:pPr algn="l">
              <a:buNone/>
            </a:pPr>
            <a:r>
              <a:rPr lang="en" sz="1400"/>
              <a:t>Col2 VARCHAR(40) NOT NULL,</a:t>
            </a:r>
            <a:endParaRPr lang="en" sz="1400" dirty="0"/>
          </a:p>
          <a:p>
            <a:pPr algn="l">
              <a:buNone/>
            </a:pPr>
            <a:r>
              <a:rPr lang="en" sz="1400"/>
              <a:t>Col3 int CHECK (Col3&gt;=18))</a:t>
            </a:r>
            <a:endParaRPr lang="en" sz="1400" dirty="0"/>
          </a:p>
          <a:p>
            <a:pPr algn="l">
              <a:buNone/>
            </a:pPr>
            <a:r>
              <a:rPr lang="en" sz="1400"/>
              <a:t>BEGIN TRAN</a:t>
            </a:r>
            <a:endParaRPr lang="en" sz="1400" dirty="0"/>
          </a:p>
          <a:p>
            <a:pPr algn="l">
              <a:buNone/>
            </a:pPr>
            <a:r>
              <a:rPr lang="en" sz="1400"/>
              <a:t>INSERT INTO @TestTable</a:t>
            </a:r>
            <a:endParaRPr lang="en" sz="1400" dirty="0"/>
          </a:p>
          <a:p>
            <a:pPr algn="l">
              <a:buNone/>
            </a:pPr>
            <a:r>
              <a:rPr lang="en" sz="1400"/>
              <a:t>VALUES(1,'Value1',12 , 20)</a:t>
            </a:r>
            <a:endParaRPr lang="en" sz="1400" dirty="0"/>
          </a:p>
          <a:p>
            <a:pPr algn="l">
              <a:buNone/>
            </a:pPr>
            <a:r>
              <a:rPr lang="en" sz="1400" dirty="0"/>
              <a:t>    </a:t>
            </a:r>
          </a:p>
          <a:p>
            <a:pPr algn="l">
              <a:buNone/>
            </a:pPr>
            <a:r>
              <a:rPr lang="en" sz="1400"/>
              <a:t>ROLLBACK TRAN</a:t>
            </a:r>
            <a:endParaRPr lang="en" sz="1400" dirty="0"/>
          </a:p>
          <a:p>
            <a:pPr algn="l">
              <a:buNone/>
            </a:pPr>
            <a:endParaRPr lang="en" sz="1200" dirty="0"/>
          </a:p>
          <a:p>
            <a:pPr algn="l">
              <a:buNone/>
            </a:pPr>
            <a:endParaRPr lang="en" sz="1200" dirty="0"/>
          </a:p>
          <a:p>
            <a:pPr algn="l">
              <a:buNone/>
            </a:pPr>
            <a:endParaRPr lang="en" sz="1200" dirty="0"/>
          </a:p>
        </p:txBody>
      </p:sp>
      <p:grpSp>
        <p:nvGrpSpPr>
          <p:cNvPr id="205" name="Google Shape;205;p32"/>
          <p:cNvGrpSpPr/>
          <p:nvPr/>
        </p:nvGrpSpPr>
        <p:grpSpPr>
          <a:xfrm rot="-2280000">
            <a:off x="6174645" y="3991766"/>
            <a:ext cx="595544" cy="798430"/>
            <a:chOff x="6775075" y="-938225"/>
            <a:chExt cx="1676425" cy="2331400"/>
          </a:xfrm>
        </p:grpSpPr>
        <p:sp>
          <p:nvSpPr>
            <p:cNvPr id="206" name="Google Shape;206;p32"/>
            <p:cNvSpPr/>
            <p:nvPr/>
          </p:nvSpPr>
          <p:spPr>
            <a:xfrm>
              <a:off x="7362625" y="1183600"/>
              <a:ext cx="645125" cy="209575"/>
            </a:xfrm>
            <a:custGeom>
              <a:avLst/>
              <a:gdLst/>
              <a:ahLst/>
              <a:cxnLst/>
              <a:rect l="l" t="t" r="r" b="b"/>
              <a:pathLst>
                <a:path w="25805" h="8383" extrusionOk="0">
                  <a:moveTo>
                    <a:pt x="3781" y="0"/>
                  </a:moveTo>
                  <a:cubicBezTo>
                    <a:pt x="1645" y="0"/>
                    <a:pt x="1" y="1644"/>
                    <a:pt x="1" y="3780"/>
                  </a:cubicBezTo>
                  <a:lnTo>
                    <a:pt x="1" y="4602"/>
                  </a:lnTo>
                  <a:cubicBezTo>
                    <a:pt x="1" y="6574"/>
                    <a:pt x="1645" y="8382"/>
                    <a:pt x="3781" y="8382"/>
                  </a:cubicBezTo>
                  <a:lnTo>
                    <a:pt x="22024" y="8382"/>
                  </a:lnTo>
                  <a:cubicBezTo>
                    <a:pt x="24161" y="8382"/>
                    <a:pt x="25804" y="6574"/>
                    <a:pt x="25804" y="4602"/>
                  </a:cubicBezTo>
                  <a:lnTo>
                    <a:pt x="25804" y="3780"/>
                  </a:lnTo>
                  <a:cubicBezTo>
                    <a:pt x="25804" y="1644"/>
                    <a:pt x="24161" y="0"/>
                    <a:pt x="22024"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a:off x="6775075" y="-938225"/>
              <a:ext cx="1676425" cy="1941050"/>
            </a:xfrm>
            <a:custGeom>
              <a:avLst/>
              <a:gdLst/>
              <a:ahLst/>
              <a:cxnLst/>
              <a:rect l="l" t="t" r="r" b="b"/>
              <a:pathLst>
                <a:path w="67057" h="77642" extrusionOk="0">
                  <a:moveTo>
                    <a:pt x="36640" y="0"/>
                  </a:moveTo>
                  <a:cubicBezTo>
                    <a:pt x="32405" y="0"/>
                    <a:pt x="28057" y="903"/>
                    <a:pt x="23832" y="2861"/>
                  </a:cubicBezTo>
                  <a:cubicBezTo>
                    <a:pt x="3616" y="12229"/>
                    <a:pt x="1" y="39347"/>
                    <a:pt x="17093" y="53810"/>
                  </a:cubicBezTo>
                  <a:cubicBezTo>
                    <a:pt x="19230" y="55618"/>
                    <a:pt x="20380" y="58412"/>
                    <a:pt x="20380" y="61206"/>
                  </a:cubicBezTo>
                  <a:lnTo>
                    <a:pt x="20380" y="61371"/>
                  </a:lnTo>
                  <a:cubicBezTo>
                    <a:pt x="20380" y="70246"/>
                    <a:pt x="27612" y="77642"/>
                    <a:pt x="36651" y="77642"/>
                  </a:cubicBezTo>
                  <a:cubicBezTo>
                    <a:pt x="45690" y="77642"/>
                    <a:pt x="53086" y="70410"/>
                    <a:pt x="53086" y="61371"/>
                  </a:cubicBezTo>
                  <a:lnTo>
                    <a:pt x="53086" y="61206"/>
                  </a:lnTo>
                  <a:cubicBezTo>
                    <a:pt x="53086" y="58248"/>
                    <a:pt x="54401" y="55454"/>
                    <a:pt x="56538" y="53482"/>
                  </a:cubicBezTo>
                  <a:cubicBezTo>
                    <a:pt x="63276" y="47729"/>
                    <a:pt x="67056" y="39347"/>
                    <a:pt x="67056" y="30472"/>
                  </a:cubicBezTo>
                  <a:cubicBezTo>
                    <a:pt x="67056" y="12923"/>
                    <a:pt x="52661" y="0"/>
                    <a:pt x="36640"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7440700" y="-332575"/>
              <a:ext cx="505400" cy="1318975"/>
            </a:xfrm>
            <a:custGeom>
              <a:avLst/>
              <a:gdLst/>
              <a:ahLst/>
              <a:cxnLst/>
              <a:rect l="l" t="t" r="r" b="b"/>
              <a:pathLst>
                <a:path w="20216" h="52759" fill="none" extrusionOk="0">
                  <a:moveTo>
                    <a:pt x="5096" y="52594"/>
                  </a:moveTo>
                  <a:lnTo>
                    <a:pt x="1" y="4110"/>
                  </a:lnTo>
                  <a:cubicBezTo>
                    <a:pt x="1" y="3124"/>
                    <a:pt x="1151" y="2631"/>
                    <a:pt x="1644" y="3452"/>
                  </a:cubicBezTo>
                  <a:lnTo>
                    <a:pt x="1644" y="3452"/>
                  </a:lnTo>
                  <a:cubicBezTo>
                    <a:pt x="2137" y="3945"/>
                    <a:pt x="2795" y="3945"/>
                    <a:pt x="3123" y="3452"/>
                  </a:cubicBezTo>
                  <a:lnTo>
                    <a:pt x="5753" y="494"/>
                  </a:lnTo>
                  <a:cubicBezTo>
                    <a:pt x="6082" y="1"/>
                    <a:pt x="6739" y="1"/>
                    <a:pt x="7232" y="494"/>
                  </a:cubicBezTo>
                  <a:lnTo>
                    <a:pt x="9204" y="2959"/>
                  </a:lnTo>
                  <a:cubicBezTo>
                    <a:pt x="9533" y="3452"/>
                    <a:pt x="10355" y="3452"/>
                    <a:pt x="10684" y="2959"/>
                  </a:cubicBezTo>
                  <a:lnTo>
                    <a:pt x="12327" y="823"/>
                  </a:lnTo>
                  <a:cubicBezTo>
                    <a:pt x="12656" y="330"/>
                    <a:pt x="13477" y="330"/>
                    <a:pt x="13806" y="823"/>
                  </a:cubicBezTo>
                  <a:lnTo>
                    <a:pt x="15285" y="3124"/>
                  </a:lnTo>
                  <a:cubicBezTo>
                    <a:pt x="15614" y="3617"/>
                    <a:pt x="16271" y="3617"/>
                    <a:pt x="16765" y="3288"/>
                  </a:cubicBezTo>
                  <a:lnTo>
                    <a:pt x="18572" y="1480"/>
                  </a:lnTo>
                  <a:cubicBezTo>
                    <a:pt x="19230" y="987"/>
                    <a:pt x="20216" y="1480"/>
                    <a:pt x="20052" y="2302"/>
                  </a:cubicBezTo>
                  <a:lnTo>
                    <a:pt x="14957" y="52758"/>
                  </a:lnTo>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7288675" y="867200"/>
              <a:ext cx="793025" cy="205475"/>
            </a:xfrm>
            <a:custGeom>
              <a:avLst/>
              <a:gdLst/>
              <a:ahLst/>
              <a:cxnLst/>
              <a:rect l="l" t="t" r="r" b="b"/>
              <a:pathLst>
                <a:path w="31721" h="8219" extrusionOk="0">
                  <a:moveTo>
                    <a:pt x="4109" y="1"/>
                  </a:moveTo>
                  <a:cubicBezTo>
                    <a:pt x="1973" y="1"/>
                    <a:pt x="1" y="1973"/>
                    <a:pt x="1" y="4110"/>
                  </a:cubicBezTo>
                  <a:cubicBezTo>
                    <a:pt x="1" y="6411"/>
                    <a:pt x="1973" y="8219"/>
                    <a:pt x="4109" y="8219"/>
                  </a:cubicBezTo>
                  <a:lnTo>
                    <a:pt x="27612" y="8219"/>
                  </a:lnTo>
                  <a:cubicBezTo>
                    <a:pt x="29748" y="8219"/>
                    <a:pt x="31721" y="6411"/>
                    <a:pt x="31721" y="4110"/>
                  </a:cubicBezTo>
                  <a:cubicBezTo>
                    <a:pt x="31721" y="1973"/>
                    <a:pt x="29748" y="1"/>
                    <a:pt x="27612"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7288675" y="1056225"/>
              <a:ext cx="793025" cy="205450"/>
            </a:xfrm>
            <a:custGeom>
              <a:avLst/>
              <a:gdLst/>
              <a:ahLst/>
              <a:cxnLst/>
              <a:rect l="l" t="t" r="r" b="b"/>
              <a:pathLst>
                <a:path w="31721" h="8218" extrusionOk="0">
                  <a:moveTo>
                    <a:pt x="4109" y="0"/>
                  </a:moveTo>
                  <a:cubicBezTo>
                    <a:pt x="1973" y="0"/>
                    <a:pt x="1" y="1808"/>
                    <a:pt x="1" y="4109"/>
                  </a:cubicBezTo>
                  <a:cubicBezTo>
                    <a:pt x="1" y="6246"/>
                    <a:pt x="1973" y="8218"/>
                    <a:pt x="4109" y="8218"/>
                  </a:cubicBezTo>
                  <a:lnTo>
                    <a:pt x="27612" y="8218"/>
                  </a:lnTo>
                  <a:cubicBezTo>
                    <a:pt x="29748" y="8218"/>
                    <a:pt x="31721" y="6246"/>
                    <a:pt x="31721" y="4109"/>
                  </a:cubicBezTo>
                  <a:cubicBezTo>
                    <a:pt x="31721" y="1808"/>
                    <a:pt x="29748" y="0"/>
                    <a:pt x="27612"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7370850" y="1056225"/>
              <a:ext cx="628675" cy="25"/>
            </a:xfrm>
            <a:custGeom>
              <a:avLst/>
              <a:gdLst/>
              <a:ahLst/>
              <a:cxnLst/>
              <a:rect l="l" t="t" r="r" b="b"/>
              <a:pathLst>
                <a:path w="25147" h="1" fill="none" extrusionOk="0">
                  <a:moveTo>
                    <a:pt x="1" y="0"/>
                  </a:moveTo>
                  <a:lnTo>
                    <a:pt x="25146" y="0"/>
                  </a:lnTo>
                </a:path>
              </a:pathLst>
            </a:custGeom>
            <a:noFill/>
            <a:ln w="19050" cap="rnd" cmpd="sng">
              <a:solidFill>
                <a:schemeClr val="dk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78285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13" name="Google Shape;213;p32"/>
          <p:cNvSpPr/>
          <p:nvPr/>
        </p:nvSpPr>
        <p:spPr>
          <a:xfrm>
            <a:off x="5381300" y="189875"/>
            <a:ext cx="576000" cy="57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a:off x="7524509" y="334623"/>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2"/>
          <p:cNvSpPr txBox="1">
            <a:spLocks noGrp="1"/>
          </p:cNvSpPr>
          <p:nvPr>
            <p:ph type="title"/>
          </p:nvPr>
        </p:nvSpPr>
        <p:spPr>
          <a:xfrm>
            <a:off x="445729" y="144084"/>
            <a:ext cx="8252541" cy="414255"/>
          </a:xfrm>
          <a:prstGeom prst="rect">
            <a:avLst/>
          </a:prstGeom>
        </p:spPr>
        <p:txBody>
          <a:bodyPr spcFirstLastPara="1" wrap="square" lIns="91425" tIns="91425" rIns="91425" bIns="91425" anchor="b" anchorCtr="0">
            <a:noAutofit/>
          </a:bodyPr>
          <a:lstStyle/>
          <a:p>
            <a:r>
              <a:rPr lang="en" b="0"/>
              <a:t>Table Variables and Truncate</a:t>
            </a:r>
            <a:endParaRPr lang="en" b="0" dirty="0"/>
          </a:p>
        </p:txBody>
      </p:sp>
      <p:sp>
        <p:nvSpPr>
          <p:cNvPr id="201" name="Google Shape;201;p32"/>
          <p:cNvSpPr txBox="1">
            <a:spLocks noGrp="1"/>
          </p:cNvSpPr>
          <p:nvPr>
            <p:ph type="body" idx="1"/>
          </p:nvPr>
        </p:nvSpPr>
        <p:spPr>
          <a:xfrm>
            <a:off x="359466" y="711630"/>
            <a:ext cx="8543680" cy="4230432"/>
          </a:xfrm>
          <a:prstGeom prst="rect">
            <a:avLst/>
          </a:prstGeom>
        </p:spPr>
        <p:txBody>
          <a:bodyPr spcFirstLastPara="1" wrap="square" lIns="91425" tIns="91425" rIns="91425" bIns="91425" anchor="ctr" anchorCtr="0">
            <a:noAutofit/>
          </a:bodyPr>
          <a:lstStyle/>
          <a:p>
            <a:pPr algn="l">
              <a:buNone/>
            </a:pPr>
            <a:r>
              <a:rPr lang="en"/>
              <a:t>The TRUNCATE statement helps to delete all rows in the tables very quickly. </a:t>
            </a:r>
            <a:endParaRPr lang="en-US"/>
          </a:p>
          <a:p>
            <a:pPr algn="l">
              <a:buNone/>
            </a:pPr>
            <a:r>
              <a:rPr lang="en"/>
              <a:t>However, this statement cannot be used for table variables.</a:t>
            </a:r>
            <a:endParaRPr lang="en" dirty="0"/>
          </a:p>
          <a:p>
            <a:pPr algn="l">
              <a:buNone/>
            </a:pPr>
            <a:endParaRPr lang="en" dirty="0"/>
          </a:p>
          <a:p>
            <a:pPr algn="l">
              <a:buNone/>
            </a:pPr>
            <a:r>
              <a:rPr lang="en"/>
              <a:t>An example, the following code will return an Error</a:t>
            </a:r>
            <a:endParaRPr lang="en" dirty="0"/>
          </a:p>
          <a:p>
            <a:pPr algn="l">
              <a:buNone/>
            </a:pPr>
            <a:endParaRPr lang="en" dirty="0"/>
          </a:p>
          <a:p>
            <a:pPr algn="l">
              <a:buNone/>
            </a:pPr>
            <a:r>
              <a:rPr lang="en"/>
              <a:t>DECLARE @TestTable TABLE</a:t>
            </a:r>
          </a:p>
          <a:p>
            <a:pPr algn="l">
              <a:buNone/>
            </a:pPr>
            <a:r>
              <a:rPr lang="en"/>
              <a:t>(ID INT PRIMARY KEY,</a:t>
            </a:r>
          </a:p>
          <a:p>
            <a:pPr algn="l">
              <a:buNone/>
            </a:pPr>
            <a:r>
              <a:rPr lang="en"/>
              <a:t>Col1 VARCHAR(40) UNIQUE,</a:t>
            </a:r>
          </a:p>
          <a:p>
            <a:pPr algn="l">
              <a:buNone/>
            </a:pPr>
            <a:r>
              <a:rPr lang="en"/>
              <a:t>Col2 VARCHAR(40) NOT NULL,</a:t>
            </a:r>
          </a:p>
          <a:p>
            <a:pPr algn="l">
              <a:buNone/>
            </a:pPr>
            <a:r>
              <a:rPr lang="en"/>
              <a:t>Col3 int CHECK (Col3&gt;=18))</a:t>
            </a:r>
          </a:p>
          <a:p>
            <a:pPr algn="l">
              <a:buNone/>
            </a:pPr>
            <a:r>
              <a:rPr lang="en" dirty="0"/>
              <a:t>     </a:t>
            </a:r>
            <a:endParaRPr lang="en"/>
          </a:p>
          <a:p>
            <a:pPr algn="l">
              <a:buNone/>
            </a:pPr>
            <a:r>
              <a:rPr lang="en"/>
              <a:t>INSERT INTO @TestTable</a:t>
            </a:r>
          </a:p>
          <a:p>
            <a:pPr algn="l">
              <a:buNone/>
            </a:pPr>
            <a:r>
              <a:rPr lang="en"/>
              <a:t>VALUES(1,'Value1',12 , 20)</a:t>
            </a:r>
          </a:p>
          <a:p>
            <a:pPr algn="l">
              <a:buNone/>
            </a:pPr>
            <a:r>
              <a:rPr lang="en" dirty="0"/>
              <a:t>    </a:t>
            </a:r>
          </a:p>
          <a:p>
            <a:pPr algn="l">
              <a:buNone/>
            </a:pPr>
            <a:r>
              <a:rPr lang="en" dirty="0"/>
              <a:t>    </a:t>
            </a:r>
          </a:p>
          <a:p>
            <a:pPr algn="l">
              <a:buNone/>
            </a:pPr>
            <a:r>
              <a:rPr lang="en"/>
              <a:t>TRUNCATE TABLE @TestTable</a:t>
            </a:r>
          </a:p>
          <a:p>
            <a:pPr algn="l">
              <a:buNone/>
            </a:pPr>
            <a:endParaRPr lang="en" sz="1100" dirty="0"/>
          </a:p>
        </p:txBody>
      </p:sp>
      <p:grpSp>
        <p:nvGrpSpPr>
          <p:cNvPr id="205" name="Google Shape;205;p32"/>
          <p:cNvGrpSpPr/>
          <p:nvPr/>
        </p:nvGrpSpPr>
        <p:grpSpPr>
          <a:xfrm rot="-2280000">
            <a:off x="6174645" y="3991766"/>
            <a:ext cx="595544" cy="798430"/>
            <a:chOff x="6775075" y="-938225"/>
            <a:chExt cx="1676425" cy="2331400"/>
          </a:xfrm>
        </p:grpSpPr>
        <p:sp>
          <p:nvSpPr>
            <p:cNvPr id="206" name="Google Shape;206;p32"/>
            <p:cNvSpPr/>
            <p:nvPr/>
          </p:nvSpPr>
          <p:spPr>
            <a:xfrm>
              <a:off x="7362625" y="1183600"/>
              <a:ext cx="645125" cy="209575"/>
            </a:xfrm>
            <a:custGeom>
              <a:avLst/>
              <a:gdLst/>
              <a:ahLst/>
              <a:cxnLst/>
              <a:rect l="l" t="t" r="r" b="b"/>
              <a:pathLst>
                <a:path w="25805" h="8383" extrusionOk="0">
                  <a:moveTo>
                    <a:pt x="3781" y="0"/>
                  </a:moveTo>
                  <a:cubicBezTo>
                    <a:pt x="1645" y="0"/>
                    <a:pt x="1" y="1644"/>
                    <a:pt x="1" y="3780"/>
                  </a:cubicBezTo>
                  <a:lnTo>
                    <a:pt x="1" y="4602"/>
                  </a:lnTo>
                  <a:cubicBezTo>
                    <a:pt x="1" y="6574"/>
                    <a:pt x="1645" y="8382"/>
                    <a:pt x="3781" y="8382"/>
                  </a:cubicBezTo>
                  <a:lnTo>
                    <a:pt x="22024" y="8382"/>
                  </a:lnTo>
                  <a:cubicBezTo>
                    <a:pt x="24161" y="8382"/>
                    <a:pt x="25804" y="6574"/>
                    <a:pt x="25804" y="4602"/>
                  </a:cubicBezTo>
                  <a:lnTo>
                    <a:pt x="25804" y="3780"/>
                  </a:lnTo>
                  <a:cubicBezTo>
                    <a:pt x="25804" y="1644"/>
                    <a:pt x="24161" y="0"/>
                    <a:pt x="22024"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a:off x="6775075" y="-938225"/>
              <a:ext cx="1676425" cy="1941050"/>
            </a:xfrm>
            <a:custGeom>
              <a:avLst/>
              <a:gdLst/>
              <a:ahLst/>
              <a:cxnLst/>
              <a:rect l="l" t="t" r="r" b="b"/>
              <a:pathLst>
                <a:path w="67057" h="77642" extrusionOk="0">
                  <a:moveTo>
                    <a:pt x="36640" y="0"/>
                  </a:moveTo>
                  <a:cubicBezTo>
                    <a:pt x="32405" y="0"/>
                    <a:pt x="28057" y="903"/>
                    <a:pt x="23832" y="2861"/>
                  </a:cubicBezTo>
                  <a:cubicBezTo>
                    <a:pt x="3616" y="12229"/>
                    <a:pt x="1" y="39347"/>
                    <a:pt x="17093" y="53810"/>
                  </a:cubicBezTo>
                  <a:cubicBezTo>
                    <a:pt x="19230" y="55618"/>
                    <a:pt x="20380" y="58412"/>
                    <a:pt x="20380" y="61206"/>
                  </a:cubicBezTo>
                  <a:lnTo>
                    <a:pt x="20380" y="61371"/>
                  </a:lnTo>
                  <a:cubicBezTo>
                    <a:pt x="20380" y="70246"/>
                    <a:pt x="27612" y="77642"/>
                    <a:pt x="36651" y="77642"/>
                  </a:cubicBezTo>
                  <a:cubicBezTo>
                    <a:pt x="45690" y="77642"/>
                    <a:pt x="53086" y="70410"/>
                    <a:pt x="53086" y="61371"/>
                  </a:cubicBezTo>
                  <a:lnTo>
                    <a:pt x="53086" y="61206"/>
                  </a:lnTo>
                  <a:cubicBezTo>
                    <a:pt x="53086" y="58248"/>
                    <a:pt x="54401" y="55454"/>
                    <a:pt x="56538" y="53482"/>
                  </a:cubicBezTo>
                  <a:cubicBezTo>
                    <a:pt x="63276" y="47729"/>
                    <a:pt x="67056" y="39347"/>
                    <a:pt x="67056" y="30472"/>
                  </a:cubicBezTo>
                  <a:cubicBezTo>
                    <a:pt x="67056" y="12923"/>
                    <a:pt x="52661" y="0"/>
                    <a:pt x="36640"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7440700" y="-332575"/>
              <a:ext cx="505400" cy="1318975"/>
            </a:xfrm>
            <a:custGeom>
              <a:avLst/>
              <a:gdLst/>
              <a:ahLst/>
              <a:cxnLst/>
              <a:rect l="l" t="t" r="r" b="b"/>
              <a:pathLst>
                <a:path w="20216" h="52759" fill="none" extrusionOk="0">
                  <a:moveTo>
                    <a:pt x="5096" y="52594"/>
                  </a:moveTo>
                  <a:lnTo>
                    <a:pt x="1" y="4110"/>
                  </a:lnTo>
                  <a:cubicBezTo>
                    <a:pt x="1" y="3124"/>
                    <a:pt x="1151" y="2631"/>
                    <a:pt x="1644" y="3452"/>
                  </a:cubicBezTo>
                  <a:lnTo>
                    <a:pt x="1644" y="3452"/>
                  </a:lnTo>
                  <a:cubicBezTo>
                    <a:pt x="2137" y="3945"/>
                    <a:pt x="2795" y="3945"/>
                    <a:pt x="3123" y="3452"/>
                  </a:cubicBezTo>
                  <a:lnTo>
                    <a:pt x="5753" y="494"/>
                  </a:lnTo>
                  <a:cubicBezTo>
                    <a:pt x="6082" y="1"/>
                    <a:pt x="6739" y="1"/>
                    <a:pt x="7232" y="494"/>
                  </a:cubicBezTo>
                  <a:lnTo>
                    <a:pt x="9204" y="2959"/>
                  </a:lnTo>
                  <a:cubicBezTo>
                    <a:pt x="9533" y="3452"/>
                    <a:pt x="10355" y="3452"/>
                    <a:pt x="10684" y="2959"/>
                  </a:cubicBezTo>
                  <a:lnTo>
                    <a:pt x="12327" y="823"/>
                  </a:lnTo>
                  <a:cubicBezTo>
                    <a:pt x="12656" y="330"/>
                    <a:pt x="13477" y="330"/>
                    <a:pt x="13806" y="823"/>
                  </a:cubicBezTo>
                  <a:lnTo>
                    <a:pt x="15285" y="3124"/>
                  </a:lnTo>
                  <a:cubicBezTo>
                    <a:pt x="15614" y="3617"/>
                    <a:pt x="16271" y="3617"/>
                    <a:pt x="16765" y="3288"/>
                  </a:cubicBezTo>
                  <a:lnTo>
                    <a:pt x="18572" y="1480"/>
                  </a:lnTo>
                  <a:cubicBezTo>
                    <a:pt x="19230" y="987"/>
                    <a:pt x="20216" y="1480"/>
                    <a:pt x="20052" y="2302"/>
                  </a:cubicBezTo>
                  <a:lnTo>
                    <a:pt x="14957" y="52758"/>
                  </a:lnTo>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7288675" y="867200"/>
              <a:ext cx="793025" cy="205475"/>
            </a:xfrm>
            <a:custGeom>
              <a:avLst/>
              <a:gdLst/>
              <a:ahLst/>
              <a:cxnLst/>
              <a:rect l="l" t="t" r="r" b="b"/>
              <a:pathLst>
                <a:path w="31721" h="8219" extrusionOk="0">
                  <a:moveTo>
                    <a:pt x="4109" y="1"/>
                  </a:moveTo>
                  <a:cubicBezTo>
                    <a:pt x="1973" y="1"/>
                    <a:pt x="1" y="1973"/>
                    <a:pt x="1" y="4110"/>
                  </a:cubicBezTo>
                  <a:cubicBezTo>
                    <a:pt x="1" y="6411"/>
                    <a:pt x="1973" y="8219"/>
                    <a:pt x="4109" y="8219"/>
                  </a:cubicBezTo>
                  <a:lnTo>
                    <a:pt x="27612" y="8219"/>
                  </a:lnTo>
                  <a:cubicBezTo>
                    <a:pt x="29748" y="8219"/>
                    <a:pt x="31721" y="6411"/>
                    <a:pt x="31721" y="4110"/>
                  </a:cubicBezTo>
                  <a:cubicBezTo>
                    <a:pt x="31721" y="1973"/>
                    <a:pt x="29748" y="1"/>
                    <a:pt x="27612"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7288675" y="1056225"/>
              <a:ext cx="793025" cy="205450"/>
            </a:xfrm>
            <a:custGeom>
              <a:avLst/>
              <a:gdLst/>
              <a:ahLst/>
              <a:cxnLst/>
              <a:rect l="l" t="t" r="r" b="b"/>
              <a:pathLst>
                <a:path w="31721" h="8218" extrusionOk="0">
                  <a:moveTo>
                    <a:pt x="4109" y="0"/>
                  </a:moveTo>
                  <a:cubicBezTo>
                    <a:pt x="1973" y="0"/>
                    <a:pt x="1" y="1808"/>
                    <a:pt x="1" y="4109"/>
                  </a:cubicBezTo>
                  <a:cubicBezTo>
                    <a:pt x="1" y="6246"/>
                    <a:pt x="1973" y="8218"/>
                    <a:pt x="4109" y="8218"/>
                  </a:cubicBezTo>
                  <a:lnTo>
                    <a:pt x="27612" y="8218"/>
                  </a:lnTo>
                  <a:cubicBezTo>
                    <a:pt x="29748" y="8218"/>
                    <a:pt x="31721" y="6246"/>
                    <a:pt x="31721" y="4109"/>
                  </a:cubicBezTo>
                  <a:cubicBezTo>
                    <a:pt x="31721" y="1808"/>
                    <a:pt x="29748" y="0"/>
                    <a:pt x="27612"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7370850" y="1056225"/>
              <a:ext cx="628675" cy="25"/>
            </a:xfrm>
            <a:custGeom>
              <a:avLst/>
              <a:gdLst/>
              <a:ahLst/>
              <a:cxnLst/>
              <a:rect l="l" t="t" r="r" b="b"/>
              <a:pathLst>
                <a:path w="25147" h="1" fill="none" extrusionOk="0">
                  <a:moveTo>
                    <a:pt x="1" y="0"/>
                  </a:moveTo>
                  <a:lnTo>
                    <a:pt x="25146" y="0"/>
                  </a:lnTo>
                </a:path>
              </a:pathLst>
            </a:custGeom>
            <a:noFill/>
            <a:ln w="19050" cap="rnd" cmpd="sng">
              <a:solidFill>
                <a:schemeClr val="dk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15609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13" name="Google Shape;213;p32"/>
          <p:cNvSpPr/>
          <p:nvPr/>
        </p:nvSpPr>
        <p:spPr>
          <a:xfrm>
            <a:off x="5381300" y="189875"/>
            <a:ext cx="576000" cy="57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a:off x="7524509" y="334623"/>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2"/>
          <p:cNvSpPr txBox="1">
            <a:spLocks noGrp="1"/>
          </p:cNvSpPr>
          <p:nvPr>
            <p:ph type="title"/>
          </p:nvPr>
        </p:nvSpPr>
        <p:spPr>
          <a:xfrm>
            <a:off x="445729" y="338178"/>
            <a:ext cx="8252541" cy="414255"/>
          </a:xfrm>
          <a:prstGeom prst="rect">
            <a:avLst/>
          </a:prstGeom>
        </p:spPr>
        <p:txBody>
          <a:bodyPr spcFirstLastPara="1" wrap="square" lIns="91425" tIns="91425" rIns="91425" bIns="91425" anchor="b" anchorCtr="0">
            <a:noAutofit/>
          </a:bodyPr>
          <a:lstStyle/>
          <a:p>
            <a:r>
              <a:rPr lang="en" b="0"/>
              <a:t>Table Variables and Join</a:t>
            </a:r>
            <a:endParaRPr lang="en" b="0" dirty="0"/>
          </a:p>
        </p:txBody>
      </p:sp>
      <p:sp>
        <p:nvSpPr>
          <p:cNvPr id="201" name="Google Shape;201;p32"/>
          <p:cNvSpPr txBox="1">
            <a:spLocks noGrp="1"/>
          </p:cNvSpPr>
          <p:nvPr>
            <p:ph type="body" idx="1"/>
          </p:nvPr>
        </p:nvSpPr>
        <p:spPr>
          <a:xfrm>
            <a:off x="359466" y="711630"/>
            <a:ext cx="8543680" cy="4230432"/>
          </a:xfrm>
          <a:prstGeom prst="rect">
            <a:avLst/>
          </a:prstGeom>
        </p:spPr>
        <p:txBody>
          <a:bodyPr spcFirstLastPara="1" wrap="square" lIns="91425" tIns="91425" rIns="91425" bIns="91425" anchor="ctr" anchorCtr="0">
            <a:noAutofit/>
          </a:bodyPr>
          <a:lstStyle/>
          <a:p>
            <a:pPr algn="l">
              <a:buNone/>
            </a:pPr>
            <a:r>
              <a:rPr lang="en" sz="1100"/>
              <a:t>--If one want to join two or more table variables with each other or regular tables, we have to use an alias for the table names.</a:t>
            </a:r>
            <a:endParaRPr lang="en" sz="1100" dirty="0"/>
          </a:p>
          <a:p>
            <a:pPr algn="l">
              <a:buNone/>
            </a:pPr>
            <a:endParaRPr lang="en" sz="1100" dirty="0"/>
          </a:p>
          <a:p>
            <a:pPr algn="l">
              <a:buNone/>
            </a:pPr>
            <a:r>
              <a:rPr lang="en" sz="1100"/>
              <a:t>DECLARE @Department TABLE</a:t>
            </a:r>
            <a:endParaRPr lang="en-US" sz="1100"/>
          </a:p>
          <a:p>
            <a:pPr algn="l">
              <a:buNone/>
            </a:pPr>
            <a:r>
              <a:rPr lang="en" sz="1100"/>
              <a:t>(DepartmentID INT PRIMARY KEY,</a:t>
            </a:r>
            <a:endParaRPr lang="en" sz="1100" dirty="0"/>
          </a:p>
          <a:p>
            <a:pPr algn="l">
              <a:buNone/>
            </a:pPr>
            <a:r>
              <a:rPr lang="en" sz="1100"/>
              <a:t>DepName VARCHAR(40) UNIQUE)</a:t>
            </a:r>
            <a:endParaRPr lang="en" sz="1100" dirty="0"/>
          </a:p>
          <a:p>
            <a:pPr algn="l">
              <a:buNone/>
            </a:pPr>
            <a:r>
              <a:rPr lang="en" sz="1100" dirty="0"/>
              <a:t>        </a:t>
            </a:r>
          </a:p>
          <a:p>
            <a:pPr algn="l">
              <a:buNone/>
            </a:pPr>
            <a:r>
              <a:rPr lang="en" sz="1100"/>
              <a:t>INSERT INTO @Department VALUES(1,'Marketing')</a:t>
            </a:r>
            <a:endParaRPr lang="en" sz="1100" dirty="0"/>
          </a:p>
          <a:p>
            <a:pPr algn="l">
              <a:buNone/>
            </a:pPr>
            <a:r>
              <a:rPr lang="en" sz="1100"/>
              <a:t>INSERT INTO @Department VALUES(2,'Finance')</a:t>
            </a:r>
            <a:endParaRPr lang="en" sz="1100" dirty="0"/>
          </a:p>
          <a:p>
            <a:pPr algn="l">
              <a:buNone/>
            </a:pPr>
            <a:r>
              <a:rPr lang="en" sz="1100"/>
              <a:t>INSERT INTO @Department VALUES(3,'Operations ')</a:t>
            </a:r>
            <a:endParaRPr lang="en" sz="1100" dirty="0"/>
          </a:p>
          <a:p>
            <a:pPr algn="l">
              <a:buNone/>
            </a:pPr>
            <a:r>
              <a:rPr lang="en" sz="1100" dirty="0"/>
              <a:t>        </a:t>
            </a:r>
          </a:p>
          <a:p>
            <a:pPr algn="l">
              <a:buNone/>
            </a:pPr>
            <a:r>
              <a:rPr lang="en" sz="1100"/>
              <a:t>DECLARE @Employee TABLE</a:t>
            </a:r>
            <a:endParaRPr lang="en" sz="1100" dirty="0"/>
          </a:p>
          <a:p>
            <a:pPr algn="l">
              <a:buNone/>
            </a:pPr>
            <a:r>
              <a:rPr lang="en" sz="1100"/>
              <a:t>(EmployeeID INT PRIMARY KEY IDENTITY(1,1),</a:t>
            </a:r>
            <a:endParaRPr lang="en" sz="1100" dirty="0"/>
          </a:p>
          <a:p>
            <a:pPr algn="l">
              <a:buNone/>
            </a:pPr>
            <a:r>
              <a:rPr lang="en" sz="1100"/>
              <a:t>EmployeeName VARCHAR(40),</a:t>
            </a:r>
            <a:endParaRPr lang="en" sz="1100" dirty="0"/>
          </a:p>
          <a:p>
            <a:pPr algn="l">
              <a:buNone/>
            </a:pPr>
            <a:r>
              <a:rPr lang="en" sz="1100"/>
              <a:t>DepartmentID VARCHAR(40))</a:t>
            </a:r>
            <a:endParaRPr lang="en" sz="1100" dirty="0"/>
          </a:p>
          <a:p>
            <a:pPr algn="l">
              <a:buNone/>
            </a:pPr>
            <a:r>
              <a:rPr lang="en" sz="1100" dirty="0"/>
              <a:t>        </a:t>
            </a:r>
          </a:p>
          <a:p>
            <a:pPr algn="l">
              <a:buNone/>
            </a:pPr>
            <a:r>
              <a:rPr lang="en" sz="1100"/>
              <a:t>INSERT INTO @Employee VALUES('Jodie Holloway','1')</a:t>
            </a:r>
            <a:endParaRPr lang="en" sz="1100" dirty="0"/>
          </a:p>
          <a:p>
            <a:pPr algn="l">
              <a:buNone/>
            </a:pPr>
            <a:r>
              <a:rPr lang="en" sz="1100"/>
              <a:t>INSERT INTO @Employee VALUES('Victoria Lyons','2')</a:t>
            </a:r>
            <a:endParaRPr lang="en" sz="1100" dirty="0"/>
          </a:p>
          <a:p>
            <a:pPr algn="l">
              <a:buNone/>
            </a:pPr>
            <a:r>
              <a:rPr lang="en" sz="1100"/>
              <a:t>INSERT INTO @Employee VALUES('Callum Lee','3')</a:t>
            </a:r>
            <a:endParaRPr lang="en" sz="1100" dirty="0"/>
          </a:p>
          <a:p>
            <a:pPr algn="l">
              <a:buNone/>
            </a:pPr>
            <a:r>
              <a:rPr lang="en" sz="1100" dirty="0"/>
              <a:t>        </a:t>
            </a:r>
          </a:p>
          <a:p>
            <a:pPr algn="l">
              <a:buNone/>
            </a:pPr>
            <a:r>
              <a:rPr lang="en" sz="1100"/>
              <a:t>select * from @Department Dep inner join @Employee Emp</a:t>
            </a:r>
            <a:endParaRPr lang="en" sz="1100" dirty="0"/>
          </a:p>
          <a:p>
            <a:pPr algn="l">
              <a:buNone/>
            </a:pPr>
            <a:r>
              <a:rPr lang="en" sz="1100"/>
              <a:t>on Dep.DepartmentID = Emp.DepartmentID</a:t>
            </a:r>
            <a:endParaRPr lang="en" sz="1100" dirty="0"/>
          </a:p>
          <a:p>
            <a:pPr algn="l"/>
            <a:endParaRPr lang="en" sz="1100" dirty="0"/>
          </a:p>
        </p:txBody>
      </p:sp>
      <p:grpSp>
        <p:nvGrpSpPr>
          <p:cNvPr id="205" name="Google Shape;205;p32"/>
          <p:cNvGrpSpPr/>
          <p:nvPr/>
        </p:nvGrpSpPr>
        <p:grpSpPr>
          <a:xfrm rot="-2280000">
            <a:off x="6174645" y="3991766"/>
            <a:ext cx="595544" cy="798430"/>
            <a:chOff x="6775075" y="-938225"/>
            <a:chExt cx="1676425" cy="2331400"/>
          </a:xfrm>
        </p:grpSpPr>
        <p:sp>
          <p:nvSpPr>
            <p:cNvPr id="206" name="Google Shape;206;p32"/>
            <p:cNvSpPr/>
            <p:nvPr/>
          </p:nvSpPr>
          <p:spPr>
            <a:xfrm>
              <a:off x="7362625" y="1183600"/>
              <a:ext cx="645125" cy="209575"/>
            </a:xfrm>
            <a:custGeom>
              <a:avLst/>
              <a:gdLst/>
              <a:ahLst/>
              <a:cxnLst/>
              <a:rect l="l" t="t" r="r" b="b"/>
              <a:pathLst>
                <a:path w="25805" h="8383" extrusionOk="0">
                  <a:moveTo>
                    <a:pt x="3781" y="0"/>
                  </a:moveTo>
                  <a:cubicBezTo>
                    <a:pt x="1645" y="0"/>
                    <a:pt x="1" y="1644"/>
                    <a:pt x="1" y="3780"/>
                  </a:cubicBezTo>
                  <a:lnTo>
                    <a:pt x="1" y="4602"/>
                  </a:lnTo>
                  <a:cubicBezTo>
                    <a:pt x="1" y="6574"/>
                    <a:pt x="1645" y="8382"/>
                    <a:pt x="3781" y="8382"/>
                  </a:cubicBezTo>
                  <a:lnTo>
                    <a:pt x="22024" y="8382"/>
                  </a:lnTo>
                  <a:cubicBezTo>
                    <a:pt x="24161" y="8382"/>
                    <a:pt x="25804" y="6574"/>
                    <a:pt x="25804" y="4602"/>
                  </a:cubicBezTo>
                  <a:lnTo>
                    <a:pt x="25804" y="3780"/>
                  </a:lnTo>
                  <a:cubicBezTo>
                    <a:pt x="25804" y="1644"/>
                    <a:pt x="24161" y="0"/>
                    <a:pt x="22024"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a:off x="6775075" y="-938225"/>
              <a:ext cx="1676425" cy="1941050"/>
            </a:xfrm>
            <a:custGeom>
              <a:avLst/>
              <a:gdLst/>
              <a:ahLst/>
              <a:cxnLst/>
              <a:rect l="l" t="t" r="r" b="b"/>
              <a:pathLst>
                <a:path w="67057" h="77642" extrusionOk="0">
                  <a:moveTo>
                    <a:pt x="36640" y="0"/>
                  </a:moveTo>
                  <a:cubicBezTo>
                    <a:pt x="32405" y="0"/>
                    <a:pt x="28057" y="903"/>
                    <a:pt x="23832" y="2861"/>
                  </a:cubicBezTo>
                  <a:cubicBezTo>
                    <a:pt x="3616" y="12229"/>
                    <a:pt x="1" y="39347"/>
                    <a:pt x="17093" y="53810"/>
                  </a:cubicBezTo>
                  <a:cubicBezTo>
                    <a:pt x="19230" y="55618"/>
                    <a:pt x="20380" y="58412"/>
                    <a:pt x="20380" y="61206"/>
                  </a:cubicBezTo>
                  <a:lnTo>
                    <a:pt x="20380" y="61371"/>
                  </a:lnTo>
                  <a:cubicBezTo>
                    <a:pt x="20380" y="70246"/>
                    <a:pt x="27612" y="77642"/>
                    <a:pt x="36651" y="77642"/>
                  </a:cubicBezTo>
                  <a:cubicBezTo>
                    <a:pt x="45690" y="77642"/>
                    <a:pt x="53086" y="70410"/>
                    <a:pt x="53086" y="61371"/>
                  </a:cubicBezTo>
                  <a:lnTo>
                    <a:pt x="53086" y="61206"/>
                  </a:lnTo>
                  <a:cubicBezTo>
                    <a:pt x="53086" y="58248"/>
                    <a:pt x="54401" y="55454"/>
                    <a:pt x="56538" y="53482"/>
                  </a:cubicBezTo>
                  <a:cubicBezTo>
                    <a:pt x="63276" y="47729"/>
                    <a:pt x="67056" y="39347"/>
                    <a:pt x="67056" y="30472"/>
                  </a:cubicBezTo>
                  <a:cubicBezTo>
                    <a:pt x="67056" y="12923"/>
                    <a:pt x="52661" y="0"/>
                    <a:pt x="36640"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7440700" y="-332575"/>
              <a:ext cx="505400" cy="1318975"/>
            </a:xfrm>
            <a:custGeom>
              <a:avLst/>
              <a:gdLst/>
              <a:ahLst/>
              <a:cxnLst/>
              <a:rect l="l" t="t" r="r" b="b"/>
              <a:pathLst>
                <a:path w="20216" h="52759" fill="none" extrusionOk="0">
                  <a:moveTo>
                    <a:pt x="5096" y="52594"/>
                  </a:moveTo>
                  <a:lnTo>
                    <a:pt x="1" y="4110"/>
                  </a:lnTo>
                  <a:cubicBezTo>
                    <a:pt x="1" y="3124"/>
                    <a:pt x="1151" y="2631"/>
                    <a:pt x="1644" y="3452"/>
                  </a:cubicBezTo>
                  <a:lnTo>
                    <a:pt x="1644" y="3452"/>
                  </a:lnTo>
                  <a:cubicBezTo>
                    <a:pt x="2137" y="3945"/>
                    <a:pt x="2795" y="3945"/>
                    <a:pt x="3123" y="3452"/>
                  </a:cubicBezTo>
                  <a:lnTo>
                    <a:pt x="5753" y="494"/>
                  </a:lnTo>
                  <a:cubicBezTo>
                    <a:pt x="6082" y="1"/>
                    <a:pt x="6739" y="1"/>
                    <a:pt x="7232" y="494"/>
                  </a:cubicBezTo>
                  <a:lnTo>
                    <a:pt x="9204" y="2959"/>
                  </a:lnTo>
                  <a:cubicBezTo>
                    <a:pt x="9533" y="3452"/>
                    <a:pt x="10355" y="3452"/>
                    <a:pt x="10684" y="2959"/>
                  </a:cubicBezTo>
                  <a:lnTo>
                    <a:pt x="12327" y="823"/>
                  </a:lnTo>
                  <a:cubicBezTo>
                    <a:pt x="12656" y="330"/>
                    <a:pt x="13477" y="330"/>
                    <a:pt x="13806" y="823"/>
                  </a:cubicBezTo>
                  <a:lnTo>
                    <a:pt x="15285" y="3124"/>
                  </a:lnTo>
                  <a:cubicBezTo>
                    <a:pt x="15614" y="3617"/>
                    <a:pt x="16271" y="3617"/>
                    <a:pt x="16765" y="3288"/>
                  </a:cubicBezTo>
                  <a:lnTo>
                    <a:pt x="18572" y="1480"/>
                  </a:lnTo>
                  <a:cubicBezTo>
                    <a:pt x="19230" y="987"/>
                    <a:pt x="20216" y="1480"/>
                    <a:pt x="20052" y="2302"/>
                  </a:cubicBezTo>
                  <a:lnTo>
                    <a:pt x="14957" y="52758"/>
                  </a:lnTo>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7288675" y="867200"/>
              <a:ext cx="793025" cy="205475"/>
            </a:xfrm>
            <a:custGeom>
              <a:avLst/>
              <a:gdLst/>
              <a:ahLst/>
              <a:cxnLst/>
              <a:rect l="l" t="t" r="r" b="b"/>
              <a:pathLst>
                <a:path w="31721" h="8219" extrusionOk="0">
                  <a:moveTo>
                    <a:pt x="4109" y="1"/>
                  </a:moveTo>
                  <a:cubicBezTo>
                    <a:pt x="1973" y="1"/>
                    <a:pt x="1" y="1973"/>
                    <a:pt x="1" y="4110"/>
                  </a:cubicBezTo>
                  <a:cubicBezTo>
                    <a:pt x="1" y="6411"/>
                    <a:pt x="1973" y="8219"/>
                    <a:pt x="4109" y="8219"/>
                  </a:cubicBezTo>
                  <a:lnTo>
                    <a:pt x="27612" y="8219"/>
                  </a:lnTo>
                  <a:cubicBezTo>
                    <a:pt x="29748" y="8219"/>
                    <a:pt x="31721" y="6411"/>
                    <a:pt x="31721" y="4110"/>
                  </a:cubicBezTo>
                  <a:cubicBezTo>
                    <a:pt x="31721" y="1973"/>
                    <a:pt x="29748" y="1"/>
                    <a:pt x="27612"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7288675" y="1056225"/>
              <a:ext cx="793025" cy="205450"/>
            </a:xfrm>
            <a:custGeom>
              <a:avLst/>
              <a:gdLst/>
              <a:ahLst/>
              <a:cxnLst/>
              <a:rect l="l" t="t" r="r" b="b"/>
              <a:pathLst>
                <a:path w="31721" h="8218" extrusionOk="0">
                  <a:moveTo>
                    <a:pt x="4109" y="0"/>
                  </a:moveTo>
                  <a:cubicBezTo>
                    <a:pt x="1973" y="0"/>
                    <a:pt x="1" y="1808"/>
                    <a:pt x="1" y="4109"/>
                  </a:cubicBezTo>
                  <a:cubicBezTo>
                    <a:pt x="1" y="6246"/>
                    <a:pt x="1973" y="8218"/>
                    <a:pt x="4109" y="8218"/>
                  </a:cubicBezTo>
                  <a:lnTo>
                    <a:pt x="27612" y="8218"/>
                  </a:lnTo>
                  <a:cubicBezTo>
                    <a:pt x="29748" y="8218"/>
                    <a:pt x="31721" y="6246"/>
                    <a:pt x="31721" y="4109"/>
                  </a:cubicBezTo>
                  <a:cubicBezTo>
                    <a:pt x="31721" y="1808"/>
                    <a:pt x="29748" y="0"/>
                    <a:pt x="27612"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7370850" y="1056225"/>
              <a:ext cx="628675" cy="25"/>
            </a:xfrm>
            <a:custGeom>
              <a:avLst/>
              <a:gdLst/>
              <a:ahLst/>
              <a:cxnLst/>
              <a:rect l="l" t="t" r="r" b="b"/>
              <a:pathLst>
                <a:path w="25147" h="1" fill="none" extrusionOk="0">
                  <a:moveTo>
                    <a:pt x="1" y="0"/>
                  </a:moveTo>
                  <a:lnTo>
                    <a:pt x="25146" y="0"/>
                  </a:lnTo>
                </a:path>
              </a:pathLst>
            </a:custGeom>
            <a:noFill/>
            <a:ln w="19050" cap="rnd" cmpd="sng">
              <a:solidFill>
                <a:schemeClr val="dk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18536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13" name="Google Shape;213;p32"/>
          <p:cNvSpPr/>
          <p:nvPr/>
        </p:nvSpPr>
        <p:spPr>
          <a:xfrm>
            <a:off x="5381300" y="189875"/>
            <a:ext cx="576000" cy="57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a:off x="7524509" y="334623"/>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2"/>
          <p:cNvSpPr txBox="1">
            <a:spLocks noGrp="1"/>
          </p:cNvSpPr>
          <p:nvPr>
            <p:ph type="title"/>
          </p:nvPr>
        </p:nvSpPr>
        <p:spPr>
          <a:xfrm>
            <a:off x="445729" y="3905"/>
            <a:ext cx="8252541" cy="554434"/>
          </a:xfrm>
          <a:prstGeom prst="rect">
            <a:avLst/>
          </a:prstGeom>
        </p:spPr>
        <p:txBody>
          <a:bodyPr spcFirstLastPara="1" wrap="square" lIns="91425" tIns="91425" rIns="91425" bIns="91425" anchor="b" anchorCtr="0">
            <a:noAutofit/>
          </a:bodyPr>
          <a:lstStyle/>
          <a:p>
            <a:r>
              <a:rPr lang="en" b="0"/>
              <a:t>Table Variables and Explicit Index</a:t>
            </a:r>
            <a:endParaRPr lang="en" b="0" dirty="0"/>
          </a:p>
        </p:txBody>
      </p:sp>
      <p:sp>
        <p:nvSpPr>
          <p:cNvPr id="201" name="Google Shape;201;p32"/>
          <p:cNvSpPr txBox="1">
            <a:spLocks noGrp="1"/>
          </p:cNvSpPr>
          <p:nvPr>
            <p:ph type="body" idx="1"/>
          </p:nvPr>
        </p:nvSpPr>
        <p:spPr>
          <a:xfrm>
            <a:off x="359466" y="711630"/>
            <a:ext cx="8543680" cy="4230432"/>
          </a:xfrm>
          <a:prstGeom prst="rect">
            <a:avLst/>
          </a:prstGeom>
        </p:spPr>
        <p:txBody>
          <a:bodyPr spcFirstLastPara="1" wrap="square" lIns="91425" tIns="91425" rIns="91425" bIns="91425" anchor="ctr" anchorCtr="0">
            <a:noAutofit/>
          </a:bodyPr>
          <a:lstStyle/>
          <a:p>
            <a:pPr algn="l"/>
            <a:r>
              <a:rPr lang="en"/>
              <a:t>Indexes help to improve the performance of the queries but the CREATE INDEX statement cannot be used to create an index for the table variables. For example, the following query will return an error:</a:t>
            </a:r>
            <a:endParaRPr lang="en-US"/>
          </a:p>
          <a:p>
            <a:pPr algn="l">
              <a:buNone/>
            </a:pPr>
            <a:endParaRPr lang="en" sz="1400" dirty="0"/>
          </a:p>
          <a:p>
            <a:pPr algn="l">
              <a:buNone/>
            </a:pPr>
            <a:endParaRPr lang="en" sz="1400" dirty="0"/>
          </a:p>
          <a:p>
            <a:pPr algn="l">
              <a:buNone/>
            </a:pPr>
            <a:r>
              <a:rPr lang="en" sz="1400"/>
              <a:t>DECLARE @TestTable TABLE</a:t>
            </a:r>
            <a:endParaRPr lang="en-US" sz="1400"/>
          </a:p>
          <a:p>
            <a:pPr algn="l">
              <a:buNone/>
            </a:pPr>
            <a:r>
              <a:rPr lang="en" sz="1400"/>
              <a:t>(ID INT PRIMARY KEY,</a:t>
            </a:r>
            <a:endParaRPr lang="en" sz="1400" dirty="0"/>
          </a:p>
          <a:p>
            <a:pPr algn="l">
              <a:buNone/>
            </a:pPr>
            <a:r>
              <a:rPr lang="en" sz="1400"/>
              <a:t>Col1 VARCHAR(40) UNIQUE,</a:t>
            </a:r>
            <a:endParaRPr lang="en" sz="1400" dirty="0"/>
          </a:p>
          <a:p>
            <a:pPr algn="l">
              <a:buNone/>
            </a:pPr>
            <a:r>
              <a:rPr lang="en" sz="1400"/>
              <a:t>Col2 VARCHAR(40) NOT NULL)</a:t>
            </a:r>
            <a:endParaRPr lang="en" sz="1400" dirty="0"/>
          </a:p>
          <a:p>
            <a:pPr algn="l">
              <a:buNone/>
            </a:pPr>
            <a:r>
              <a:rPr lang="en" sz="1400" dirty="0"/>
              <a:t>        </a:t>
            </a:r>
          </a:p>
          <a:p>
            <a:pPr algn="l">
              <a:buNone/>
            </a:pPr>
            <a:r>
              <a:rPr lang="en" sz="1400" dirty="0"/>
              <a:t>        </a:t>
            </a:r>
          </a:p>
          <a:p>
            <a:pPr algn="l">
              <a:buNone/>
            </a:pPr>
            <a:r>
              <a:rPr lang="en" sz="1400"/>
              <a:t>CREATE NONCLUSTERED INDEX test_index</a:t>
            </a:r>
            <a:endParaRPr lang="en" sz="1400" dirty="0"/>
          </a:p>
          <a:p>
            <a:pPr algn="l">
              <a:buNone/>
            </a:pPr>
            <a:r>
              <a:rPr lang="en" sz="1400"/>
              <a:t>ON @TestTable(Col1)</a:t>
            </a:r>
          </a:p>
          <a:p>
            <a:pPr algn="l">
              <a:buNone/>
            </a:pPr>
            <a:endParaRPr lang="en" sz="1100" dirty="0"/>
          </a:p>
          <a:p>
            <a:pPr algn="l"/>
            <a:endParaRPr lang="en" sz="1100" dirty="0"/>
          </a:p>
        </p:txBody>
      </p:sp>
      <p:grpSp>
        <p:nvGrpSpPr>
          <p:cNvPr id="205" name="Google Shape;205;p32"/>
          <p:cNvGrpSpPr/>
          <p:nvPr/>
        </p:nvGrpSpPr>
        <p:grpSpPr>
          <a:xfrm rot="-2280000">
            <a:off x="6174645" y="3991766"/>
            <a:ext cx="595544" cy="798430"/>
            <a:chOff x="6775075" y="-938225"/>
            <a:chExt cx="1676425" cy="2331400"/>
          </a:xfrm>
        </p:grpSpPr>
        <p:sp>
          <p:nvSpPr>
            <p:cNvPr id="206" name="Google Shape;206;p32"/>
            <p:cNvSpPr/>
            <p:nvPr/>
          </p:nvSpPr>
          <p:spPr>
            <a:xfrm>
              <a:off x="7362625" y="1183600"/>
              <a:ext cx="645125" cy="209575"/>
            </a:xfrm>
            <a:custGeom>
              <a:avLst/>
              <a:gdLst/>
              <a:ahLst/>
              <a:cxnLst/>
              <a:rect l="l" t="t" r="r" b="b"/>
              <a:pathLst>
                <a:path w="25805" h="8383" extrusionOk="0">
                  <a:moveTo>
                    <a:pt x="3781" y="0"/>
                  </a:moveTo>
                  <a:cubicBezTo>
                    <a:pt x="1645" y="0"/>
                    <a:pt x="1" y="1644"/>
                    <a:pt x="1" y="3780"/>
                  </a:cubicBezTo>
                  <a:lnTo>
                    <a:pt x="1" y="4602"/>
                  </a:lnTo>
                  <a:cubicBezTo>
                    <a:pt x="1" y="6574"/>
                    <a:pt x="1645" y="8382"/>
                    <a:pt x="3781" y="8382"/>
                  </a:cubicBezTo>
                  <a:lnTo>
                    <a:pt x="22024" y="8382"/>
                  </a:lnTo>
                  <a:cubicBezTo>
                    <a:pt x="24161" y="8382"/>
                    <a:pt x="25804" y="6574"/>
                    <a:pt x="25804" y="4602"/>
                  </a:cubicBezTo>
                  <a:lnTo>
                    <a:pt x="25804" y="3780"/>
                  </a:lnTo>
                  <a:cubicBezTo>
                    <a:pt x="25804" y="1644"/>
                    <a:pt x="24161" y="0"/>
                    <a:pt x="22024"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a:off x="6775075" y="-938225"/>
              <a:ext cx="1676425" cy="1941050"/>
            </a:xfrm>
            <a:custGeom>
              <a:avLst/>
              <a:gdLst/>
              <a:ahLst/>
              <a:cxnLst/>
              <a:rect l="l" t="t" r="r" b="b"/>
              <a:pathLst>
                <a:path w="67057" h="77642" extrusionOk="0">
                  <a:moveTo>
                    <a:pt x="36640" y="0"/>
                  </a:moveTo>
                  <a:cubicBezTo>
                    <a:pt x="32405" y="0"/>
                    <a:pt x="28057" y="903"/>
                    <a:pt x="23832" y="2861"/>
                  </a:cubicBezTo>
                  <a:cubicBezTo>
                    <a:pt x="3616" y="12229"/>
                    <a:pt x="1" y="39347"/>
                    <a:pt x="17093" y="53810"/>
                  </a:cubicBezTo>
                  <a:cubicBezTo>
                    <a:pt x="19230" y="55618"/>
                    <a:pt x="20380" y="58412"/>
                    <a:pt x="20380" y="61206"/>
                  </a:cubicBezTo>
                  <a:lnTo>
                    <a:pt x="20380" y="61371"/>
                  </a:lnTo>
                  <a:cubicBezTo>
                    <a:pt x="20380" y="70246"/>
                    <a:pt x="27612" y="77642"/>
                    <a:pt x="36651" y="77642"/>
                  </a:cubicBezTo>
                  <a:cubicBezTo>
                    <a:pt x="45690" y="77642"/>
                    <a:pt x="53086" y="70410"/>
                    <a:pt x="53086" y="61371"/>
                  </a:cubicBezTo>
                  <a:lnTo>
                    <a:pt x="53086" y="61206"/>
                  </a:lnTo>
                  <a:cubicBezTo>
                    <a:pt x="53086" y="58248"/>
                    <a:pt x="54401" y="55454"/>
                    <a:pt x="56538" y="53482"/>
                  </a:cubicBezTo>
                  <a:cubicBezTo>
                    <a:pt x="63276" y="47729"/>
                    <a:pt x="67056" y="39347"/>
                    <a:pt x="67056" y="30472"/>
                  </a:cubicBezTo>
                  <a:cubicBezTo>
                    <a:pt x="67056" y="12923"/>
                    <a:pt x="52661" y="0"/>
                    <a:pt x="36640"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7440700" y="-332575"/>
              <a:ext cx="505400" cy="1318975"/>
            </a:xfrm>
            <a:custGeom>
              <a:avLst/>
              <a:gdLst/>
              <a:ahLst/>
              <a:cxnLst/>
              <a:rect l="l" t="t" r="r" b="b"/>
              <a:pathLst>
                <a:path w="20216" h="52759" fill="none" extrusionOk="0">
                  <a:moveTo>
                    <a:pt x="5096" y="52594"/>
                  </a:moveTo>
                  <a:lnTo>
                    <a:pt x="1" y="4110"/>
                  </a:lnTo>
                  <a:cubicBezTo>
                    <a:pt x="1" y="3124"/>
                    <a:pt x="1151" y="2631"/>
                    <a:pt x="1644" y="3452"/>
                  </a:cubicBezTo>
                  <a:lnTo>
                    <a:pt x="1644" y="3452"/>
                  </a:lnTo>
                  <a:cubicBezTo>
                    <a:pt x="2137" y="3945"/>
                    <a:pt x="2795" y="3945"/>
                    <a:pt x="3123" y="3452"/>
                  </a:cubicBezTo>
                  <a:lnTo>
                    <a:pt x="5753" y="494"/>
                  </a:lnTo>
                  <a:cubicBezTo>
                    <a:pt x="6082" y="1"/>
                    <a:pt x="6739" y="1"/>
                    <a:pt x="7232" y="494"/>
                  </a:cubicBezTo>
                  <a:lnTo>
                    <a:pt x="9204" y="2959"/>
                  </a:lnTo>
                  <a:cubicBezTo>
                    <a:pt x="9533" y="3452"/>
                    <a:pt x="10355" y="3452"/>
                    <a:pt x="10684" y="2959"/>
                  </a:cubicBezTo>
                  <a:lnTo>
                    <a:pt x="12327" y="823"/>
                  </a:lnTo>
                  <a:cubicBezTo>
                    <a:pt x="12656" y="330"/>
                    <a:pt x="13477" y="330"/>
                    <a:pt x="13806" y="823"/>
                  </a:cubicBezTo>
                  <a:lnTo>
                    <a:pt x="15285" y="3124"/>
                  </a:lnTo>
                  <a:cubicBezTo>
                    <a:pt x="15614" y="3617"/>
                    <a:pt x="16271" y="3617"/>
                    <a:pt x="16765" y="3288"/>
                  </a:cubicBezTo>
                  <a:lnTo>
                    <a:pt x="18572" y="1480"/>
                  </a:lnTo>
                  <a:cubicBezTo>
                    <a:pt x="19230" y="987"/>
                    <a:pt x="20216" y="1480"/>
                    <a:pt x="20052" y="2302"/>
                  </a:cubicBezTo>
                  <a:lnTo>
                    <a:pt x="14957" y="52758"/>
                  </a:lnTo>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7288675" y="867200"/>
              <a:ext cx="793025" cy="205475"/>
            </a:xfrm>
            <a:custGeom>
              <a:avLst/>
              <a:gdLst/>
              <a:ahLst/>
              <a:cxnLst/>
              <a:rect l="l" t="t" r="r" b="b"/>
              <a:pathLst>
                <a:path w="31721" h="8219" extrusionOk="0">
                  <a:moveTo>
                    <a:pt x="4109" y="1"/>
                  </a:moveTo>
                  <a:cubicBezTo>
                    <a:pt x="1973" y="1"/>
                    <a:pt x="1" y="1973"/>
                    <a:pt x="1" y="4110"/>
                  </a:cubicBezTo>
                  <a:cubicBezTo>
                    <a:pt x="1" y="6411"/>
                    <a:pt x="1973" y="8219"/>
                    <a:pt x="4109" y="8219"/>
                  </a:cubicBezTo>
                  <a:lnTo>
                    <a:pt x="27612" y="8219"/>
                  </a:lnTo>
                  <a:cubicBezTo>
                    <a:pt x="29748" y="8219"/>
                    <a:pt x="31721" y="6411"/>
                    <a:pt x="31721" y="4110"/>
                  </a:cubicBezTo>
                  <a:cubicBezTo>
                    <a:pt x="31721" y="1973"/>
                    <a:pt x="29748" y="1"/>
                    <a:pt x="27612"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7288675" y="1056225"/>
              <a:ext cx="793025" cy="205450"/>
            </a:xfrm>
            <a:custGeom>
              <a:avLst/>
              <a:gdLst/>
              <a:ahLst/>
              <a:cxnLst/>
              <a:rect l="l" t="t" r="r" b="b"/>
              <a:pathLst>
                <a:path w="31721" h="8218" extrusionOk="0">
                  <a:moveTo>
                    <a:pt x="4109" y="0"/>
                  </a:moveTo>
                  <a:cubicBezTo>
                    <a:pt x="1973" y="0"/>
                    <a:pt x="1" y="1808"/>
                    <a:pt x="1" y="4109"/>
                  </a:cubicBezTo>
                  <a:cubicBezTo>
                    <a:pt x="1" y="6246"/>
                    <a:pt x="1973" y="8218"/>
                    <a:pt x="4109" y="8218"/>
                  </a:cubicBezTo>
                  <a:lnTo>
                    <a:pt x="27612" y="8218"/>
                  </a:lnTo>
                  <a:cubicBezTo>
                    <a:pt x="29748" y="8218"/>
                    <a:pt x="31721" y="6246"/>
                    <a:pt x="31721" y="4109"/>
                  </a:cubicBezTo>
                  <a:cubicBezTo>
                    <a:pt x="31721" y="1808"/>
                    <a:pt x="29748" y="0"/>
                    <a:pt x="27612"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7370850" y="1056225"/>
              <a:ext cx="628675" cy="25"/>
            </a:xfrm>
            <a:custGeom>
              <a:avLst/>
              <a:gdLst/>
              <a:ahLst/>
              <a:cxnLst/>
              <a:rect l="l" t="t" r="r" b="b"/>
              <a:pathLst>
                <a:path w="25147" h="1" fill="none" extrusionOk="0">
                  <a:moveTo>
                    <a:pt x="1" y="0"/>
                  </a:moveTo>
                  <a:lnTo>
                    <a:pt x="25146" y="0"/>
                  </a:lnTo>
                </a:path>
              </a:pathLst>
            </a:custGeom>
            <a:noFill/>
            <a:ln w="19050" cap="rnd" cmpd="sng">
              <a:solidFill>
                <a:schemeClr val="dk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46481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32"/>
          <p:cNvSpPr txBox="1">
            <a:spLocks noGrp="1"/>
          </p:cNvSpPr>
          <p:nvPr>
            <p:ph type="body" idx="1"/>
          </p:nvPr>
        </p:nvSpPr>
        <p:spPr>
          <a:xfrm>
            <a:off x="1060362" y="398921"/>
            <a:ext cx="7745737" cy="4500008"/>
          </a:xfrm>
          <a:prstGeom prst="rect">
            <a:avLst/>
          </a:prstGeom>
        </p:spPr>
        <p:txBody>
          <a:bodyPr spcFirstLastPara="1" wrap="square" lIns="91425" tIns="91425" rIns="91425" bIns="91425" anchor="ctr" anchorCtr="0">
            <a:noAutofit/>
          </a:bodyPr>
          <a:lstStyle/>
          <a:p>
            <a:pPr marL="0" indent="0" algn="l">
              <a:buNone/>
            </a:pPr>
            <a:r>
              <a:rPr lang="en" sz="2400" b="1"/>
              <a:t>Why were table variables introduced when temporary tables were already available?</a:t>
            </a:r>
          </a:p>
          <a:p>
            <a:pPr marL="0" indent="0" algn="l">
              <a:buNone/>
            </a:pPr>
            <a:endParaRPr lang="en" b="1" dirty="0"/>
          </a:p>
          <a:p>
            <a:pPr marL="285750" indent="-285750" algn="l"/>
            <a:r>
              <a:rPr lang="en" sz="1800"/>
              <a:t>Table variables result in fewer recompilations of a stored procedure as compared to temporary tables.</a:t>
            </a:r>
            <a:endParaRPr lang="en"/>
          </a:p>
          <a:p>
            <a:pPr marL="285750" indent="-285750" algn="l"/>
            <a:r>
              <a:rPr lang="en" sz="1800"/>
              <a:t>Transactions that involve table variables last only for the duration of an update on the table variable. Therefore, table variables require less locking and logging resources. Because table variables have limited scope and are not part of the persistent database, transaction rollbacks do not affect them.</a:t>
            </a:r>
          </a:p>
          <a:p>
            <a:pPr marL="0" indent="0" algn="l">
              <a:buNone/>
            </a:pPr>
            <a:endParaRPr lang="en" sz="1800" b="1" dirty="0"/>
          </a:p>
        </p:txBody>
      </p:sp>
      <p:grpSp>
        <p:nvGrpSpPr>
          <p:cNvPr id="202" name="Google Shape;202;p32"/>
          <p:cNvGrpSpPr/>
          <p:nvPr/>
        </p:nvGrpSpPr>
        <p:grpSpPr>
          <a:xfrm>
            <a:off x="169144" y="4131626"/>
            <a:ext cx="1338881" cy="804926"/>
            <a:chOff x="1023426" y="3382964"/>
            <a:chExt cx="1242670" cy="860176"/>
          </a:xfrm>
        </p:grpSpPr>
        <p:sp>
          <p:nvSpPr>
            <p:cNvPr id="203" name="Google Shape;203;p32"/>
            <p:cNvSpPr/>
            <p:nvPr/>
          </p:nvSpPr>
          <p:spPr>
            <a:xfrm flipH="1">
              <a:off x="1033354" y="3433072"/>
              <a:ext cx="1232742" cy="810068"/>
            </a:xfrm>
            <a:custGeom>
              <a:avLst/>
              <a:gdLst/>
              <a:ahLst/>
              <a:cxnLst/>
              <a:rect l="l" t="t" r="r" b="b"/>
              <a:pathLst>
                <a:path w="96331" h="62796" extrusionOk="0">
                  <a:moveTo>
                    <a:pt x="4438" y="1"/>
                  </a:moveTo>
                  <a:cubicBezTo>
                    <a:pt x="2005" y="144"/>
                    <a:pt x="1" y="2291"/>
                    <a:pt x="144" y="4724"/>
                  </a:cubicBezTo>
                  <a:lnTo>
                    <a:pt x="144" y="46949"/>
                  </a:lnTo>
                  <a:cubicBezTo>
                    <a:pt x="1" y="49382"/>
                    <a:pt x="1862" y="51529"/>
                    <a:pt x="4438" y="51672"/>
                  </a:cubicBezTo>
                  <a:lnTo>
                    <a:pt x="9018" y="51672"/>
                  </a:lnTo>
                  <a:lnTo>
                    <a:pt x="9018" y="61119"/>
                  </a:lnTo>
                  <a:cubicBezTo>
                    <a:pt x="8825" y="62088"/>
                    <a:pt x="9615" y="62795"/>
                    <a:pt x="10457" y="62795"/>
                  </a:cubicBezTo>
                  <a:cubicBezTo>
                    <a:pt x="10858" y="62795"/>
                    <a:pt x="11271" y="62634"/>
                    <a:pt x="11595" y="62264"/>
                  </a:cubicBezTo>
                  <a:lnTo>
                    <a:pt x="21185" y="51529"/>
                  </a:lnTo>
                  <a:lnTo>
                    <a:pt x="91893" y="51529"/>
                  </a:lnTo>
                  <a:cubicBezTo>
                    <a:pt x="94470" y="51386"/>
                    <a:pt x="96330" y="49382"/>
                    <a:pt x="96187" y="46806"/>
                  </a:cubicBezTo>
                  <a:lnTo>
                    <a:pt x="96187" y="4724"/>
                  </a:lnTo>
                  <a:cubicBezTo>
                    <a:pt x="96330" y="2291"/>
                    <a:pt x="94470" y="144"/>
                    <a:pt x="91893" y="1"/>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sp>
          <p:nvSpPr>
            <p:cNvPr id="204" name="Google Shape;204;p32"/>
            <p:cNvSpPr/>
            <p:nvPr/>
          </p:nvSpPr>
          <p:spPr>
            <a:xfrm>
              <a:off x="1023426" y="3382964"/>
              <a:ext cx="1242670" cy="840151"/>
            </a:xfrm>
            <a:custGeom>
              <a:avLst/>
              <a:gdLst/>
              <a:ahLst/>
              <a:cxnLst/>
              <a:rect l="l" t="t" r="r" b="b"/>
              <a:pathLst>
                <a:path w="96331" h="65128" fill="none" extrusionOk="0">
                  <a:moveTo>
                    <a:pt x="4438" y="1"/>
                  </a:moveTo>
                  <a:lnTo>
                    <a:pt x="91893" y="1"/>
                  </a:lnTo>
                  <a:cubicBezTo>
                    <a:pt x="94469" y="1"/>
                    <a:pt x="96330" y="2148"/>
                    <a:pt x="96187" y="4724"/>
                  </a:cubicBezTo>
                  <a:lnTo>
                    <a:pt x="96187" y="46806"/>
                  </a:lnTo>
                  <a:cubicBezTo>
                    <a:pt x="96330" y="49383"/>
                    <a:pt x="94469" y="51386"/>
                    <a:pt x="91893" y="51530"/>
                  </a:cubicBezTo>
                  <a:lnTo>
                    <a:pt x="87456" y="51530"/>
                  </a:lnTo>
                  <a:lnTo>
                    <a:pt x="87456" y="65127"/>
                  </a:lnTo>
                  <a:lnTo>
                    <a:pt x="75146" y="51530"/>
                  </a:lnTo>
                  <a:lnTo>
                    <a:pt x="4438" y="51530"/>
                  </a:lnTo>
                  <a:cubicBezTo>
                    <a:pt x="1861" y="51386"/>
                    <a:pt x="0" y="49383"/>
                    <a:pt x="144" y="46806"/>
                  </a:cubicBezTo>
                  <a:lnTo>
                    <a:pt x="144" y="4724"/>
                  </a:lnTo>
                  <a:cubicBezTo>
                    <a:pt x="0" y="2148"/>
                    <a:pt x="1861" y="1"/>
                    <a:pt x="443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32"/>
          <p:cNvGrpSpPr/>
          <p:nvPr/>
        </p:nvGrpSpPr>
        <p:grpSpPr>
          <a:xfrm>
            <a:off x="8730221" y="239275"/>
            <a:ext cx="595544" cy="798430"/>
            <a:chOff x="6775075" y="-938225"/>
            <a:chExt cx="1676425" cy="2331400"/>
          </a:xfrm>
        </p:grpSpPr>
        <p:sp>
          <p:nvSpPr>
            <p:cNvPr id="206" name="Google Shape;206;p32"/>
            <p:cNvSpPr/>
            <p:nvPr/>
          </p:nvSpPr>
          <p:spPr>
            <a:xfrm>
              <a:off x="7362625" y="1183600"/>
              <a:ext cx="645125" cy="209575"/>
            </a:xfrm>
            <a:custGeom>
              <a:avLst/>
              <a:gdLst/>
              <a:ahLst/>
              <a:cxnLst/>
              <a:rect l="l" t="t" r="r" b="b"/>
              <a:pathLst>
                <a:path w="25805" h="8383" extrusionOk="0">
                  <a:moveTo>
                    <a:pt x="3781" y="0"/>
                  </a:moveTo>
                  <a:cubicBezTo>
                    <a:pt x="1645" y="0"/>
                    <a:pt x="1" y="1644"/>
                    <a:pt x="1" y="3780"/>
                  </a:cubicBezTo>
                  <a:lnTo>
                    <a:pt x="1" y="4602"/>
                  </a:lnTo>
                  <a:cubicBezTo>
                    <a:pt x="1" y="6574"/>
                    <a:pt x="1645" y="8382"/>
                    <a:pt x="3781" y="8382"/>
                  </a:cubicBezTo>
                  <a:lnTo>
                    <a:pt x="22024" y="8382"/>
                  </a:lnTo>
                  <a:cubicBezTo>
                    <a:pt x="24161" y="8382"/>
                    <a:pt x="25804" y="6574"/>
                    <a:pt x="25804" y="4602"/>
                  </a:cubicBezTo>
                  <a:lnTo>
                    <a:pt x="25804" y="3780"/>
                  </a:lnTo>
                  <a:cubicBezTo>
                    <a:pt x="25804" y="1644"/>
                    <a:pt x="24161" y="0"/>
                    <a:pt x="22024"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a:off x="6775075" y="-938225"/>
              <a:ext cx="1676425" cy="1941050"/>
            </a:xfrm>
            <a:custGeom>
              <a:avLst/>
              <a:gdLst/>
              <a:ahLst/>
              <a:cxnLst/>
              <a:rect l="l" t="t" r="r" b="b"/>
              <a:pathLst>
                <a:path w="67057" h="77642" extrusionOk="0">
                  <a:moveTo>
                    <a:pt x="36640" y="0"/>
                  </a:moveTo>
                  <a:cubicBezTo>
                    <a:pt x="32405" y="0"/>
                    <a:pt x="28057" y="903"/>
                    <a:pt x="23832" y="2861"/>
                  </a:cubicBezTo>
                  <a:cubicBezTo>
                    <a:pt x="3616" y="12229"/>
                    <a:pt x="1" y="39347"/>
                    <a:pt x="17093" y="53810"/>
                  </a:cubicBezTo>
                  <a:cubicBezTo>
                    <a:pt x="19230" y="55618"/>
                    <a:pt x="20380" y="58412"/>
                    <a:pt x="20380" y="61206"/>
                  </a:cubicBezTo>
                  <a:lnTo>
                    <a:pt x="20380" y="61371"/>
                  </a:lnTo>
                  <a:cubicBezTo>
                    <a:pt x="20380" y="70246"/>
                    <a:pt x="27612" y="77642"/>
                    <a:pt x="36651" y="77642"/>
                  </a:cubicBezTo>
                  <a:cubicBezTo>
                    <a:pt x="45690" y="77642"/>
                    <a:pt x="53086" y="70410"/>
                    <a:pt x="53086" y="61371"/>
                  </a:cubicBezTo>
                  <a:lnTo>
                    <a:pt x="53086" y="61206"/>
                  </a:lnTo>
                  <a:cubicBezTo>
                    <a:pt x="53086" y="58248"/>
                    <a:pt x="54401" y="55454"/>
                    <a:pt x="56538" y="53482"/>
                  </a:cubicBezTo>
                  <a:cubicBezTo>
                    <a:pt x="63276" y="47729"/>
                    <a:pt x="67056" y="39347"/>
                    <a:pt x="67056" y="30472"/>
                  </a:cubicBezTo>
                  <a:cubicBezTo>
                    <a:pt x="67056" y="12923"/>
                    <a:pt x="52661" y="0"/>
                    <a:pt x="36640"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7440700" y="-332575"/>
              <a:ext cx="505400" cy="1318975"/>
            </a:xfrm>
            <a:custGeom>
              <a:avLst/>
              <a:gdLst/>
              <a:ahLst/>
              <a:cxnLst/>
              <a:rect l="l" t="t" r="r" b="b"/>
              <a:pathLst>
                <a:path w="20216" h="52759" fill="none" extrusionOk="0">
                  <a:moveTo>
                    <a:pt x="5096" y="52594"/>
                  </a:moveTo>
                  <a:lnTo>
                    <a:pt x="1" y="4110"/>
                  </a:lnTo>
                  <a:cubicBezTo>
                    <a:pt x="1" y="3124"/>
                    <a:pt x="1151" y="2631"/>
                    <a:pt x="1644" y="3452"/>
                  </a:cubicBezTo>
                  <a:lnTo>
                    <a:pt x="1644" y="3452"/>
                  </a:lnTo>
                  <a:cubicBezTo>
                    <a:pt x="2137" y="3945"/>
                    <a:pt x="2795" y="3945"/>
                    <a:pt x="3123" y="3452"/>
                  </a:cubicBezTo>
                  <a:lnTo>
                    <a:pt x="5753" y="494"/>
                  </a:lnTo>
                  <a:cubicBezTo>
                    <a:pt x="6082" y="1"/>
                    <a:pt x="6739" y="1"/>
                    <a:pt x="7232" y="494"/>
                  </a:cubicBezTo>
                  <a:lnTo>
                    <a:pt x="9204" y="2959"/>
                  </a:lnTo>
                  <a:cubicBezTo>
                    <a:pt x="9533" y="3452"/>
                    <a:pt x="10355" y="3452"/>
                    <a:pt x="10684" y="2959"/>
                  </a:cubicBezTo>
                  <a:lnTo>
                    <a:pt x="12327" y="823"/>
                  </a:lnTo>
                  <a:cubicBezTo>
                    <a:pt x="12656" y="330"/>
                    <a:pt x="13477" y="330"/>
                    <a:pt x="13806" y="823"/>
                  </a:cubicBezTo>
                  <a:lnTo>
                    <a:pt x="15285" y="3124"/>
                  </a:lnTo>
                  <a:cubicBezTo>
                    <a:pt x="15614" y="3617"/>
                    <a:pt x="16271" y="3617"/>
                    <a:pt x="16765" y="3288"/>
                  </a:cubicBezTo>
                  <a:lnTo>
                    <a:pt x="18572" y="1480"/>
                  </a:lnTo>
                  <a:cubicBezTo>
                    <a:pt x="19230" y="987"/>
                    <a:pt x="20216" y="1480"/>
                    <a:pt x="20052" y="2302"/>
                  </a:cubicBezTo>
                  <a:lnTo>
                    <a:pt x="14957" y="52758"/>
                  </a:lnTo>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7288675" y="867200"/>
              <a:ext cx="793025" cy="205475"/>
            </a:xfrm>
            <a:custGeom>
              <a:avLst/>
              <a:gdLst/>
              <a:ahLst/>
              <a:cxnLst/>
              <a:rect l="l" t="t" r="r" b="b"/>
              <a:pathLst>
                <a:path w="31721" h="8219" extrusionOk="0">
                  <a:moveTo>
                    <a:pt x="4109" y="1"/>
                  </a:moveTo>
                  <a:cubicBezTo>
                    <a:pt x="1973" y="1"/>
                    <a:pt x="1" y="1973"/>
                    <a:pt x="1" y="4110"/>
                  </a:cubicBezTo>
                  <a:cubicBezTo>
                    <a:pt x="1" y="6411"/>
                    <a:pt x="1973" y="8219"/>
                    <a:pt x="4109" y="8219"/>
                  </a:cubicBezTo>
                  <a:lnTo>
                    <a:pt x="27612" y="8219"/>
                  </a:lnTo>
                  <a:cubicBezTo>
                    <a:pt x="29748" y="8219"/>
                    <a:pt x="31721" y="6411"/>
                    <a:pt x="31721" y="4110"/>
                  </a:cubicBezTo>
                  <a:cubicBezTo>
                    <a:pt x="31721" y="1973"/>
                    <a:pt x="29748" y="1"/>
                    <a:pt x="27612"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7288675" y="1056225"/>
              <a:ext cx="793025" cy="205450"/>
            </a:xfrm>
            <a:custGeom>
              <a:avLst/>
              <a:gdLst/>
              <a:ahLst/>
              <a:cxnLst/>
              <a:rect l="l" t="t" r="r" b="b"/>
              <a:pathLst>
                <a:path w="31721" h="8218" extrusionOk="0">
                  <a:moveTo>
                    <a:pt x="4109" y="0"/>
                  </a:moveTo>
                  <a:cubicBezTo>
                    <a:pt x="1973" y="0"/>
                    <a:pt x="1" y="1808"/>
                    <a:pt x="1" y="4109"/>
                  </a:cubicBezTo>
                  <a:cubicBezTo>
                    <a:pt x="1" y="6246"/>
                    <a:pt x="1973" y="8218"/>
                    <a:pt x="4109" y="8218"/>
                  </a:cubicBezTo>
                  <a:lnTo>
                    <a:pt x="27612" y="8218"/>
                  </a:lnTo>
                  <a:cubicBezTo>
                    <a:pt x="29748" y="8218"/>
                    <a:pt x="31721" y="6246"/>
                    <a:pt x="31721" y="4109"/>
                  </a:cubicBezTo>
                  <a:cubicBezTo>
                    <a:pt x="31721" y="1808"/>
                    <a:pt x="29748" y="0"/>
                    <a:pt x="27612"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7370850" y="1056225"/>
              <a:ext cx="628675" cy="25"/>
            </a:xfrm>
            <a:custGeom>
              <a:avLst/>
              <a:gdLst/>
              <a:ahLst/>
              <a:cxnLst/>
              <a:rect l="l" t="t" r="r" b="b"/>
              <a:pathLst>
                <a:path w="25147" h="1" fill="none" extrusionOk="0">
                  <a:moveTo>
                    <a:pt x="1" y="0"/>
                  </a:moveTo>
                  <a:lnTo>
                    <a:pt x="25146" y="0"/>
                  </a:lnTo>
                </a:path>
              </a:pathLst>
            </a:custGeom>
            <a:noFill/>
            <a:ln w="19050" cap="rnd" cmpd="sng">
              <a:solidFill>
                <a:schemeClr val="dk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2"/>
          <p:cNvSpPr/>
          <p:nvPr/>
        </p:nvSpPr>
        <p:spPr>
          <a:xfrm>
            <a:off x="367625" y="2969325"/>
            <a:ext cx="691200" cy="691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2"/>
          <p:cNvSpPr/>
          <p:nvPr/>
        </p:nvSpPr>
        <p:spPr>
          <a:xfrm>
            <a:off x="5381300" y="189875"/>
            <a:ext cx="576000" cy="57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a:off x="-2039" y="291491"/>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3360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13" name="Google Shape;213;p32"/>
          <p:cNvSpPr/>
          <p:nvPr/>
        </p:nvSpPr>
        <p:spPr>
          <a:xfrm>
            <a:off x="5381300" y="189875"/>
            <a:ext cx="576000" cy="57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2"/>
          <p:cNvSpPr txBox="1">
            <a:spLocks noGrp="1"/>
          </p:cNvSpPr>
          <p:nvPr>
            <p:ph type="body" idx="1"/>
          </p:nvPr>
        </p:nvSpPr>
        <p:spPr>
          <a:xfrm>
            <a:off x="1060362" y="398921"/>
            <a:ext cx="7745737" cy="4500008"/>
          </a:xfrm>
          <a:prstGeom prst="rect">
            <a:avLst/>
          </a:prstGeom>
        </p:spPr>
        <p:txBody>
          <a:bodyPr spcFirstLastPara="1" wrap="square" lIns="91425" tIns="91425" rIns="91425" bIns="91425" anchor="ctr" anchorCtr="0">
            <a:noAutofit/>
          </a:bodyPr>
          <a:lstStyle/>
          <a:p>
            <a:pPr marL="0" indent="0" algn="l">
              <a:buNone/>
            </a:pPr>
            <a:endParaRPr lang="en" sz="1800" dirty="0"/>
          </a:p>
          <a:p>
            <a:pPr marL="0" indent="0">
              <a:buNone/>
            </a:pPr>
            <a:r>
              <a:rPr lang="en-US" b="1"/>
              <a:t>Resources</a:t>
            </a:r>
          </a:p>
          <a:p>
            <a:pPr marL="0" indent="0" algn="l">
              <a:buNone/>
            </a:pPr>
            <a:endParaRPr lang="en-US" dirty="0"/>
          </a:p>
          <a:p>
            <a:pPr marL="0" indent="0" algn="l">
              <a:buNone/>
            </a:pPr>
            <a:r>
              <a:rPr lang="en-US" dirty="0">
                <a:hlinkClick r:id="rId3"/>
              </a:rPr>
              <a:t>https://sqlwithmanoj.com/2010/05/15/temporary-tables-vs-table-variables/</a:t>
            </a:r>
            <a:endParaRPr lang="en-US"/>
          </a:p>
          <a:p>
            <a:pPr marL="0" indent="0" algn="l">
              <a:buNone/>
            </a:pPr>
            <a:endParaRPr lang="en-US" dirty="0"/>
          </a:p>
          <a:p>
            <a:pPr marL="0" indent="0" algn="l">
              <a:buNone/>
            </a:pPr>
            <a:r>
              <a:rPr lang="en-US" dirty="0">
                <a:hlinkClick r:id="rId4"/>
              </a:rPr>
              <a:t>https://support.microsoft.com/en-us/topic/inf-frequently-asked-questions-sql-server-2000-table-variables-0664724a-30dd-3c75-1abd-fd6684342655</a:t>
            </a:r>
          </a:p>
          <a:p>
            <a:pPr marL="0" indent="0" algn="l">
              <a:buNone/>
            </a:pPr>
            <a:endParaRPr lang="en-US" dirty="0"/>
          </a:p>
          <a:p>
            <a:pPr marL="0" indent="0" algn="l">
              <a:buNone/>
            </a:pPr>
            <a:r>
              <a:rPr lang="en-US" dirty="0">
                <a:hlinkClick r:id="rId5"/>
              </a:rPr>
              <a:t>https://www.wiseowl.co.uk/blog/s346/table-variables.html</a:t>
            </a:r>
          </a:p>
          <a:p>
            <a:pPr marL="0" indent="0" algn="l">
              <a:buNone/>
            </a:pPr>
            <a:endParaRPr lang="en-US" dirty="0"/>
          </a:p>
          <a:p>
            <a:pPr marL="0" indent="0" algn="l">
              <a:buNone/>
            </a:pPr>
            <a:r>
              <a:rPr lang="en-US" dirty="0">
                <a:hlinkClick r:id="rId6"/>
              </a:rPr>
              <a:t>https://www.mssqltips.com/sqlservertip/6039/sql-server-table-variable-example/</a:t>
            </a:r>
          </a:p>
          <a:p>
            <a:pPr marL="0" indent="0" algn="l">
              <a:buNone/>
            </a:pPr>
            <a:endParaRPr lang="en-US" dirty="0"/>
          </a:p>
          <a:p>
            <a:pPr marL="0" indent="0" algn="l">
              <a:buNone/>
            </a:pPr>
            <a:r>
              <a:rPr lang="en-US" dirty="0">
                <a:hlinkClick r:id="rId7"/>
              </a:rPr>
              <a:t>https://www.section.io/engineering-education/sql-user-defined-functions/</a:t>
            </a:r>
          </a:p>
          <a:p>
            <a:pPr marL="0" indent="0" algn="l">
              <a:buNone/>
            </a:pPr>
            <a:endParaRPr lang="en-US" dirty="0"/>
          </a:p>
          <a:p>
            <a:pPr marL="0" indent="0" algn="l">
              <a:buNone/>
            </a:pPr>
            <a:r>
              <a:rPr lang="en-US" dirty="0">
                <a:hlinkClick r:id="rId8"/>
              </a:rPr>
              <a:t>https://docs.microsoft.com/en-us/sql/relational-databases/tables/use-table-valued-parameters-database-engine?view=sql-server-ver15</a:t>
            </a:r>
          </a:p>
          <a:p>
            <a:pPr marL="0" indent="0" algn="l">
              <a:buNone/>
            </a:pPr>
            <a:endParaRPr lang="en-US" dirty="0"/>
          </a:p>
          <a:p>
            <a:pPr marL="0" indent="0" algn="l">
              <a:buNone/>
            </a:pPr>
            <a:r>
              <a:rPr lang="en-US" dirty="0"/>
              <a:t>https://docs.microsoft.com/en-us/sql/t-sql/data-types/table-transact-sql?view=sql-server-ver15</a:t>
            </a:r>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p:txBody>
      </p:sp>
      <p:grpSp>
        <p:nvGrpSpPr>
          <p:cNvPr id="205" name="Google Shape;205;p32"/>
          <p:cNvGrpSpPr/>
          <p:nvPr/>
        </p:nvGrpSpPr>
        <p:grpSpPr>
          <a:xfrm>
            <a:off x="8730221" y="239275"/>
            <a:ext cx="595544" cy="798430"/>
            <a:chOff x="6775075" y="-938225"/>
            <a:chExt cx="1676425" cy="2331400"/>
          </a:xfrm>
        </p:grpSpPr>
        <p:sp>
          <p:nvSpPr>
            <p:cNvPr id="206" name="Google Shape;206;p32"/>
            <p:cNvSpPr/>
            <p:nvPr/>
          </p:nvSpPr>
          <p:spPr>
            <a:xfrm>
              <a:off x="7362625" y="1183600"/>
              <a:ext cx="645125" cy="209575"/>
            </a:xfrm>
            <a:custGeom>
              <a:avLst/>
              <a:gdLst/>
              <a:ahLst/>
              <a:cxnLst/>
              <a:rect l="l" t="t" r="r" b="b"/>
              <a:pathLst>
                <a:path w="25805" h="8383" extrusionOk="0">
                  <a:moveTo>
                    <a:pt x="3781" y="0"/>
                  </a:moveTo>
                  <a:cubicBezTo>
                    <a:pt x="1645" y="0"/>
                    <a:pt x="1" y="1644"/>
                    <a:pt x="1" y="3780"/>
                  </a:cubicBezTo>
                  <a:lnTo>
                    <a:pt x="1" y="4602"/>
                  </a:lnTo>
                  <a:cubicBezTo>
                    <a:pt x="1" y="6574"/>
                    <a:pt x="1645" y="8382"/>
                    <a:pt x="3781" y="8382"/>
                  </a:cubicBezTo>
                  <a:lnTo>
                    <a:pt x="22024" y="8382"/>
                  </a:lnTo>
                  <a:cubicBezTo>
                    <a:pt x="24161" y="8382"/>
                    <a:pt x="25804" y="6574"/>
                    <a:pt x="25804" y="4602"/>
                  </a:cubicBezTo>
                  <a:lnTo>
                    <a:pt x="25804" y="3780"/>
                  </a:lnTo>
                  <a:cubicBezTo>
                    <a:pt x="25804" y="1644"/>
                    <a:pt x="24161" y="0"/>
                    <a:pt x="22024"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a:off x="6775075" y="-938225"/>
              <a:ext cx="1676425" cy="1941050"/>
            </a:xfrm>
            <a:custGeom>
              <a:avLst/>
              <a:gdLst/>
              <a:ahLst/>
              <a:cxnLst/>
              <a:rect l="l" t="t" r="r" b="b"/>
              <a:pathLst>
                <a:path w="67057" h="77642" extrusionOk="0">
                  <a:moveTo>
                    <a:pt x="36640" y="0"/>
                  </a:moveTo>
                  <a:cubicBezTo>
                    <a:pt x="32405" y="0"/>
                    <a:pt x="28057" y="903"/>
                    <a:pt x="23832" y="2861"/>
                  </a:cubicBezTo>
                  <a:cubicBezTo>
                    <a:pt x="3616" y="12229"/>
                    <a:pt x="1" y="39347"/>
                    <a:pt x="17093" y="53810"/>
                  </a:cubicBezTo>
                  <a:cubicBezTo>
                    <a:pt x="19230" y="55618"/>
                    <a:pt x="20380" y="58412"/>
                    <a:pt x="20380" y="61206"/>
                  </a:cubicBezTo>
                  <a:lnTo>
                    <a:pt x="20380" y="61371"/>
                  </a:lnTo>
                  <a:cubicBezTo>
                    <a:pt x="20380" y="70246"/>
                    <a:pt x="27612" y="77642"/>
                    <a:pt x="36651" y="77642"/>
                  </a:cubicBezTo>
                  <a:cubicBezTo>
                    <a:pt x="45690" y="77642"/>
                    <a:pt x="53086" y="70410"/>
                    <a:pt x="53086" y="61371"/>
                  </a:cubicBezTo>
                  <a:lnTo>
                    <a:pt x="53086" y="61206"/>
                  </a:lnTo>
                  <a:cubicBezTo>
                    <a:pt x="53086" y="58248"/>
                    <a:pt x="54401" y="55454"/>
                    <a:pt x="56538" y="53482"/>
                  </a:cubicBezTo>
                  <a:cubicBezTo>
                    <a:pt x="63276" y="47729"/>
                    <a:pt x="67056" y="39347"/>
                    <a:pt x="67056" y="30472"/>
                  </a:cubicBezTo>
                  <a:cubicBezTo>
                    <a:pt x="67056" y="12923"/>
                    <a:pt x="52661" y="0"/>
                    <a:pt x="36640"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7440700" y="-332575"/>
              <a:ext cx="505400" cy="1318975"/>
            </a:xfrm>
            <a:custGeom>
              <a:avLst/>
              <a:gdLst/>
              <a:ahLst/>
              <a:cxnLst/>
              <a:rect l="l" t="t" r="r" b="b"/>
              <a:pathLst>
                <a:path w="20216" h="52759" fill="none" extrusionOk="0">
                  <a:moveTo>
                    <a:pt x="5096" y="52594"/>
                  </a:moveTo>
                  <a:lnTo>
                    <a:pt x="1" y="4110"/>
                  </a:lnTo>
                  <a:cubicBezTo>
                    <a:pt x="1" y="3124"/>
                    <a:pt x="1151" y="2631"/>
                    <a:pt x="1644" y="3452"/>
                  </a:cubicBezTo>
                  <a:lnTo>
                    <a:pt x="1644" y="3452"/>
                  </a:lnTo>
                  <a:cubicBezTo>
                    <a:pt x="2137" y="3945"/>
                    <a:pt x="2795" y="3945"/>
                    <a:pt x="3123" y="3452"/>
                  </a:cubicBezTo>
                  <a:lnTo>
                    <a:pt x="5753" y="494"/>
                  </a:lnTo>
                  <a:cubicBezTo>
                    <a:pt x="6082" y="1"/>
                    <a:pt x="6739" y="1"/>
                    <a:pt x="7232" y="494"/>
                  </a:cubicBezTo>
                  <a:lnTo>
                    <a:pt x="9204" y="2959"/>
                  </a:lnTo>
                  <a:cubicBezTo>
                    <a:pt x="9533" y="3452"/>
                    <a:pt x="10355" y="3452"/>
                    <a:pt x="10684" y="2959"/>
                  </a:cubicBezTo>
                  <a:lnTo>
                    <a:pt x="12327" y="823"/>
                  </a:lnTo>
                  <a:cubicBezTo>
                    <a:pt x="12656" y="330"/>
                    <a:pt x="13477" y="330"/>
                    <a:pt x="13806" y="823"/>
                  </a:cubicBezTo>
                  <a:lnTo>
                    <a:pt x="15285" y="3124"/>
                  </a:lnTo>
                  <a:cubicBezTo>
                    <a:pt x="15614" y="3617"/>
                    <a:pt x="16271" y="3617"/>
                    <a:pt x="16765" y="3288"/>
                  </a:cubicBezTo>
                  <a:lnTo>
                    <a:pt x="18572" y="1480"/>
                  </a:lnTo>
                  <a:cubicBezTo>
                    <a:pt x="19230" y="987"/>
                    <a:pt x="20216" y="1480"/>
                    <a:pt x="20052" y="2302"/>
                  </a:cubicBezTo>
                  <a:lnTo>
                    <a:pt x="14957" y="52758"/>
                  </a:lnTo>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7288675" y="867200"/>
              <a:ext cx="793025" cy="205475"/>
            </a:xfrm>
            <a:custGeom>
              <a:avLst/>
              <a:gdLst/>
              <a:ahLst/>
              <a:cxnLst/>
              <a:rect l="l" t="t" r="r" b="b"/>
              <a:pathLst>
                <a:path w="31721" h="8219" extrusionOk="0">
                  <a:moveTo>
                    <a:pt x="4109" y="1"/>
                  </a:moveTo>
                  <a:cubicBezTo>
                    <a:pt x="1973" y="1"/>
                    <a:pt x="1" y="1973"/>
                    <a:pt x="1" y="4110"/>
                  </a:cubicBezTo>
                  <a:cubicBezTo>
                    <a:pt x="1" y="6411"/>
                    <a:pt x="1973" y="8219"/>
                    <a:pt x="4109" y="8219"/>
                  </a:cubicBezTo>
                  <a:lnTo>
                    <a:pt x="27612" y="8219"/>
                  </a:lnTo>
                  <a:cubicBezTo>
                    <a:pt x="29748" y="8219"/>
                    <a:pt x="31721" y="6411"/>
                    <a:pt x="31721" y="4110"/>
                  </a:cubicBezTo>
                  <a:cubicBezTo>
                    <a:pt x="31721" y="1973"/>
                    <a:pt x="29748" y="1"/>
                    <a:pt x="27612"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7288675" y="1056225"/>
              <a:ext cx="793025" cy="205450"/>
            </a:xfrm>
            <a:custGeom>
              <a:avLst/>
              <a:gdLst/>
              <a:ahLst/>
              <a:cxnLst/>
              <a:rect l="l" t="t" r="r" b="b"/>
              <a:pathLst>
                <a:path w="31721" h="8218" extrusionOk="0">
                  <a:moveTo>
                    <a:pt x="4109" y="0"/>
                  </a:moveTo>
                  <a:cubicBezTo>
                    <a:pt x="1973" y="0"/>
                    <a:pt x="1" y="1808"/>
                    <a:pt x="1" y="4109"/>
                  </a:cubicBezTo>
                  <a:cubicBezTo>
                    <a:pt x="1" y="6246"/>
                    <a:pt x="1973" y="8218"/>
                    <a:pt x="4109" y="8218"/>
                  </a:cubicBezTo>
                  <a:lnTo>
                    <a:pt x="27612" y="8218"/>
                  </a:lnTo>
                  <a:cubicBezTo>
                    <a:pt x="29748" y="8218"/>
                    <a:pt x="31721" y="6246"/>
                    <a:pt x="31721" y="4109"/>
                  </a:cubicBezTo>
                  <a:cubicBezTo>
                    <a:pt x="31721" y="1808"/>
                    <a:pt x="29748" y="0"/>
                    <a:pt x="27612"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7370850" y="1056225"/>
              <a:ext cx="628675" cy="25"/>
            </a:xfrm>
            <a:custGeom>
              <a:avLst/>
              <a:gdLst/>
              <a:ahLst/>
              <a:cxnLst/>
              <a:rect l="l" t="t" r="r" b="b"/>
              <a:pathLst>
                <a:path w="25147" h="1" fill="none" extrusionOk="0">
                  <a:moveTo>
                    <a:pt x="1" y="0"/>
                  </a:moveTo>
                  <a:lnTo>
                    <a:pt x="25146" y="0"/>
                  </a:lnTo>
                </a:path>
              </a:pathLst>
            </a:custGeom>
            <a:noFill/>
            <a:ln w="19050" cap="rnd" cmpd="sng">
              <a:solidFill>
                <a:schemeClr val="dk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2"/>
          <p:cNvSpPr/>
          <p:nvPr/>
        </p:nvSpPr>
        <p:spPr>
          <a:xfrm>
            <a:off x="367625" y="2969325"/>
            <a:ext cx="691200" cy="691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a:off x="-2039" y="291491"/>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62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 of This Template</a:t>
            </a:r>
            <a:endParaRPr/>
          </a:p>
        </p:txBody>
      </p:sp>
      <p:sp>
        <p:nvSpPr>
          <p:cNvPr id="195" name="Google Shape;195;p31"/>
          <p:cNvSpPr txBox="1">
            <a:spLocks noGrp="1"/>
          </p:cNvSpPr>
          <p:nvPr>
            <p:ph type="body" idx="1"/>
          </p:nvPr>
        </p:nvSpPr>
        <p:spPr>
          <a:xfrm>
            <a:off x="713225" y="1178425"/>
            <a:ext cx="7717500" cy="3425400"/>
          </a:xfrm>
          <a:prstGeom prst="rect">
            <a:avLst/>
          </a:prstGeom>
        </p:spPr>
        <p:txBody>
          <a:bodyPr spcFirstLastPara="1" wrap="square" lIns="91425" tIns="91425" rIns="91425" bIns="91425" anchor="ctr" anchorCtr="0">
            <a:noAutofit/>
          </a:bodyPr>
          <a:lstStyle/>
          <a:p>
            <a:pPr marL="0" indent="0">
              <a:buNone/>
            </a:pPr>
            <a:r>
              <a:rPr lang="en" sz="1200" dirty="0"/>
              <a:t>What is a Table Variable</a:t>
            </a:r>
            <a:endParaRPr lang="en-US" sz="1200" dirty="0"/>
          </a:p>
          <a:p>
            <a:pPr marL="0" indent="0">
              <a:buNone/>
            </a:pPr>
            <a:r>
              <a:rPr lang="en" sz="1200" dirty="0"/>
              <a:t>.Why use Table Variables</a:t>
            </a:r>
          </a:p>
          <a:p>
            <a:pPr marL="0" indent="0">
              <a:buNone/>
            </a:pPr>
            <a:r>
              <a:rPr lang="en" sz="1200" dirty="0"/>
              <a:t>Difference between Table Variables and Temporary Tables</a:t>
            </a:r>
          </a:p>
          <a:p>
            <a:pPr marL="0" indent="0">
              <a:buNone/>
            </a:pPr>
            <a:endParaRPr lang="en" sz="1200" dirty="0"/>
          </a:p>
          <a:p>
            <a:pPr marL="0" indent="0">
              <a:buNone/>
            </a:pPr>
            <a:r>
              <a:rPr lang="en" sz="1200" dirty="0"/>
              <a:t>Disadvantages of using table variables</a:t>
            </a:r>
          </a:p>
          <a:p>
            <a:pPr marL="0" indent="0">
              <a:buNone/>
            </a:pPr>
            <a:endParaRPr lang="en"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12" name="Google Shape;212;p32"/>
          <p:cNvSpPr/>
          <p:nvPr/>
        </p:nvSpPr>
        <p:spPr>
          <a:xfrm>
            <a:off x="367625" y="2969325"/>
            <a:ext cx="691200" cy="691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2"/>
          <p:cNvSpPr/>
          <p:nvPr/>
        </p:nvSpPr>
        <p:spPr>
          <a:xfrm>
            <a:off x="5381300" y="189875"/>
            <a:ext cx="576000" cy="57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2"/>
          <p:cNvSpPr txBox="1">
            <a:spLocks noGrp="1"/>
          </p:cNvSpPr>
          <p:nvPr>
            <p:ph type="title"/>
          </p:nvPr>
        </p:nvSpPr>
        <p:spPr>
          <a:xfrm>
            <a:off x="1761258" y="133301"/>
            <a:ext cx="3960900" cy="57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201" name="Google Shape;201;p32"/>
          <p:cNvSpPr txBox="1">
            <a:spLocks noGrp="1"/>
          </p:cNvSpPr>
          <p:nvPr>
            <p:ph type="body" idx="1"/>
          </p:nvPr>
        </p:nvSpPr>
        <p:spPr>
          <a:xfrm>
            <a:off x="629041" y="765543"/>
            <a:ext cx="8080011" cy="3917726"/>
          </a:xfrm>
          <a:prstGeom prst="rect">
            <a:avLst/>
          </a:prstGeom>
        </p:spPr>
        <p:txBody>
          <a:bodyPr spcFirstLastPara="1" wrap="square" lIns="91425" tIns="91425" rIns="91425" bIns="91425" anchor="ctr" anchorCtr="0">
            <a:noAutofit/>
          </a:bodyPr>
          <a:lstStyle/>
          <a:p>
            <a:pPr marL="0" indent="0" algn="l">
              <a:buNone/>
            </a:pPr>
            <a:r>
              <a:rPr lang="en" sz="4000" b="1" dirty="0">
                <a:latin typeface="Gabriola"/>
              </a:rPr>
              <a:t>What is a Table Variable</a:t>
            </a:r>
          </a:p>
          <a:p>
            <a:pPr marL="571500" indent="-571500" algn="l"/>
            <a:endParaRPr lang="en" sz="4000" b="1" dirty="0">
              <a:latin typeface="Gabriola"/>
            </a:endParaRPr>
          </a:p>
          <a:p>
            <a:pPr marL="342900" indent="-342900" algn="l"/>
            <a:r>
              <a:rPr lang="en" sz="2400" dirty="0"/>
              <a:t>The table variable, like the temp table in SQL Server, is a form of local variable that can be used to store data temporarily</a:t>
            </a:r>
            <a:r>
              <a:rPr lang="en" dirty="0"/>
              <a:t>.</a:t>
            </a:r>
          </a:p>
          <a:p>
            <a:pPr marL="342900" indent="-342900" algn="l"/>
            <a:r>
              <a:rPr lang="en" sz="2400"/>
              <a:t>Table variables are stored in the tempdb database</a:t>
            </a:r>
          </a:p>
          <a:p>
            <a:pPr marL="0" indent="0" algn="l">
              <a:buNone/>
            </a:pPr>
            <a:endParaRPr lang="en" sz="2400" dirty="0"/>
          </a:p>
        </p:txBody>
      </p:sp>
      <p:sp>
        <p:nvSpPr>
          <p:cNvPr id="204" name="Google Shape;204;p32"/>
          <p:cNvSpPr/>
          <p:nvPr/>
        </p:nvSpPr>
        <p:spPr>
          <a:xfrm>
            <a:off x="136795" y="185042"/>
            <a:ext cx="1338881" cy="786187"/>
          </a:xfrm>
          <a:custGeom>
            <a:avLst/>
            <a:gdLst/>
            <a:ahLst/>
            <a:cxnLst/>
            <a:rect l="l" t="t" r="r" b="b"/>
            <a:pathLst>
              <a:path w="96331" h="65128" fill="none" extrusionOk="0">
                <a:moveTo>
                  <a:pt x="4438" y="1"/>
                </a:moveTo>
                <a:lnTo>
                  <a:pt x="91893" y="1"/>
                </a:lnTo>
                <a:cubicBezTo>
                  <a:pt x="94469" y="1"/>
                  <a:pt x="96330" y="2148"/>
                  <a:pt x="96187" y="4724"/>
                </a:cubicBezTo>
                <a:lnTo>
                  <a:pt x="96187" y="46806"/>
                </a:lnTo>
                <a:cubicBezTo>
                  <a:pt x="96330" y="49383"/>
                  <a:pt x="94469" y="51386"/>
                  <a:pt x="91893" y="51530"/>
                </a:cubicBezTo>
                <a:lnTo>
                  <a:pt x="87456" y="51530"/>
                </a:lnTo>
                <a:lnTo>
                  <a:pt x="87456" y="65127"/>
                </a:lnTo>
                <a:lnTo>
                  <a:pt x="75146" y="51530"/>
                </a:lnTo>
                <a:lnTo>
                  <a:pt x="4438" y="51530"/>
                </a:lnTo>
                <a:cubicBezTo>
                  <a:pt x="1861" y="51386"/>
                  <a:pt x="0" y="49383"/>
                  <a:pt x="144" y="46806"/>
                </a:cubicBezTo>
                <a:lnTo>
                  <a:pt x="144" y="4724"/>
                </a:lnTo>
                <a:cubicBezTo>
                  <a:pt x="0" y="2148"/>
                  <a:pt x="1861" y="1"/>
                  <a:pt x="443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32"/>
          <p:cNvGrpSpPr/>
          <p:nvPr/>
        </p:nvGrpSpPr>
        <p:grpSpPr>
          <a:xfrm>
            <a:off x="7792098" y="3980983"/>
            <a:ext cx="595544" cy="798430"/>
            <a:chOff x="6775075" y="-938225"/>
            <a:chExt cx="1676425" cy="2331400"/>
          </a:xfrm>
        </p:grpSpPr>
        <p:sp>
          <p:nvSpPr>
            <p:cNvPr id="206" name="Google Shape;206;p32"/>
            <p:cNvSpPr/>
            <p:nvPr/>
          </p:nvSpPr>
          <p:spPr>
            <a:xfrm>
              <a:off x="7362625" y="1183600"/>
              <a:ext cx="645125" cy="209575"/>
            </a:xfrm>
            <a:custGeom>
              <a:avLst/>
              <a:gdLst/>
              <a:ahLst/>
              <a:cxnLst/>
              <a:rect l="l" t="t" r="r" b="b"/>
              <a:pathLst>
                <a:path w="25805" h="8383" extrusionOk="0">
                  <a:moveTo>
                    <a:pt x="3781" y="0"/>
                  </a:moveTo>
                  <a:cubicBezTo>
                    <a:pt x="1645" y="0"/>
                    <a:pt x="1" y="1644"/>
                    <a:pt x="1" y="3780"/>
                  </a:cubicBezTo>
                  <a:lnTo>
                    <a:pt x="1" y="4602"/>
                  </a:lnTo>
                  <a:cubicBezTo>
                    <a:pt x="1" y="6574"/>
                    <a:pt x="1645" y="8382"/>
                    <a:pt x="3781" y="8382"/>
                  </a:cubicBezTo>
                  <a:lnTo>
                    <a:pt x="22024" y="8382"/>
                  </a:lnTo>
                  <a:cubicBezTo>
                    <a:pt x="24161" y="8382"/>
                    <a:pt x="25804" y="6574"/>
                    <a:pt x="25804" y="4602"/>
                  </a:cubicBezTo>
                  <a:lnTo>
                    <a:pt x="25804" y="3780"/>
                  </a:lnTo>
                  <a:cubicBezTo>
                    <a:pt x="25804" y="1644"/>
                    <a:pt x="24161" y="0"/>
                    <a:pt x="22024"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a:off x="6775075" y="-938225"/>
              <a:ext cx="1676425" cy="1941050"/>
            </a:xfrm>
            <a:custGeom>
              <a:avLst/>
              <a:gdLst/>
              <a:ahLst/>
              <a:cxnLst/>
              <a:rect l="l" t="t" r="r" b="b"/>
              <a:pathLst>
                <a:path w="67057" h="77642" extrusionOk="0">
                  <a:moveTo>
                    <a:pt x="36640" y="0"/>
                  </a:moveTo>
                  <a:cubicBezTo>
                    <a:pt x="32405" y="0"/>
                    <a:pt x="28057" y="903"/>
                    <a:pt x="23832" y="2861"/>
                  </a:cubicBezTo>
                  <a:cubicBezTo>
                    <a:pt x="3616" y="12229"/>
                    <a:pt x="1" y="39347"/>
                    <a:pt x="17093" y="53810"/>
                  </a:cubicBezTo>
                  <a:cubicBezTo>
                    <a:pt x="19230" y="55618"/>
                    <a:pt x="20380" y="58412"/>
                    <a:pt x="20380" y="61206"/>
                  </a:cubicBezTo>
                  <a:lnTo>
                    <a:pt x="20380" y="61371"/>
                  </a:lnTo>
                  <a:cubicBezTo>
                    <a:pt x="20380" y="70246"/>
                    <a:pt x="27612" y="77642"/>
                    <a:pt x="36651" y="77642"/>
                  </a:cubicBezTo>
                  <a:cubicBezTo>
                    <a:pt x="45690" y="77642"/>
                    <a:pt x="53086" y="70410"/>
                    <a:pt x="53086" y="61371"/>
                  </a:cubicBezTo>
                  <a:lnTo>
                    <a:pt x="53086" y="61206"/>
                  </a:lnTo>
                  <a:cubicBezTo>
                    <a:pt x="53086" y="58248"/>
                    <a:pt x="54401" y="55454"/>
                    <a:pt x="56538" y="53482"/>
                  </a:cubicBezTo>
                  <a:cubicBezTo>
                    <a:pt x="63276" y="47729"/>
                    <a:pt x="67056" y="39347"/>
                    <a:pt x="67056" y="30472"/>
                  </a:cubicBezTo>
                  <a:cubicBezTo>
                    <a:pt x="67056" y="12923"/>
                    <a:pt x="52661" y="0"/>
                    <a:pt x="36640"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7440700" y="-332575"/>
              <a:ext cx="505400" cy="1318975"/>
            </a:xfrm>
            <a:custGeom>
              <a:avLst/>
              <a:gdLst/>
              <a:ahLst/>
              <a:cxnLst/>
              <a:rect l="l" t="t" r="r" b="b"/>
              <a:pathLst>
                <a:path w="20216" h="52759" fill="none" extrusionOk="0">
                  <a:moveTo>
                    <a:pt x="5096" y="52594"/>
                  </a:moveTo>
                  <a:lnTo>
                    <a:pt x="1" y="4110"/>
                  </a:lnTo>
                  <a:cubicBezTo>
                    <a:pt x="1" y="3124"/>
                    <a:pt x="1151" y="2631"/>
                    <a:pt x="1644" y="3452"/>
                  </a:cubicBezTo>
                  <a:lnTo>
                    <a:pt x="1644" y="3452"/>
                  </a:lnTo>
                  <a:cubicBezTo>
                    <a:pt x="2137" y="3945"/>
                    <a:pt x="2795" y="3945"/>
                    <a:pt x="3123" y="3452"/>
                  </a:cubicBezTo>
                  <a:lnTo>
                    <a:pt x="5753" y="494"/>
                  </a:lnTo>
                  <a:cubicBezTo>
                    <a:pt x="6082" y="1"/>
                    <a:pt x="6739" y="1"/>
                    <a:pt x="7232" y="494"/>
                  </a:cubicBezTo>
                  <a:lnTo>
                    <a:pt x="9204" y="2959"/>
                  </a:lnTo>
                  <a:cubicBezTo>
                    <a:pt x="9533" y="3452"/>
                    <a:pt x="10355" y="3452"/>
                    <a:pt x="10684" y="2959"/>
                  </a:cubicBezTo>
                  <a:lnTo>
                    <a:pt x="12327" y="823"/>
                  </a:lnTo>
                  <a:cubicBezTo>
                    <a:pt x="12656" y="330"/>
                    <a:pt x="13477" y="330"/>
                    <a:pt x="13806" y="823"/>
                  </a:cubicBezTo>
                  <a:lnTo>
                    <a:pt x="15285" y="3124"/>
                  </a:lnTo>
                  <a:cubicBezTo>
                    <a:pt x="15614" y="3617"/>
                    <a:pt x="16271" y="3617"/>
                    <a:pt x="16765" y="3288"/>
                  </a:cubicBezTo>
                  <a:lnTo>
                    <a:pt x="18572" y="1480"/>
                  </a:lnTo>
                  <a:cubicBezTo>
                    <a:pt x="19230" y="987"/>
                    <a:pt x="20216" y="1480"/>
                    <a:pt x="20052" y="2302"/>
                  </a:cubicBezTo>
                  <a:lnTo>
                    <a:pt x="14957" y="52758"/>
                  </a:lnTo>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7288675" y="867200"/>
              <a:ext cx="793025" cy="205475"/>
            </a:xfrm>
            <a:custGeom>
              <a:avLst/>
              <a:gdLst/>
              <a:ahLst/>
              <a:cxnLst/>
              <a:rect l="l" t="t" r="r" b="b"/>
              <a:pathLst>
                <a:path w="31721" h="8219" extrusionOk="0">
                  <a:moveTo>
                    <a:pt x="4109" y="1"/>
                  </a:moveTo>
                  <a:cubicBezTo>
                    <a:pt x="1973" y="1"/>
                    <a:pt x="1" y="1973"/>
                    <a:pt x="1" y="4110"/>
                  </a:cubicBezTo>
                  <a:cubicBezTo>
                    <a:pt x="1" y="6411"/>
                    <a:pt x="1973" y="8219"/>
                    <a:pt x="4109" y="8219"/>
                  </a:cubicBezTo>
                  <a:lnTo>
                    <a:pt x="27612" y="8219"/>
                  </a:lnTo>
                  <a:cubicBezTo>
                    <a:pt x="29748" y="8219"/>
                    <a:pt x="31721" y="6411"/>
                    <a:pt x="31721" y="4110"/>
                  </a:cubicBezTo>
                  <a:cubicBezTo>
                    <a:pt x="31721" y="1973"/>
                    <a:pt x="29748" y="1"/>
                    <a:pt x="27612"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7288675" y="1056225"/>
              <a:ext cx="793025" cy="205450"/>
            </a:xfrm>
            <a:custGeom>
              <a:avLst/>
              <a:gdLst/>
              <a:ahLst/>
              <a:cxnLst/>
              <a:rect l="l" t="t" r="r" b="b"/>
              <a:pathLst>
                <a:path w="31721" h="8218" extrusionOk="0">
                  <a:moveTo>
                    <a:pt x="4109" y="0"/>
                  </a:moveTo>
                  <a:cubicBezTo>
                    <a:pt x="1973" y="0"/>
                    <a:pt x="1" y="1808"/>
                    <a:pt x="1" y="4109"/>
                  </a:cubicBezTo>
                  <a:cubicBezTo>
                    <a:pt x="1" y="6246"/>
                    <a:pt x="1973" y="8218"/>
                    <a:pt x="4109" y="8218"/>
                  </a:cubicBezTo>
                  <a:lnTo>
                    <a:pt x="27612" y="8218"/>
                  </a:lnTo>
                  <a:cubicBezTo>
                    <a:pt x="29748" y="8218"/>
                    <a:pt x="31721" y="6246"/>
                    <a:pt x="31721" y="4109"/>
                  </a:cubicBezTo>
                  <a:cubicBezTo>
                    <a:pt x="31721" y="1808"/>
                    <a:pt x="29748" y="0"/>
                    <a:pt x="27612"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7370850" y="1056225"/>
              <a:ext cx="628675" cy="25"/>
            </a:xfrm>
            <a:custGeom>
              <a:avLst/>
              <a:gdLst/>
              <a:ahLst/>
              <a:cxnLst/>
              <a:rect l="l" t="t" r="r" b="b"/>
              <a:pathLst>
                <a:path w="25147" h="1" fill="none" extrusionOk="0">
                  <a:moveTo>
                    <a:pt x="1" y="0"/>
                  </a:moveTo>
                  <a:lnTo>
                    <a:pt x="25146" y="0"/>
                  </a:lnTo>
                </a:path>
              </a:pathLst>
            </a:custGeom>
            <a:noFill/>
            <a:ln w="19050" cap="rnd" cmpd="sng">
              <a:solidFill>
                <a:schemeClr val="dk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32"/>
          <p:cNvSpPr/>
          <p:nvPr/>
        </p:nvSpPr>
        <p:spPr>
          <a:xfrm>
            <a:off x="8387150" y="539500"/>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12" name="Google Shape;212;p32"/>
          <p:cNvSpPr/>
          <p:nvPr/>
        </p:nvSpPr>
        <p:spPr>
          <a:xfrm>
            <a:off x="367625" y="2969325"/>
            <a:ext cx="691200" cy="691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2"/>
          <p:cNvSpPr/>
          <p:nvPr/>
        </p:nvSpPr>
        <p:spPr>
          <a:xfrm>
            <a:off x="5381300" y="189875"/>
            <a:ext cx="576000" cy="57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2"/>
          <p:cNvSpPr txBox="1">
            <a:spLocks noGrp="1"/>
          </p:cNvSpPr>
          <p:nvPr>
            <p:ph type="title"/>
          </p:nvPr>
        </p:nvSpPr>
        <p:spPr>
          <a:xfrm>
            <a:off x="1761258" y="133301"/>
            <a:ext cx="3960900" cy="57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201" name="Google Shape;201;p32"/>
          <p:cNvSpPr txBox="1">
            <a:spLocks noGrp="1"/>
          </p:cNvSpPr>
          <p:nvPr>
            <p:ph type="body" idx="1"/>
          </p:nvPr>
        </p:nvSpPr>
        <p:spPr>
          <a:xfrm>
            <a:off x="629041" y="765543"/>
            <a:ext cx="8080011" cy="3917726"/>
          </a:xfrm>
          <a:prstGeom prst="rect">
            <a:avLst/>
          </a:prstGeom>
        </p:spPr>
        <p:txBody>
          <a:bodyPr spcFirstLastPara="1" wrap="square" lIns="91425" tIns="91425" rIns="91425" bIns="91425" anchor="ctr" anchorCtr="0">
            <a:noAutofit/>
          </a:bodyPr>
          <a:lstStyle/>
          <a:p>
            <a:pPr marL="342900" indent="-342900" algn="l"/>
            <a:r>
              <a:rPr lang="en" sz="2000"/>
              <a:t>We can define a table variable inside a stored procedure and function as well.</a:t>
            </a:r>
            <a:endParaRPr lang="en-US" sz="2000" dirty="0"/>
          </a:p>
          <a:p>
            <a:pPr marL="342900" indent="-342900" algn="l"/>
            <a:endParaRPr lang="en-US" sz="2000" dirty="0"/>
          </a:p>
          <a:p>
            <a:pPr marL="342900" indent="-342900" algn="l"/>
            <a:r>
              <a:rPr lang="en" sz="2000"/>
              <a:t>In this case, the table variable scope is within the stored procedure and function. We cannot use it outside the scope of the batch, stored procedure or function.</a:t>
            </a:r>
            <a:endParaRPr lang="en-US" sz="2000" dirty="0"/>
          </a:p>
          <a:p>
            <a:pPr marL="285750" indent="-285750" algn="l"/>
            <a:endParaRPr lang="en" sz="1400" dirty="0"/>
          </a:p>
        </p:txBody>
      </p:sp>
      <p:sp>
        <p:nvSpPr>
          <p:cNvPr id="204" name="Google Shape;204;p32"/>
          <p:cNvSpPr/>
          <p:nvPr/>
        </p:nvSpPr>
        <p:spPr>
          <a:xfrm>
            <a:off x="136795" y="185042"/>
            <a:ext cx="1338881" cy="786187"/>
          </a:xfrm>
          <a:custGeom>
            <a:avLst/>
            <a:gdLst/>
            <a:ahLst/>
            <a:cxnLst/>
            <a:rect l="l" t="t" r="r" b="b"/>
            <a:pathLst>
              <a:path w="96331" h="65128" fill="none" extrusionOk="0">
                <a:moveTo>
                  <a:pt x="4438" y="1"/>
                </a:moveTo>
                <a:lnTo>
                  <a:pt x="91893" y="1"/>
                </a:lnTo>
                <a:cubicBezTo>
                  <a:pt x="94469" y="1"/>
                  <a:pt x="96330" y="2148"/>
                  <a:pt x="96187" y="4724"/>
                </a:cubicBezTo>
                <a:lnTo>
                  <a:pt x="96187" y="46806"/>
                </a:lnTo>
                <a:cubicBezTo>
                  <a:pt x="96330" y="49383"/>
                  <a:pt x="94469" y="51386"/>
                  <a:pt x="91893" y="51530"/>
                </a:cubicBezTo>
                <a:lnTo>
                  <a:pt x="87456" y="51530"/>
                </a:lnTo>
                <a:lnTo>
                  <a:pt x="87456" y="65127"/>
                </a:lnTo>
                <a:lnTo>
                  <a:pt x="75146" y="51530"/>
                </a:lnTo>
                <a:lnTo>
                  <a:pt x="4438" y="51530"/>
                </a:lnTo>
                <a:cubicBezTo>
                  <a:pt x="1861" y="51386"/>
                  <a:pt x="0" y="49383"/>
                  <a:pt x="144" y="46806"/>
                </a:cubicBezTo>
                <a:lnTo>
                  <a:pt x="144" y="4724"/>
                </a:lnTo>
                <a:cubicBezTo>
                  <a:pt x="0" y="2148"/>
                  <a:pt x="1861" y="1"/>
                  <a:pt x="443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32"/>
          <p:cNvGrpSpPr/>
          <p:nvPr/>
        </p:nvGrpSpPr>
        <p:grpSpPr>
          <a:xfrm>
            <a:off x="7792098" y="3980983"/>
            <a:ext cx="595544" cy="798430"/>
            <a:chOff x="6775075" y="-938225"/>
            <a:chExt cx="1676425" cy="2331400"/>
          </a:xfrm>
        </p:grpSpPr>
        <p:sp>
          <p:nvSpPr>
            <p:cNvPr id="206" name="Google Shape;206;p32"/>
            <p:cNvSpPr/>
            <p:nvPr/>
          </p:nvSpPr>
          <p:spPr>
            <a:xfrm>
              <a:off x="7362625" y="1183600"/>
              <a:ext cx="645125" cy="209575"/>
            </a:xfrm>
            <a:custGeom>
              <a:avLst/>
              <a:gdLst/>
              <a:ahLst/>
              <a:cxnLst/>
              <a:rect l="l" t="t" r="r" b="b"/>
              <a:pathLst>
                <a:path w="25805" h="8383" extrusionOk="0">
                  <a:moveTo>
                    <a:pt x="3781" y="0"/>
                  </a:moveTo>
                  <a:cubicBezTo>
                    <a:pt x="1645" y="0"/>
                    <a:pt x="1" y="1644"/>
                    <a:pt x="1" y="3780"/>
                  </a:cubicBezTo>
                  <a:lnTo>
                    <a:pt x="1" y="4602"/>
                  </a:lnTo>
                  <a:cubicBezTo>
                    <a:pt x="1" y="6574"/>
                    <a:pt x="1645" y="8382"/>
                    <a:pt x="3781" y="8382"/>
                  </a:cubicBezTo>
                  <a:lnTo>
                    <a:pt x="22024" y="8382"/>
                  </a:lnTo>
                  <a:cubicBezTo>
                    <a:pt x="24161" y="8382"/>
                    <a:pt x="25804" y="6574"/>
                    <a:pt x="25804" y="4602"/>
                  </a:cubicBezTo>
                  <a:lnTo>
                    <a:pt x="25804" y="3780"/>
                  </a:lnTo>
                  <a:cubicBezTo>
                    <a:pt x="25804" y="1644"/>
                    <a:pt x="24161" y="0"/>
                    <a:pt x="22024"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a:off x="6775075" y="-938225"/>
              <a:ext cx="1676425" cy="1941050"/>
            </a:xfrm>
            <a:custGeom>
              <a:avLst/>
              <a:gdLst/>
              <a:ahLst/>
              <a:cxnLst/>
              <a:rect l="l" t="t" r="r" b="b"/>
              <a:pathLst>
                <a:path w="67057" h="77642" extrusionOk="0">
                  <a:moveTo>
                    <a:pt x="36640" y="0"/>
                  </a:moveTo>
                  <a:cubicBezTo>
                    <a:pt x="32405" y="0"/>
                    <a:pt x="28057" y="903"/>
                    <a:pt x="23832" y="2861"/>
                  </a:cubicBezTo>
                  <a:cubicBezTo>
                    <a:pt x="3616" y="12229"/>
                    <a:pt x="1" y="39347"/>
                    <a:pt x="17093" y="53810"/>
                  </a:cubicBezTo>
                  <a:cubicBezTo>
                    <a:pt x="19230" y="55618"/>
                    <a:pt x="20380" y="58412"/>
                    <a:pt x="20380" y="61206"/>
                  </a:cubicBezTo>
                  <a:lnTo>
                    <a:pt x="20380" y="61371"/>
                  </a:lnTo>
                  <a:cubicBezTo>
                    <a:pt x="20380" y="70246"/>
                    <a:pt x="27612" y="77642"/>
                    <a:pt x="36651" y="77642"/>
                  </a:cubicBezTo>
                  <a:cubicBezTo>
                    <a:pt x="45690" y="77642"/>
                    <a:pt x="53086" y="70410"/>
                    <a:pt x="53086" y="61371"/>
                  </a:cubicBezTo>
                  <a:lnTo>
                    <a:pt x="53086" y="61206"/>
                  </a:lnTo>
                  <a:cubicBezTo>
                    <a:pt x="53086" y="58248"/>
                    <a:pt x="54401" y="55454"/>
                    <a:pt x="56538" y="53482"/>
                  </a:cubicBezTo>
                  <a:cubicBezTo>
                    <a:pt x="63276" y="47729"/>
                    <a:pt x="67056" y="39347"/>
                    <a:pt x="67056" y="30472"/>
                  </a:cubicBezTo>
                  <a:cubicBezTo>
                    <a:pt x="67056" y="12923"/>
                    <a:pt x="52661" y="0"/>
                    <a:pt x="36640"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7440700" y="-332575"/>
              <a:ext cx="505400" cy="1318975"/>
            </a:xfrm>
            <a:custGeom>
              <a:avLst/>
              <a:gdLst/>
              <a:ahLst/>
              <a:cxnLst/>
              <a:rect l="l" t="t" r="r" b="b"/>
              <a:pathLst>
                <a:path w="20216" h="52759" fill="none" extrusionOk="0">
                  <a:moveTo>
                    <a:pt x="5096" y="52594"/>
                  </a:moveTo>
                  <a:lnTo>
                    <a:pt x="1" y="4110"/>
                  </a:lnTo>
                  <a:cubicBezTo>
                    <a:pt x="1" y="3124"/>
                    <a:pt x="1151" y="2631"/>
                    <a:pt x="1644" y="3452"/>
                  </a:cubicBezTo>
                  <a:lnTo>
                    <a:pt x="1644" y="3452"/>
                  </a:lnTo>
                  <a:cubicBezTo>
                    <a:pt x="2137" y="3945"/>
                    <a:pt x="2795" y="3945"/>
                    <a:pt x="3123" y="3452"/>
                  </a:cubicBezTo>
                  <a:lnTo>
                    <a:pt x="5753" y="494"/>
                  </a:lnTo>
                  <a:cubicBezTo>
                    <a:pt x="6082" y="1"/>
                    <a:pt x="6739" y="1"/>
                    <a:pt x="7232" y="494"/>
                  </a:cubicBezTo>
                  <a:lnTo>
                    <a:pt x="9204" y="2959"/>
                  </a:lnTo>
                  <a:cubicBezTo>
                    <a:pt x="9533" y="3452"/>
                    <a:pt x="10355" y="3452"/>
                    <a:pt x="10684" y="2959"/>
                  </a:cubicBezTo>
                  <a:lnTo>
                    <a:pt x="12327" y="823"/>
                  </a:lnTo>
                  <a:cubicBezTo>
                    <a:pt x="12656" y="330"/>
                    <a:pt x="13477" y="330"/>
                    <a:pt x="13806" y="823"/>
                  </a:cubicBezTo>
                  <a:lnTo>
                    <a:pt x="15285" y="3124"/>
                  </a:lnTo>
                  <a:cubicBezTo>
                    <a:pt x="15614" y="3617"/>
                    <a:pt x="16271" y="3617"/>
                    <a:pt x="16765" y="3288"/>
                  </a:cubicBezTo>
                  <a:lnTo>
                    <a:pt x="18572" y="1480"/>
                  </a:lnTo>
                  <a:cubicBezTo>
                    <a:pt x="19230" y="987"/>
                    <a:pt x="20216" y="1480"/>
                    <a:pt x="20052" y="2302"/>
                  </a:cubicBezTo>
                  <a:lnTo>
                    <a:pt x="14957" y="52758"/>
                  </a:lnTo>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7288675" y="867200"/>
              <a:ext cx="793025" cy="205475"/>
            </a:xfrm>
            <a:custGeom>
              <a:avLst/>
              <a:gdLst/>
              <a:ahLst/>
              <a:cxnLst/>
              <a:rect l="l" t="t" r="r" b="b"/>
              <a:pathLst>
                <a:path w="31721" h="8219" extrusionOk="0">
                  <a:moveTo>
                    <a:pt x="4109" y="1"/>
                  </a:moveTo>
                  <a:cubicBezTo>
                    <a:pt x="1973" y="1"/>
                    <a:pt x="1" y="1973"/>
                    <a:pt x="1" y="4110"/>
                  </a:cubicBezTo>
                  <a:cubicBezTo>
                    <a:pt x="1" y="6411"/>
                    <a:pt x="1973" y="8219"/>
                    <a:pt x="4109" y="8219"/>
                  </a:cubicBezTo>
                  <a:lnTo>
                    <a:pt x="27612" y="8219"/>
                  </a:lnTo>
                  <a:cubicBezTo>
                    <a:pt x="29748" y="8219"/>
                    <a:pt x="31721" y="6411"/>
                    <a:pt x="31721" y="4110"/>
                  </a:cubicBezTo>
                  <a:cubicBezTo>
                    <a:pt x="31721" y="1973"/>
                    <a:pt x="29748" y="1"/>
                    <a:pt x="27612"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7288675" y="1056225"/>
              <a:ext cx="793025" cy="205450"/>
            </a:xfrm>
            <a:custGeom>
              <a:avLst/>
              <a:gdLst/>
              <a:ahLst/>
              <a:cxnLst/>
              <a:rect l="l" t="t" r="r" b="b"/>
              <a:pathLst>
                <a:path w="31721" h="8218" extrusionOk="0">
                  <a:moveTo>
                    <a:pt x="4109" y="0"/>
                  </a:moveTo>
                  <a:cubicBezTo>
                    <a:pt x="1973" y="0"/>
                    <a:pt x="1" y="1808"/>
                    <a:pt x="1" y="4109"/>
                  </a:cubicBezTo>
                  <a:cubicBezTo>
                    <a:pt x="1" y="6246"/>
                    <a:pt x="1973" y="8218"/>
                    <a:pt x="4109" y="8218"/>
                  </a:cubicBezTo>
                  <a:lnTo>
                    <a:pt x="27612" y="8218"/>
                  </a:lnTo>
                  <a:cubicBezTo>
                    <a:pt x="29748" y="8218"/>
                    <a:pt x="31721" y="6246"/>
                    <a:pt x="31721" y="4109"/>
                  </a:cubicBezTo>
                  <a:cubicBezTo>
                    <a:pt x="31721" y="1808"/>
                    <a:pt x="29748" y="0"/>
                    <a:pt x="27612"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7370850" y="1056225"/>
              <a:ext cx="628675" cy="25"/>
            </a:xfrm>
            <a:custGeom>
              <a:avLst/>
              <a:gdLst/>
              <a:ahLst/>
              <a:cxnLst/>
              <a:rect l="l" t="t" r="r" b="b"/>
              <a:pathLst>
                <a:path w="25147" h="1" fill="none" extrusionOk="0">
                  <a:moveTo>
                    <a:pt x="1" y="0"/>
                  </a:moveTo>
                  <a:lnTo>
                    <a:pt x="25146" y="0"/>
                  </a:lnTo>
                </a:path>
              </a:pathLst>
            </a:custGeom>
            <a:noFill/>
            <a:ln w="19050" cap="rnd" cmpd="sng">
              <a:solidFill>
                <a:schemeClr val="dk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32"/>
          <p:cNvSpPr/>
          <p:nvPr/>
        </p:nvSpPr>
        <p:spPr>
          <a:xfrm>
            <a:off x="8387150" y="539500"/>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2461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7" name="Picture 7" descr="Graphical user interface, text, application, email&#10;&#10;Description automatically generated">
            <a:extLst>
              <a:ext uri="{FF2B5EF4-FFF2-40B4-BE49-F238E27FC236}">
                <a16:creationId xmlns:a16="http://schemas.microsoft.com/office/drawing/2014/main" id="{B2CBE7EE-888B-4F34-A203-E6A9FC314185}"/>
              </a:ext>
            </a:extLst>
          </p:cNvPr>
          <p:cNvPicPr>
            <a:picLocks noChangeAspect="1"/>
          </p:cNvPicPr>
          <p:nvPr/>
        </p:nvPicPr>
        <p:blipFill>
          <a:blip r:embed="rId3"/>
          <a:stretch>
            <a:fillRect/>
          </a:stretch>
        </p:blipFill>
        <p:spPr>
          <a:xfrm>
            <a:off x="191938" y="1076636"/>
            <a:ext cx="8781690" cy="3227452"/>
          </a:xfrm>
          <a:prstGeom prst="rect">
            <a:avLst/>
          </a:prstGeom>
        </p:spPr>
      </p:pic>
      <p:grpSp>
        <p:nvGrpSpPr>
          <p:cNvPr id="202" name="Google Shape;202;p32"/>
          <p:cNvGrpSpPr/>
          <p:nvPr/>
        </p:nvGrpSpPr>
        <p:grpSpPr>
          <a:xfrm>
            <a:off x="82880" y="185040"/>
            <a:ext cx="1338881" cy="786187"/>
            <a:chOff x="1023426" y="3382964"/>
            <a:chExt cx="1242670" cy="840151"/>
          </a:xfrm>
        </p:grpSpPr>
        <p:sp>
          <p:nvSpPr>
            <p:cNvPr id="203" name="Google Shape;203;p32"/>
            <p:cNvSpPr/>
            <p:nvPr/>
          </p:nvSpPr>
          <p:spPr>
            <a:xfrm flipH="1">
              <a:off x="1033354" y="3410026"/>
              <a:ext cx="1232742" cy="810067"/>
            </a:xfrm>
            <a:custGeom>
              <a:avLst/>
              <a:gdLst/>
              <a:ahLst/>
              <a:cxnLst/>
              <a:rect l="l" t="t" r="r" b="b"/>
              <a:pathLst>
                <a:path w="96331" h="62796" extrusionOk="0">
                  <a:moveTo>
                    <a:pt x="4438" y="1"/>
                  </a:moveTo>
                  <a:cubicBezTo>
                    <a:pt x="2005" y="144"/>
                    <a:pt x="1" y="2291"/>
                    <a:pt x="144" y="4724"/>
                  </a:cubicBezTo>
                  <a:lnTo>
                    <a:pt x="144" y="46949"/>
                  </a:lnTo>
                  <a:cubicBezTo>
                    <a:pt x="1" y="49382"/>
                    <a:pt x="1862" y="51529"/>
                    <a:pt x="4438" y="51672"/>
                  </a:cubicBezTo>
                  <a:lnTo>
                    <a:pt x="9018" y="51672"/>
                  </a:lnTo>
                  <a:lnTo>
                    <a:pt x="9018" y="61119"/>
                  </a:lnTo>
                  <a:cubicBezTo>
                    <a:pt x="8825" y="62088"/>
                    <a:pt x="9615" y="62795"/>
                    <a:pt x="10457" y="62795"/>
                  </a:cubicBezTo>
                  <a:cubicBezTo>
                    <a:pt x="10858" y="62795"/>
                    <a:pt x="11271" y="62634"/>
                    <a:pt x="11595" y="62264"/>
                  </a:cubicBezTo>
                  <a:lnTo>
                    <a:pt x="21185" y="51529"/>
                  </a:lnTo>
                  <a:lnTo>
                    <a:pt x="91893" y="51529"/>
                  </a:lnTo>
                  <a:cubicBezTo>
                    <a:pt x="94470" y="51386"/>
                    <a:pt x="96330" y="49382"/>
                    <a:pt x="96187" y="46806"/>
                  </a:cubicBezTo>
                  <a:lnTo>
                    <a:pt x="96187" y="4724"/>
                  </a:lnTo>
                  <a:cubicBezTo>
                    <a:pt x="96330" y="2291"/>
                    <a:pt x="94470" y="144"/>
                    <a:pt x="91893" y="1"/>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sp>
          <p:nvSpPr>
            <p:cNvPr id="204" name="Google Shape;204;p32"/>
            <p:cNvSpPr/>
            <p:nvPr/>
          </p:nvSpPr>
          <p:spPr>
            <a:xfrm>
              <a:off x="1023426" y="3382964"/>
              <a:ext cx="1242670" cy="840151"/>
            </a:xfrm>
            <a:custGeom>
              <a:avLst/>
              <a:gdLst/>
              <a:ahLst/>
              <a:cxnLst/>
              <a:rect l="l" t="t" r="r" b="b"/>
              <a:pathLst>
                <a:path w="96331" h="65128" fill="none" extrusionOk="0">
                  <a:moveTo>
                    <a:pt x="4438" y="1"/>
                  </a:moveTo>
                  <a:lnTo>
                    <a:pt x="91893" y="1"/>
                  </a:lnTo>
                  <a:cubicBezTo>
                    <a:pt x="94469" y="1"/>
                    <a:pt x="96330" y="2148"/>
                    <a:pt x="96187" y="4724"/>
                  </a:cubicBezTo>
                  <a:lnTo>
                    <a:pt x="96187" y="46806"/>
                  </a:lnTo>
                  <a:cubicBezTo>
                    <a:pt x="96330" y="49383"/>
                    <a:pt x="94469" y="51386"/>
                    <a:pt x="91893" y="51530"/>
                  </a:cubicBezTo>
                  <a:lnTo>
                    <a:pt x="87456" y="51530"/>
                  </a:lnTo>
                  <a:lnTo>
                    <a:pt x="87456" y="65127"/>
                  </a:lnTo>
                  <a:lnTo>
                    <a:pt x="75146" y="51530"/>
                  </a:lnTo>
                  <a:lnTo>
                    <a:pt x="4438" y="51530"/>
                  </a:lnTo>
                  <a:cubicBezTo>
                    <a:pt x="1861" y="51386"/>
                    <a:pt x="0" y="49383"/>
                    <a:pt x="144" y="46806"/>
                  </a:cubicBezTo>
                  <a:lnTo>
                    <a:pt x="144" y="4724"/>
                  </a:lnTo>
                  <a:cubicBezTo>
                    <a:pt x="0" y="2148"/>
                    <a:pt x="1861" y="1"/>
                    <a:pt x="443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32"/>
          <p:cNvGrpSpPr/>
          <p:nvPr/>
        </p:nvGrpSpPr>
        <p:grpSpPr>
          <a:xfrm>
            <a:off x="8385164" y="4067247"/>
            <a:ext cx="595544" cy="798430"/>
            <a:chOff x="6775075" y="-938225"/>
            <a:chExt cx="1676425" cy="2331400"/>
          </a:xfrm>
        </p:grpSpPr>
        <p:sp>
          <p:nvSpPr>
            <p:cNvPr id="206" name="Google Shape;206;p32"/>
            <p:cNvSpPr/>
            <p:nvPr/>
          </p:nvSpPr>
          <p:spPr>
            <a:xfrm>
              <a:off x="7362625" y="1183600"/>
              <a:ext cx="645125" cy="209575"/>
            </a:xfrm>
            <a:custGeom>
              <a:avLst/>
              <a:gdLst/>
              <a:ahLst/>
              <a:cxnLst/>
              <a:rect l="l" t="t" r="r" b="b"/>
              <a:pathLst>
                <a:path w="25805" h="8383" extrusionOk="0">
                  <a:moveTo>
                    <a:pt x="3781" y="0"/>
                  </a:moveTo>
                  <a:cubicBezTo>
                    <a:pt x="1645" y="0"/>
                    <a:pt x="1" y="1644"/>
                    <a:pt x="1" y="3780"/>
                  </a:cubicBezTo>
                  <a:lnTo>
                    <a:pt x="1" y="4602"/>
                  </a:lnTo>
                  <a:cubicBezTo>
                    <a:pt x="1" y="6574"/>
                    <a:pt x="1645" y="8382"/>
                    <a:pt x="3781" y="8382"/>
                  </a:cubicBezTo>
                  <a:lnTo>
                    <a:pt x="22024" y="8382"/>
                  </a:lnTo>
                  <a:cubicBezTo>
                    <a:pt x="24161" y="8382"/>
                    <a:pt x="25804" y="6574"/>
                    <a:pt x="25804" y="4602"/>
                  </a:cubicBezTo>
                  <a:lnTo>
                    <a:pt x="25804" y="3780"/>
                  </a:lnTo>
                  <a:cubicBezTo>
                    <a:pt x="25804" y="1644"/>
                    <a:pt x="24161" y="0"/>
                    <a:pt x="22024"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a:off x="6775075" y="-938225"/>
              <a:ext cx="1676425" cy="1941050"/>
            </a:xfrm>
            <a:custGeom>
              <a:avLst/>
              <a:gdLst/>
              <a:ahLst/>
              <a:cxnLst/>
              <a:rect l="l" t="t" r="r" b="b"/>
              <a:pathLst>
                <a:path w="67057" h="77642" extrusionOk="0">
                  <a:moveTo>
                    <a:pt x="36640" y="0"/>
                  </a:moveTo>
                  <a:cubicBezTo>
                    <a:pt x="32405" y="0"/>
                    <a:pt x="28057" y="903"/>
                    <a:pt x="23832" y="2861"/>
                  </a:cubicBezTo>
                  <a:cubicBezTo>
                    <a:pt x="3616" y="12229"/>
                    <a:pt x="1" y="39347"/>
                    <a:pt x="17093" y="53810"/>
                  </a:cubicBezTo>
                  <a:cubicBezTo>
                    <a:pt x="19230" y="55618"/>
                    <a:pt x="20380" y="58412"/>
                    <a:pt x="20380" y="61206"/>
                  </a:cubicBezTo>
                  <a:lnTo>
                    <a:pt x="20380" y="61371"/>
                  </a:lnTo>
                  <a:cubicBezTo>
                    <a:pt x="20380" y="70246"/>
                    <a:pt x="27612" y="77642"/>
                    <a:pt x="36651" y="77642"/>
                  </a:cubicBezTo>
                  <a:cubicBezTo>
                    <a:pt x="45690" y="77642"/>
                    <a:pt x="53086" y="70410"/>
                    <a:pt x="53086" y="61371"/>
                  </a:cubicBezTo>
                  <a:lnTo>
                    <a:pt x="53086" y="61206"/>
                  </a:lnTo>
                  <a:cubicBezTo>
                    <a:pt x="53086" y="58248"/>
                    <a:pt x="54401" y="55454"/>
                    <a:pt x="56538" y="53482"/>
                  </a:cubicBezTo>
                  <a:cubicBezTo>
                    <a:pt x="63276" y="47729"/>
                    <a:pt x="67056" y="39347"/>
                    <a:pt x="67056" y="30472"/>
                  </a:cubicBezTo>
                  <a:cubicBezTo>
                    <a:pt x="67056" y="12923"/>
                    <a:pt x="52661" y="0"/>
                    <a:pt x="36640"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7440700" y="-332575"/>
              <a:ext cx="505400" cy="1318975"/>
            </a:xfrm>
            <a:custGeom>
              <a:avLst/>
              <a:gdLst/>
              <a:ahLst/>
              <a:cxnLst/>
              <a:rect l="l" t="t" r="r" b="b"/>
              <a:pathLst>
                <a:path w="20216" h="52759" fill="none" extrusionOk="0">
                  <a:moveTo>
                    <a:pt x="5096" y="52594"/>
                  </a:moveTo>
                  <a:lnTo>
                    <a:pt x="1" y="4110"/>
                  </a:lnTo>
                  <a:cubicBezTo>
                    <a:pt x="1" y="3124"/>
                    <a:pt x="1151" y="2631"/>
                    <a:pt x="1644" y="3452"/>
                  </a:cubicBezTo>
                  <a:lnTo>
                    <a:pt x="1644" y="3452"/>
                  </a:lnTo>
                  <a:cubicBezTo>
                    <a:pt x="2137" y="3945"/>
                    <a:pt x="2795" y="3945"/>
                    <a:pt x="3123" y="3452"/>
                  </a:cubicBezTo>
                  <a:lnTo>
                    <a:pt x="5753" y="494"/>
                  </a:lnTo>
                  <a:cubicBezTo>
                    <a:pt x="6082" y="1"/>
                    <a:pt x="6739" y="1"/>
                    <a:pt x="7232" y="494"/>
                  </a:cubicBezTo>
                  <a:lnTo>
                    <a:pt x="9204" y="2959"/>
                  </a:lnTo>
                  <a:cubicBezTo>
                    <a:pt x="9533" y="3452"/>
                    <a:pt x="10355" y="3452"/>
                    <a:pt x="10684" y="2959"/>
                  </a:cubicBezTo>
                  <a:lnTo>
                    <a:pt x="12327" y="823"/>
                  </a:lnTo>
                  <a:cubicBezTo>
                    <a:pt x="12656" y="330"/>
                    <a:pt x="13477" y="330"/>
                    <a:pt x="13806" y="823"/>
                  </a:cubicBezTo>
                  <a:lnTo>
                    <a:pt x="15285" y="3124"/>
                  </a:lnTo>
                  <a:cubicBezTo>
                    <a:pt x="15614" y="3617"/>
                    <a:pt x="16271" y="3617"/>
                    <a:pt x="16765" y="3288"/>
                  </a:cubicBezTo>
                  <a:lnTo>
                    <a:pt x="18572" y="1480"/>
                  </a:lnTo>
                  <a:cubicBezTo>
                    <a:pt x="19230" y="987"/>
                    <a:pt x="20216" y="1480"/>
                    <a:pt x="20052" y="2302"/>
                  </a:cubicBezTo>
                  <a:lnTo>
                    <a:pt x="14957" y="52758"/>
                  </a:lnTo>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7288675" y="867200"/>
              <a:ext cx="793025" cy="205475"/>
            </a:xfrm>
            <a:custGeom>
              <a:avLst/>
              <a:gdLst/>
              <a:ahLst/>
              <a:cxnLst/>
              <a:rect l="l" t="t" r="r" b="b"/>
              <a:pathLst>
                <a:path w="31721" h="8219" extrusionOk="0">
                  <a:moveTo>
                    <a:pt x="4109" y="1"/>
                  </a:moveTo>
                  <a:cubicBezTo>
                    <a:pt x="1973" y="1"/>
                    <a:pt x="1" y="1973"/>
                    <a:pt x="1" y="4110"/>
                  </a:cubicBezTo>
                  <a:cubicBezTo>
                    <a:pt x="1" y="6411"/>
                    <a:pt x="1973" y="8219"/>
                    <a:pt x="4109" y="8219"/>
                  </a:cubicBezTo>
                  <a:lnTo>
                    <a:pt x="27612" y="8219"/>
                  </a:lnTo>
                  <a:cubicBezTo>
                    <a:pt x="29748" y="8219"/>
                    <a:pt x="31721" y="6411"/>
                    <a:pt x="31721" y="4110"/>
                  </a:cubicBezTo>
                  <a:cubicBezTo>
                    <a:pt x="31721" y="1973"/>
                    <a:pt x="29748" y="1"/>
                    <a:pt x="27612"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7288675" y="1056225"/>
              <a:ext cx="793025" cy="205450"/>
            </a:xfrm>
            <a:custGeom>
              <a:avLst/>
              <a:gdLst/>
              <a:ahLst/>
              <a:cxnLst/>
              <a:rect l="l" t="t" r="r" b="b"/>
              <a:pathLst>
                <a:path w="31721" h="8218" extrusionOk="0">
                  <a:moveTo>
                    <a:pt x="4109" y="0"/>
                  </a:moveTo>
                  <a:cubicBezTo>
                    <a:pt x="1973" y="0"/>
                    <a:pt x="1" y="1808"/>
                    <a:pt x="1" y="4109"/>
                  </a:cubicBezTo>
                  <a:cubicBezTo>
                    <a:pt x="1" y="6246"/>
                    <a:pt x="1973" y="8218"/>
                    <a:pt x="4109" y="8218"/>
                  </a:cubicBezTo>
                  <a:lnTo>
                    <a:pt x="27612" y="8218"/>
                  </a:lnTo>
                  <a:cubicBezTo>
                    <a:pt x="29748" y="8218"/>
                    <a:pt x="31721" y="6246"/>
                    <a:pt x="31721" y="4109"/>
                  </a:cubicBezTo>
                  <a:cubicBezTo>
                    <a:pt x="31721" y="1808"/>
                    <a:pt x="29748" y="0"/>
                    <a:pt x="27612"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7370850" y="1056225"/>
              <a:ext cx="628675" cy="25"/>
            </a:xfrm>
            <a:custGeom>
              <a:avLst/>
              <a:gdLst/>
              <a:ahLst/>
              <a:cxnLst/>
              <a:rect l="l" t="t" r="r" b="b"/>
              <a:pathLst>
                <a:path w="25147" h="1" fill="none" extrusionOk="0">
                  <a:moveTo>
                    <a:pt x="1" y="0"/>
                  </a:moveTo>
                  <a:lnTo>
                    <a:pt x="25146" y="0"/>
                  </a:lnTo>
                </a:path>
              </a:pathLst>
            </a:custGeom>
            <a:noFill/>
            <a:ln w="19050" cap="rnd" cmpd="sng">
              <a:solidFill>
                <a:schemeClr val="dk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2"/>
          <p:cNvSpPr/>
          <p:nvPr/>
        </p:nvSpPr>
        <p:spPr>
          <a:xfrm>
            <a:off x="1002" y="4123108"/>
            <a:ext cx="691200" cy="691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2"/>
          <p:cNvSpPr/>
          <p:nvPr/>
        </p:nvSpPr>
        <p:spPr>
          <a:xfrm>
            <a:off x="5381300" y="189875"/>
            <a:ext cx="576000" cy="57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a:off x="8085226" y="302274"/>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444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12" name="Google Shape;212;p32"/>
          <p:cNvSpPr/>
          <p:nvPr/>
        </p:nvSpPr>
        <p:spPr>
          <a:xfrm>
            <a:off x="367625" y="2969325"/>
            <a:ext cx="691200" cy="691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2"/>
          <p:cNvSpPr/>
          <p:nvPr/>
        </p:nvSpPr>
        <p:spPr>
          <a:xfrm>
            <a:off x="5381300" y="189875"/>
            <a:ext cx="576000" cy="57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2"/>
          <p:cNvSpPr txBox="1">
            <a:spLocks noGrp="1"/>
          </p:cNvSpPr>
          <p:nvPr>
            <p:ph type="title"/>
          </p:nvPr>
        </p:nvSpPr>
        <p:spPr>
          <a:xfrm>
            <a:off x="629042" y="251914"/>
            <a:ext cx="7454598" cy="576000"/>
          </a:xfrm>
          <a:prstGeom prst="rect">
            <a:avLst/>
          </a:prstGeom>
        </p:spPr>
        <p:txBody>
          <a:bodyPr spcFirstLastPara="1" wrap="square" lIns="91425" tIns="91425" rIns="91425" bIns="91425" anchor="b" anchorCtr="0">
            <a:noAutofit/>
          </a:bodyPr>
          <a:lstStyle/>
          <a:p>
            <a:r>
              <a:rPr lang="en"/>
              <a:t>Inserting data in Table variable</a:t>
            </a:r>
            <a:endParaRPr/>
          </a:p>
        </p:txBody>
      </p:sp>
      <p:sp>
        <p:nvSpPr>
          <p:cNvPr id="201" name="Google Shape;201;p32"/>
          <p:cNvSpPr txBox="1">
            <a:spLocks noGrp="1"/>
          </p:cNvSpPr>
          <p:nvPr>
            <p:ph type="body" idx="1"/>
          </p:nvPr>
        </p:nvSpPr>
        <p:spPr>
          <a:xfrm>
            <a:off x="629041" y="765543"/>
            <a:ext cx="8080011" cy="3917726"/>
          </a:xfrm>
          <a:prstGeom prst="rect">
            <a:avLst/>
          </a:prstGeom>
        </p:spPr>
        <p:txBody>
          <a:bodyPr spcFirstLastPara="1" wrap="square" lIns="91425" tIns="91425" rIns="91425" bIns="91425" anchor="ctr" anchorCtr="0">
            <a:noAutofit/>
          </a:bodyPr>
          <a:lstStyle/>
          <a:p>
            <a:pPr algn="l">
              <a:buNone/>
            </a:pPr>
            <a:r>
              <a:rPr lang="en" sz="2000"/>
              <a:t>INSERT INTO @product_table</a:t>
            </a:r>
            <a:endParaRPr lang="en-US"/>
          </a:p>
          <a:p>
            <a:pPr algn="l">
              <a:buNone/>
            </a:pPr>
            <a:r>
              <a:rPr lang="en" sz="2000"/>
              <a:t>SELECT</a:t>
            </a:r>
            <a:endParaRPr lang="en"/>
          </a:p>
          <a:p>
            <a:pPr algn="l">
              <a:buNone/>
            </a:pPr>
            <a:r>
              <a:rPr lang="en" sz="2000"/>
              <a:t>    product_name,</a:t>
            </a:r>
            <a:endParaRPr lang="en"/>
          </a:p>
          <a:p>
            <a:pPr algn="l">
              <a:buNone/>
            </a:pPr>
            <a:r>
              <a:rPr lang="en" sz="2000"/>
              <a:t>    brand_id,</a:t>
            </a:r>
            <a:endParaRPr lang="en"/>
          </a:p>
          <a:p>
            <a:pPr algn="l">
              <a:buNone/>
            </a:pPr>
            <a:r>
              <a:rPr lang="en" sz="2000"/>
              <a:t>    list_price</a:t>
            </a:r>
            <a:endParaRPr lang="en"/>
          </a:p>
          <a:p>
            <a:pPr algn="l">
              <a:buNone/>
            </a:pPr>
            <a:r>
              <a:rPr lang="en" sz="2000"/>
              <a:t>FROM</a:t>
            </a:r>
            <a:endParaRPr lang="en"/>
          </a:p>
          <a:p>
            <a:pPr algn="l">
              <a:buNone/>
            </a:pPr>
            <a:r>
              <a:rPr lang="en" sz="2000"/>
              <a:t>    production.products</a:t>
            </a:r>
            <a:endParaRPr lang="en"/>
          </a:p>
          <a:p>
            <a:pPr algn="l">
              <a:buNone/>
            </a:pPr>
            <a:r>
              <a:rPr lang="en" sz="2000"/>
              <a:t>WHERE</a:t>
            </a:r>
            <a:endParaRPr lang="en"/>
          </a:p>
          <a:p>
            <a:pPr algn="l">
              <a:buNone/>
            </a:pPr>
            <a:r>
              <a:rPr lang="en" sz="2000"/>
              <a:t>    category_id = 1;</a:t>
            </a:r>
            <a:endParaRPr lang="en"/>
          </a:p>
          <a:p>
            <a:pPr marL="0" indent="0" algn="l">
              <a:buNone/>
            </a:pPr>
            <a:endParaRPr lang="en" sz="2000" dirty="0"/>
          </a:p>
        </p:txBody>
      </p:sp>
      <p:sp>
        <p:nvSpPr>
          <p:cNvPr id="204" name="Google Shape;204;p32"/>
          <p:cNvSpPr/>
          <p:nvPr/>
        </p:nvSpPr>
        <p:spPr>
          <a:xfrm>
            <a:off x="136795" y="185042"/>
            <a:ext cx="1338881" cy="786187"/>
          </a:xfrm>
          <a:custGeom>
            <a:avLst/>
            <a:gdLst/>
            <a:ahLst/>
            <a:cxnLst/>
            <a:rect l="l" t="t" r="r" b="b"/>
            <a:pathLst>
              <a:path w="96331" h="65128" fill="none" extrusionOk="0">
                <a:moveTo>
                  <a:pt x="4438" y="1"/>
                </a:moveTo>
                <a:lnTo>
                  <a:pt x="91893" y="1"/>
                </a:lnTo>
                <a:cubicBezTo>
                  <a:pt x="94469" y="1"/>
                  <a:pt x="96330" y="2148"/>
                  <a:pt x="96187" y="4724"/>
                </a:cubicBezTo>
                <a:lnTo>
                  <a:pt x="96187" y="46806"/>
                </a:lnTo>
                <a:cubicBezTo>
                  <a:pt x="96330" y="49383"/>
                  <a:pt x="94469" y="51386"/>
                  <a:pt x="91893" y="51530"/>
                </a:cubicBezTo>
                <a:lnTo>
                  <a:pt x="87456" y="51530"/>
                </a:lnTo>
                <a:lnTo>
                  <a:pt x="87456" y="65127"/>
                </a:lnTo>
                <a:lnTo>
                  <a:pt x="75146" y="51530"/>
                </a:lnTo>
                <a:lnTo>
                  <a:pt x="4438" y="51530"/>
                </a:lnTo>
                <a:cubicBezTo>
                  <a:pt x="1861" y="51386"/>
                  <a:pt x="0" y="49383"/>
                  <a:pt x="144" y="46806"/>
                </a:cubicBezTo>
                <a:lnTo>
                  <a:pt x="144" y="4724"/>
                </a:lnTo>
                <a:cubicBezTo>
                  <a:pt x="0" y="2148"/>
                  <a:pt x="1861" y="1"/>
                  <a:pt x="443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32"/>
          <p:cNvGrpSpPr/>
          <p:nvPr/>
        </p:nvGrpSpPr>
        <p:grpSpPr>
          <a:xfrm>
            <a:off x="7792098" y="3980983"/>
            <a:ext cx="595544" cy="798430"/>
            <a:chOff x="6775075" y="-938225"/>
            <a:chExt cx="1676425" cy="2331400"/>
          </a:xfrm>
        </p:grpSpPr>
        <p:sp>
          <p:nvSpPr>
            <p:cNvPr id="206" name="Google Shape;206;p32"/>
            <p:cNvSpPr/>
            <p:nvPr/>
          </p:nvSpPr>
          <p:spPr>
            <a:xfrm>
              <a:off x="7362625" y="1183600"/>
              <a:ext cx="645125" cy="209575"/>
            </a:xfrm>
            <a:custGeom>
              <a:avLst/>
              <a:gdLst/>
              <a:ahLst/>
              <a:cxnLst/>
              <a:rect l="l" t="t" r="r" b="b"/>
              <a:pathLst>
                <a:path w="25805" h="8383" extrusionOk="0">
                  <a:moveTo>
                    <a:pt x="3781" y="0"/>
                  </a:moveTo>
                  <a:cubicBezTo>
                    <a:pt x="1645" y="0"/>
                    <a:pt x="1" y="1644"/>
                    <a:pt x="1" y="3780"/>
                  </a:cubicBezTo>
                  <a:lnTo>
                    <a:pt x="1" y="4602"/>
                  </a:lnTo>
                  <a:cubicBezTo>
                    <a:pt x="1" y="6574"/>
                    <a:pt x="1645" y="8382"/>
                    <a:pt x="3781" y="8382"/>
                  </a:cubicBezTo>
                  <a:lnTo>
                    <a:pt x="22024" y="8382"/>
                  </a:lnTo>
                  <a:cubicBezTo>
                    <a:pt x="24161" y="8382"/>
                    <a:pt x="25804" y="6574"/>
                    <a:pt x="25804" y="4602"/>
                  </a:cubicBezTo>
                  <a:lnTo>
                    <a:pt x="25804" y="3780"/>
                  </a:lnTo>
                  <a:cubicBezTo>
                    <a:pt x="25804" y="1644"/>
                    <a:pt x="24161" y="0"/>
                    <a:pt x="22024"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a:off x="6775075" y="-938225"/>
              <a:ext cx="1676425" cy="1941050"/>
            </a:xfrm>
            <a:custGeom>
              <a:avLst/>
              <a:gdLst/>
              <a:ahLst/>
              <a:cxnLst/>
              <a:rect l="l" t="t" r="r" b="b"/>
              <a:pathLst>
                <a:path w="67057" h="77642" extrusionOk="0">
                  <a:moveTo>
                    <a:pt x="36640" y="0"/>
                  </a:moveTo>
                  <a:cubicBezTo>
                    <a:pt x="32405" y="0"/>
                    <a:pt x="28057" y="903"/>
                    <a:pt x="23832" y="2861"/>
                  </a:cubicBezTo>
                  <a:cubicBezTo>
                    <a:pt x="3616" y="12229"/>
                    <a:pt x="1" y="39347"/>
                    <a:pt x="17093" y="53810"/>
                  </a:cubicBezTo>
                  <a:cubicBezTo>
                    <a:pt x="19230" y="55618"/>
                    <a:pt x="20380" y="58412"/>
                    <a:pt x="20380" y="61206"/>
                  </a:cubicBezTo>
                  <a:lnTo>
                    <a:pt x="20380" y="61371"/>
                  </a:lnTo>
                  <a:cubicBezTo>
                    <a:pt x="20380" y="70246"/>
                    <a:pt x="27612" y="77642"/>
                    <a:pt x="36651" y="77642"/>
                  </a:cubicBezTo>
                  <a:cubicBezTo>
                    <a:pt x="45690" y="77642"/>
                    <a:pt x="53086" y="70410"/>
                    <a:pt x="53086" y="61371"/>
                  </a:cubicBezTo>
                  <a:lnTo>
                    <a:pt x="53086" y="61206"/>
                  </a:lnTo>
                  <a:cubicBezTo>
                    <a:pt x="53086" y="58248"/>
                    <a:pt x="54401" y="55454"/>
                    <a:pt x="56538" y="53482"/>
                  </a:cubicBezTo>
                  <a:cubicBezTo>
                    <a:pt x="63276" y="47729"/>
                    <a:pt x="67056" y="39347"/>
                    <a:pt x="67056" y="30472"/>
                  </a:cubicBezTo>
                  <a:cubicBezTo>
                    <a:pt x="67056" y="12923"/>
                    <a:pt x="52661" y="0"/>
                    <a:pt x="36640"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7440700" y="-332575"/>
              <a:ext cx="505400" cy="1318975"/>
            </a:xfrm>
            <a:custGeom>
              <a:avLst/>
              <a:gdLst/>
              <a:ahLst/>
              <a:cxnLst/>
              <a:rect l="l" t="t" r="r" b="b"/>
              <a:pathLst>
                <a:path w="20216" h="52759" fill="none" extrusionOk="0">
                  <a:moveTo>
                    <a:pt x="5096" y="52594"/>
                  </a:moveTo>
                  <a:lnTo>
                    <a:pt x="1" y="4110"/>
                  </a:lnTo>
                  <a:cubicBezTo>
                    <a:pt x="1" y="3124"/>
                    <a:pt x="1151" y="2631"/>
                    <a:pt x="1644" y="3452"/>
                  </a:cubicBezTo>
                  <a:lnTo>
                    <a:pt x="1644" y="3452"/>
                  </a:lnTo>
                  <a:cubicBezTo>
                    <a:pt x="2137" y="3945"/>
                    <a:pt x="2795" y="3945"/>
                    <a:pt x="3123" y="3452"/>
                  </a:cubicBezTo>
                  <a:lnTo>
                    <a:pt x="5753" y="494"/>
                  </a:lnTo>
                  <a:cubicBezTo>
                    <a:pt x="6082" y="1"/>
                    <a:pt x="6739" y="1"/>
                    <a:pt x="7232" y="494"/>
                  </a:cubicBezTo>
                  <a:lnTo>
                    <a:pt x="9204" y="2959"/>
                  </a:lnTo>
                  <a:cubicBezTo>
                    <a:pt x="9533" y="3452"/>
                    <a:pt x="10355" y="3452"/>
                    <a:pt x="10684" y="2959"/>
                  </a:cubicBezTo>
                  <a:lnTo>
                    <a:pt x="12327" y="823"/>
                  </a:lnTo>
                  <a:cubicBezTo>
                    <a:pt x="12656" y="330"/>
                    <a:pt x="13477" y="330"/>
                    <a:pt x="13806" y="823"/>
                  </a:cubicBezTo>
                  <a:lnTo>
                    <a:pt x="15285" y="3124"/>
                  </a:lnTo>
                  <a:cubicBezTo>
                    <a:pt x="15614" y="3617"/>
                    <a:pt x="16271" y="3617"/>
                    <a:pt x="16765" y="3288"/>
                  </a:cubicBezTo>
                  <a:lnTo>
                    <a:pt x="18572" y="1480"/>
                  </a:lnTo>
                  <a:cubicBezTo>
                    <a:pt x="19230" y="987"/>
                    <a:pt x="20216" y="1480"/>
                    <a:pt x="20052" y="2302"/>
                  </a:cubicBezTo>
                  <a:lnTo>
                    <a:pt x="14957" y="52758"/>
                  </a:lnTo>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7288675" y="867200"/>
              <a:ext cx="793025" cy="205475"/>
            </a:xfrm>
            <a:custGeom>
              <a:avLst/>
              <a:gdLst/>
              <a:ahLst/>
              <a:cxnLst/>
              <a:rect l="l" t="t" r="r" b="b"/>
              <a:pathLst>
                <a:path w="31721" h="8219" extrusionOk="0">
                  <a:moveTo>
                    <a:pt x="4109" y="1"/>
                  </a:moveTo>
                  <a:cubicBezTo>
                    <a:pt x="1973" y="1"/>
                    <a:pt x="1" y="1973"/>
                    <a:pt x="1" y="4110"/>
                  </a:cubicBezTo>
                  <a:cubicBezTo>
                    <a:pt x="1" y="6411"/>
                    <a:pt x="1973" y="8219"/>
                    <a:pt x="4109" y="8219"/>
                  </a:cubicBezTo>
                  <a:lnTo>
                    <a:pt x="27612" y="8219"/>
                  </a:lnTo>
                  <a:cubicBezTo>
                    <a:pt x="29748" y="8219"/>
                    <a:pt x="31721" y="6411"/>
                    <a:pt x="31721" y="4110"/>
                  </a:cubicBezTo>
                  <a:cubicBezTo>
                    <a:pt x="31721" y="1973"/>
                    <a:pt x="29748" y="1"/>
                    <a:pt x="27612"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7288675" y="1056225"/>
              <a:ext cx="793025" cy="205450"/>
            </a:xfrm>
            <a:custGeom>
              <a:avLst/>
              <a:gdLst/>
              <a:ahLst/>
              <a:cxnLst/>
              <a:rect l="l" t="t" r="r" b="b"/>
              <a:pathLst>
                <a:path w="31721" h="8218" extrusionOk="0">
                  <a:moveTo>
                    <a:pt x="4109" y="0"/>
                  </a:moveTo>
                  <a:cubicBezTo>
                    <a:pt x="1973" y="0"/>
                    <a:pt x="1" y="1808"/>
                    <a:pt x="1" y="4109"/>
                  </a:cubicBezTo>
                  <a:cubicBezTo>
                    <a:pt x="1" y="6246"/>
                    <a:pt x="1973" y="8218"/>
                    <a:pt x="4109" y="8218"/>
                  </a:cubicBezTo>
                  <a:lnTo>
                    <a:pt x="27612" y="8218"/>
                  </a:lnTo>
                  <a:cubicBezTo>
                    <a:pt x="29748" y="8218"/>
                    <a:pt x="31721" y="6246"/>
                    <a:pt x="31721" y="4109"/>
                  </a:cubicBezTo>
                  <a:cubicBezTo>
                    <a:pt x="31721" y="1808"/>
                    <a:pt x="29748" y="0"/>
                    <a:pt x="27612"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7370850" y="1056225"/>
              <a:ext cx="628675" cy="25"/>
            </a:xfrm>
            <a:custGeom>
              <a:avLst/>
              <a:gdLst/>
              <a:ahLst/>
              <a:cxnLst/>
              <a:rect l="l" t="t" r="r" b="b"/>
              <a:pathLst>
                <a:path w="25147" h="1" fill="none" extrusionOk="0">
                  <a:moveTo>
                    <a:pt x="1" y="0"/>
                  </a:moveTo>
                  <a:lnTo>
                    <a:pt x="25146" y="0"/>
                  </a:lnTo>
                </a:path>
              </a:pathLst>
            </a:custGeom>
            <a:noFill/>
            <a:ln w="19050" cap="rnd" cmpd="sng">
              <a:solidFill>
                <a:schemeClr val="dk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32"/>
          <p:cNvSpPr/>
          <p:nvPr/>
        </p:nvSpPr>
        <p:spPr>
          <a:xfrm>
            <a:off x="8387150" y="539500"/>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5851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14" name="Google Shape;214;p32"/>
          <p:cNvSpPr/>
          <p:nvPr/>
        </p:nvSpPr>
        <p:spPr>
          <a:xfrm>
            <a:off x="8387150" y="539500"/>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32"/>
          <p:cNvGrpSpPr/>
          <p:nvPr/>
        </p:nvGrpSpPr>
        <p:grpSpPr>
          <a:xfrm>
            <a:off x="158361" y="756541"/>
            <a:ext cx="1338881" cy="804926"/>
            <a:chOff x="1023426" y="3382964"/>
            <a:chExt cx="1242670" cy="860176"/>
          </a:xfrm>
        </p:grpSpPr>
        <p:sp>
          <p:nvSpPr>
            <p:cNvPr id="203" name="Google Shape;203;p32"/>
            <p:cNvSpPr/>
            <p:nvPr/>
          </p:nvSpPr>
          <p:spPr>
            <a:xfrm flipH="1">
              <a:off x="1033354" y="3433072"/>
              <a:ext cx="1232742" cy="810068"/>
            </a:xfrm>
            <a:custGeom>
              <a:avLst/>
              <a:gdLst/>
              <a:ahLst/>
              <a:cxnLst/>
              <a:rect l="l" t="t" r="r" b="b"/>
              <a:pathLst>
                <a:path w="96331" h="62796" extrusionOk="0">
                  <a:moveTo>
                    <a:pt x="4438" y="1"/>
                  </a:moveTo>
                  <a:cubicBezTo>
                    <a:pt x="2005" y="144"/>
                    <a:pt x="1" y="2291"/>
                    <a:pt x="144" y="4724"/>
                  </a:cubicBezTo>
                  <a:lnTo>
                    <a:pt x="144" y="46949"/>
                  </a:lnTo>
                  <a:cubicBezTo>
                    <a:pt x="1" y="49382"/>
                    <a:pt x="1862" y="51529"/>
                    <a:pt x="4438" y="51672"/>
                  </a:cubicBezTo>
                  <a:lnTo>
                    <a:pt x="9018" y="51672"/>
                  </a:lnTo>
                  <a:lnTo>
                    <a:pt x="9018" y="61119"/>
                  </a:lnTo>
                  <a:cubicBezTo>
                    <a:pt x="8825" y="62088"/>
                    <a:pt x="9615" y="62795"/>
                    <a:pt x="10457" y="62795"/>
                  </a:cubicBezTo>
                  <a:cubicBezTo>
                    <a:pt x="10858" y="62795"/>
                    <a:pt x="11271" y="62634"/>
                    <a:pt x="11595" y="62264"/>
                  </a:cubicBezTo>
                  <a:lnTo>
                    <a:pt x="21185" y="51529"/>
                  </a:lnTo>
                  <a:lnTo>
                    <a:pt x="91893" y="51529"/>
                  </a:lnTo>
                  <a:cubicBezTo>
                    <a:pt x="94470" y="51386"/>
                    <a:pt x="96330" y="49382"/>
                    <a:pt x="96187" y="46806"/>
                  </a:cubicBezTo>
                  <a:lnTo>
                    <a:pt x="96187" y="4724"/>
                  </a:lnTo>
                  <a:cubicBezTo>
                    <a:pt x="96330" y="2291"/>
                    <a:pt x="94470" y="144"/>
                    <a:pt x="91893" y="1"/>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sp>
          <p:nvSpPr>
            <p:cNvPr id="204" name="Google Shape;204;p32"/>
            <p:cNvSpPr/>
            <p:nvPr/>
          </p:nvSpPr>
          <p:spPr>
            <a:xfrm>
              <a:off x="1023426" y="3382964"/>
              <a:ext cx="1242670" cy="840151"/>
            </a:xfrm>
            <a:custGeom>
              <a:avLst/>
              <a:gdLst/>
              <a:ahLst/>
              <a:cxnLst/>
              <a:rect l="l" t="t" r="r" b="b"/>
              <a:pathLst>
                <a:path w="96331" h="65128" fill="none" extrusionOk="0">
                  <a:moveTo>
                    <a:pt x="4438" y="1"/>
                  </a:moveTo>
                  <a:lnTo>
                    <a:pt x="91893" y="1"/>
                  </a:lnTo>
                  <a:cubicBezTo>
                    <a:pt x="94469" y="1"/>
                    <a:pt x="96330" y="2148"/>
                    <a:pt x="96187" y="4724"/>
                  </a:cubicBezTo>
                  <a:lnTo>
                    <a:pt x="96187" y="46806"/>
                  </a:lnTo>
                  <a:cubicBezTo>
                    <a:pt x="96330" y="49383"/>
                    <a:pt x="94469" y="51386"/>
                    <a:pt x="91893" y="51530"/>
                  </a:cubicBezTo>
                  <a:lnTo>
                    <a:pt x="87456" y="51530"/>
                  </a:lnTo>
                  <a:lnTo>
                    <a:pt x="87456" y="65127"/>
                  </a:lnTo>
                  <a:lnTo>
                    <a:pt x="75146" y="51530"/>
                  </a:lnTo>
                  <a:lnTo>
                    <a:pt x="4438" y="51530"/>
                  </a:lnTo>
                  <a:cubicBezTo>
                    <a:pt x="1861" y="51386"/>
                    <a:pt x="0" y="49383"/>
                    <a:pt x="144" y="46806"/>
                  </a:cubicBezTo>
                  <a:lnTo>
                    <a:pt x="144" y="4724"/>
                  </a:lnTo>
                  <a:cubicBezTo>
                    <a:pt x="0" y="2148"/>
                    <a:pt x="1861" y="1"/>
                    <a:pt x="443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32"/>
          <p:cNvSpPr txBox="1">
            <a:spLocks noGrp="1"/>
          </p:cNvSpPr>
          <p:nvPr>
            <p:ph type="title"/>
          </p:nvPr>
        </p:nvSpPr>
        <p:spPr>
          <a:xfrm>
            <a:off x="2569984" y="187216"/>
            <a:ext cx="3162957" cy="522085"/>
          </a:xfrm>
          <a:prstGeom prst="rect">
            <a:avLst/>
          </a:prstGeom>
        </p:spPr>
        <p:txBody>
          <a:bodyPr spcFirstLastPara="1" wrap="square" lIns="91425" tIns="91425" rIns="91425" bIns="91425" anchor="b" anchorCtr="0">
            <a:noAutofit/>
          </a:bodyPr>
          <a:lstStyle/>
          <a:p>
            <a:r>
              <a:rPr lang="en"/>
              <a:t>Example 1</a:t>
            </a:r>
            <a:endParaRPr lang="en" dirty="0"/>
          </a:p>
        </p:txBody>
      </p:sp>
      <p:sp>
        <p:nvSpPr>
          <p:cNvPr id="201" name="Google Shape;201;p32"/>
          <p:cNvSpPr txBox="1">
            <a:spLocks noGrp="1"/>
          </p:cNvSpPr>
          <p:nvPr>
            <p:ph type="body" idx="1"/>
          </p:nvPr>
        </p:nvSpPr>
        <p:spPr>
          <a:xfrm>
            <a:off x="930966" y="1164515"/>
            <a:ext cx="7788869" cy="3497188"/>
          </a:xfrm>
          <a:prstGeom prst="rect">
            <a:avLst/>
          </a:prstGeom>
        </p:spPr>
        <p:txBody>
          <a:bodyPr spcFirstLastPara="1" wrap="square" lIns="91425" tIns="91425" rIns="91425" bIns="91425" anchor="ctr" anchorCtr="0">
            <a:noAutofit/>
          </a:bodyPr>
          <a:lstStyle/>
          <a:p>
            <a:pPr marL="0" indent="0" algn="l">
              <a:buNone/>
            </a:pPr>
            <a:endParaRPr lang="en" sz="4000" b="1" dirty="0">
              <a:latin typeface="Gabriola"/>
            </a:endParaRPr>
          </a:p>
          <a:p>
            <a:pPr marL="0" indent="0" algn="l">
              <a:buNone/>
            </a:pPr>
            <a:r>
              <a:rPr lang="en"/>
              <a:t>DECLARE @ListOWeekDays TABLE(DyNumber INT,DayAbb VARCHAR(40) , WeekName VARCHAR(40))</a:t>
            </a:r>
            <a:endParaRPr lang="en" sz="4000" b="1" dirty="0">
              <a:latin typeface="Gabriola"/>
            </a:endParaRPr>
          </a:p>
          <a:p>
            <a:pPr algn="l">
              <a:buNone/>
            </a:pPr>
            <a:r>
              <a:rPr lang="en"/>
              <a:t>INSERT INTO @ListOWeekDays</a:t>
            </a:r>
          </a:p>
          <a:p>
            <a:pPr algn="l">
              <a:buNone/>
            </a:pPr>
            <a:r>
              <a:rPr lang="en"/>
              <a:t>VALUES </a:t>
            </a:r>
          </a:p>
          <a:p>
            <a:pPr algn="l">
              <a:buNone/>
            </a:pPr>
            <a:r>
              <a:rPr lang="en"/>
              <a:t>(1,'Mon','Monday')  ,</a:t>
            </a:r>
          </a:p>
          <a:p>
            <a:pPr algn="l">
              <a:buNone/>
            </a:pPr>
            <a:r>
              <a:rPr lang="en"/>
              <a:t>(2,'Tue','Tuesday') ,</a:t>
            </a:r>
          </a:p>
          <a:p>
            <a:pPr algn="l">
              <a:buNone/>
            </a:pPr>
            <a:r>
              <a:rPr lang="en"/>
              <a:t>(3,'Wed','Wednesday') ,</a:t>
            </a:r>
          </a:p>
          <a:p>
            <a:pPr algn="l">
              <a:buNone/>
            </a:pPr>
            <a:r>
              <a:rPr lang="en"/>
              <a:t>(4,'Thu','Thursday'),</a:t>
            </a:r>
          </a:p>
          <a:p>
            <a:pPr algn="l">
              <a:buNone/>
            </a:pPr>
            <a:r>
              <a:rPr lang="en"/>
              <a:t>(5,'Fri','Friday'),</a:t>
            </a:r>
          </a:p>
          <a:p>
            <a:pPr algn="l">
              <a:buNone/>
            </a:pPr>
            <a:r>
              <a:rPr lang="en"/>
              <a:t>(6,'Sat','Saturday'),</a:t>
            </a:r>
          </a:p>
          <a:p>
            <a:pPr algn="l">
              <a:buNone/>
            </a:pPr>
            <a:r>
              <a:rPr lang="en"/>
              <a:t>(7,'Sun','Sunday') </a:t>
            </a:r>
          </a:p>
          <a:p>
            <a:pPr algn="l">
              <a:buNone/>
            </a:pPr>
            <a:r>
              <a:rPr lang="en"/>
              <a:t>SELECT * FROM @ListOWeekDays</a:t>
            </a:r>
          </a:p>
          <a:p>
            <a:pPr marL="0" indent="0" algn="l">
              <a:buNone/>
            </a:pPr>
            <a:endParaRPr lang="en" dirty="0"/>
          </a:p>
        </p:txBody>
      </p:sp>
      <p:grpSp>
        <p:nvGrpSpPr>
          <p:cNvPr id="205" name="Google Shape;205;p32"/>
          <p:cNvGrpSpPr/>
          <p:nvPr/>
        </p:nvGrpSpPr>
        <p:grpSpPr>
          <a:xfrm>
            <a:off x="7792098" y="3980983"/>
            <a:ext cx="595544" cy="798430"/>
            <a:chOff x="6775075" y="-938225"/>
            <a:chExt cx="1676425" cy="2331400"/>
          </a:xfrm>
        </p:grpSpPr>
        <p:sp>
          <p:nvSpPr>
            <p:cNvPr id="206" name="Google Shape;206;p32"/>
            <p:cNvSpPr/>
            <p:nvPr/>
          </p:nvSpPr>
          <p:spPr>
            <a:xfrm>
              <a:off x="7362625" y="1183600"/>
              <a:ext cx="645125" cy="209575"/>
            </a:xfrm>
            <a:custGeom>
              <a:avLst/>
              <a:gdLst/>
              <a:ahLst/>
              <a:cxnLst/>
              <a:rect l="l" t="t" r="r" b="b"/>
              <a:pathLst>
                <a:path w="25805" h="8383" extrusionOk="0">
                  <a:moveTo>
                    <a:pt x="3781" y="0"/>
                  </a:moveTo>
                  <a:cubicBezTo>
                    <a:pt x="1645" y="0"/>
                    <a:pt x="1" y="1644"/>
                    <a:pt x="1" y="3780"/>
                  </a:cubicBezTo>
                  <a:lnTo>
                    <a:pt x="1" y="4602"/>
                  </a:lnTo>
                  <a:cubicBezTo>
                    <a:pt x="1" y="6574"/>
                    <a:pt x="1645" y="8382"/>
                    <a:pt x="3781" y="8382"/>
                  </a:cubicBezTo>
                  <a:lnTo>
                    <a:pt x="22024" y="8382"/>
                  </a:lnTo>
                  <a:cubicBezTo>
                    <a:pt x="24161" y="8382"/>
                    <a:pt x="25804" y="6574"/>
                    <a:pt x="25804" y="4602"/>
                  </a:cubicBezTo>
                  <a:lnTo>
                    <a:pt x="25804" y="3780"/>
                  </a:lnTo>
                  <a:cubicBezTo>
                    <a:pt x="25804" y="1644"/>
                    <a:pt x="24161" y="0"/>
                    <a:pt x="22024"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a:off x="6775075" y="-938225"/>
              <a:ext cx="1676425" cy="1941050"/>
            </a:xfrm>
            <a:custGeom>
              <a:avLst/>
              <a:gdLst/>
              <a:ahLst/>
              <a:cxnLst/>
              <a:rect l="l" t="t" r="r" b="b"/>
              <a:pathLst>
                <a:path w="67057" h="77642" extrusionOk="0">
                  <a:moveTo>
                    <a:pt x="36640" y="0"/>
                  </a:moveTo>
                  <a:cubicBezTo>
                    <a:pt x="32405" y="0"/>
                    <a:pt x="28057" y="903"/>
                    <a:pt x="23832" y="2861"/>
                  </a:cubicBezTo>
                  <a:cubicBezTo>
                    <a:pt x="3616" y="12229"/>
                    <a:pt x="1" y="39347"/>
                    <a:pt x="17093" y="53810"/>
                  </a:cubicBezTo>
                  <a:cubicBezTo>
                    <a:pt x="19230" y="55618"/>
                    <a:pt x="20380" y="58412"/>
                    <a:pt x="20380" y="61206"/>
                  </a:cubicBezTo>
                  <a:lnTo>
                    <a:pt x="20380" y="61371"/>
                  </a:lnTo>
                  <a:cubicBezTo>
                    <a:pt x="20380" y="70246"/>
                    <a:pt x="27612" y="77642"/>
                    <a:pt x="36651" y="77642"/>
                  </a:cubicBezTo>
                  <a:cubicBezTo>
                    <a:pt x="45690" y="77642"/>
                    <a:pt x="53086" y="70410"/>
                    <a:pt x="53086" y="61371"/>
                  </a:cubicBezTo>
                  <a:lnTo>
                    <a:pt x="53086" y="61206"/>
                  </a:lnTo>
                  <a:cubicBezTo>
                    <a:pt x="53086" y="58248"/>
                    <a:pt x="54401" y="55454"/>
                    <a:pt x="56538" y="53482"/>
                  </a:cubicBezTo>
                  <a:cubicBezTo>
                    <a:pt x="63276" y="47729"/>
                    <a:pt x="67056" y="39347"/>
                    <a:pt x="67056" y="30472"/>
                  </a:cubicBezTo>
                  <a:cubicBezTo>
                    <a:pt x="67056" y="12923"/>
                    <a:pt x="52661" y="0"/>
                    <a:pt x="36640"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7440700" y="-332575"/>
              <a:ext cx="505400" cy="1318975"/>
            </a:xfrm>
            <a:custGeom>
              <a:avLst/>
              <a:gdLst/>
              <a:ahLst/>
              <a:cxnLst/>
              <a:rect l="l" t="t" r="r" b="b"/>
              <a:pathLst>
                <a:path w="20216" h="52759" fill="none" extrusionOk="0">
                  <a:moveTo>
                    <a:pt x="5096" y="52594"/>
                  </a:moveTo>
                  <a:lnTo>
                    <a:pt x="1" y="4110"/>
                  </a:lnTo>
                  <a:cubicBezTo>
                    <a:pt x="1" y="3124"/>
                    <a:pt x="1151" y="2631"/>
                    <a:pt x="1644" y="3452"/>
                  </a:cubicBezTo>
                  <a:lnTo>
                    <a:pt x="1644" y="3452"/>
                  </a:lnTo>
                  <a:cubicBezTo>
                    <a:pt x="2137" y="3945"/>
                    <a:pt x="2795" y="3945"/>
                    <a:pt x="3123" y="3452"/>
                  </a:cubicBezTo>
                  <a:lnTo>
                    <a:pt x="5753" y="494"/>
                  </a:lnTo>
                  <a:cubicBezTo>
                    <a:pt x="6082" y="1"/>
                    <a:pt x="6739" y="1"/>
                    <a:pt x="7232" y="494"/>
                  </a:cubicBezTo>
                  <a:lnTo>
                    <a:pt x="9204" y="2959"/>
                  </a:lnTo>
                  <a:cubicBezTo>
                    <a:pt x="9533" y="3452"/>
                    <a:pt x="10355" y="3452"/>
                    <a:pt x="10684" y="2959"/>
                  </a:cubicBezTo>
                  <a:lnTo>
                    <a:pt x="12327" y="823"/>
                  </a:lnTo>
                  <a:cubicBezTo>
                    <a:pt x="12656" y="330"/>
                    <a:pt x="13477" y="330"/>
                    <a:pt x="13806" y="823"/>
                  </a:cubicBezTo>
                  <a:lnTo>
                    <a:pt x="15285" y="3124"/>
                  </a:lnTo>
                  <a:cubicBezTo>
                    <a:pt x="15614" y="3617"/>
                    <a:pt x="16271" y="3617"/>
                    <a:pt x="16765" y="3288"/>
                  </a:cubicBezTo>
                  <a:lnTo>
                    <a:pt x="18572" y="1480"/>
                  </a:lnTo>
                  <a:cubicBezTo>
                    <a:pt x="19230" y="987"/>
                    <a:pt x="20216" y="1480"/>
                    <a:pt x="20052" y="2302"/>
                  </a:cubicBezTo>
                  <a:lnTo>
                    <a:pt x="14957" y="52758"/>
                  </a:lnTo>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7288675" y="867200"/>
              <a:ext cx="793025" cy="205475"/>
            </a:xfrm>
            <a:custGeom>
              <a:avLst/>
              <a:gdLst/>
              <a:ahLst/>
              <a:cxnLst/>
              <a:rect l="l" t="t" r="r" b="b"/>
              <a:pathLst>
                <a:path w="31721" h="8219" extrusionOk="0">
                  <a:moveTo>
                    <a:pt x="4109" y="1"/>
                  </a:moveTo>
                  <a:cubicBezTo>
                    <a:pt x="1973" y="1"/>
                    <a:pt x="1" y="1973"/>
                    <a:pt x="1" y="4110"/>
                  </a:cubicBezTo>
                  <a:cubicBezTo>
                    <a:pt x="1" y="6411"/>
                    <a:pt x="1973" y="8219"/>
                    <a:pt x="4109" y="8219"/>
                  </a:cubicBezTo>
                  <a:lnTo>
                    <a:pt x="27612" y="8219"/>
                  </a:lnTo>
                  <a:cubicBezTo>
                    <a:pt x="29748" y="8219"/>
                    <a:pt x="31721" y="6411"/>
                    <a:pt x="31721" y="4110"/>
                  </a:cubicBezTo>
                  <a:cubicBezTo>
                    <a:pt x="31721" y="1973"/>
                    <a:pt x="29748" y="1"/>
                    <a:pt x="27612"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7288675" y="1056225"/>
              <a:ext cx="793025" cy="205450"/>
            </a:xfrm>
            <a:custGeom>
              <a:avLst/>
              <a:gdLst/>
              <a:ahLst/>
              <a:cxnLst/>
              <a:rect l="l" t="t" r="r" b="b"/>
              <a:pathLst>
                <a:path w="31721" h="8218" extrusionOk="0">
                  <a:moveTo>
                    <a:pt x="4109" y="0"/>
                  </a:moveTo>
                  <a:cubicBezTo>
                    <a:pt x="1973" y="0"/>
                    <a:pt x="1" y="1808"/>
                    <a:pt x="1" y="4109"/>
                  </a:cubicBezTo>
                  <a:cubicBezTo>
                    <a:pt x="1" y="6246"/>
                    <a:pt x="1973" y="8218"/>
                    <a:pt x="4109" y="8218"/>
                  </a:cubicBezTo>
                  <a:lnTo>
                    <a:pt x="27612" y="8218"/>
                  </a:lnTo>
                  <a:cubicBezTo>
                    <a:pt x="29748" y="8218"/>
                    <a:pt x="31721" y="6246"/>
                    <a:pt x="31721" y="4109"/>
                  </a:cubicBezTo>
                  <a:cubicBezTo>
                    <a:pt x="31721" y="1808"/>
                    <a:pt x="29748" y="0"/>
                    <a:pt x="27612"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7370850" y="1056225"/>
              <a:ext cx="628675" cy="25"/>
            </a:xfrm>
            <a:custGeom>
              <a:avLst/>
              <a:gdLst/>
              <a:ahLst/>
              <a:cxnLst/>
              <a:rect l="l" t="t" r="r" b="b"/>
              <a:pathLst>
                <a:path w="25147" h="1" fill="none" extrusionOk="0">
                  <a:moveTo>
                    <a:pt x="1" y="0"/>
                  </a:moveTo>
                  <a:lnTo>
                    <a:pt x="25146" y="0"/>
                  </a:lnTo>
                </a:path>
              </a:pathLst>
            </a:custGeom>
            <a:noFill/>
            <a:ln w="19050" cap="rnd" cmpd="sng">
              <a:solidFill>
                <a:schemeClr val="dk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2"/>
          <p:cNvSpPr/>
          <p:nvPr/>
        </p:nvSpPr>
        <p:spPr>
          <a:xfrm>
            <a:off x="367625" y="2969325"/>
            <a:ext cx="691200" cy="691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2"/>
          <p:cNvSpPr/>
          <p:nvPr/>
        </p:nvSpPr>
        <p:spPr>
          <a:xfrm>
            <a:off x="5381300" y="189875"/>
            <a:ext cx="576000" cy="57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617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13" name="Google Shape;213;p32"/>
          <p:cNvSpPr/>
          <p:nvPr/>
        </p:nvSpPr>
        <p:spPr>
          <a:xfrm>
            <a:off x="5381300" y="189875"/>
            <a:ext cx="576000" cy="57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a:off x="8387150" y="539500"/>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32"/>
          <p:cNvGrpSpPr/>
          <p:nvPr/>
        </p:nvGrpSpPr>
        <p:grpSpPr>
          <a:xfrm>
            <a:off x="158361" y="756541"/>
            <a:ext cx="1338881" cy="804926"/>
            <a:chOff x="1023426" y="3382964"/>
            <a:chExt cx="1242670" cy="860176"/>
          </a:xfrm>
        </p:grpSpPr>
        <p:sp>
          <p:nvSpPr>
            <p:cNvPr id="203" name="Google Shape;203;p32"/>
            <p:cNvSpPr/>
            <p:nvPr/>
          </p:nvSpPr>
          <p:spPr>
            <a:xfrm flipH="1">
              <a:off x="1033354" y="3433072"/>
              <a:ext cx="1232742" cy="810068"/>
            </a:xfrm>
            <a:custGeom>
              <a:avLst/>
              <a:gdLst/>
              <a:ahLst/>
              <a:cxnLst/>
              <a:rect l="l" t="t" r="r" b="b"/>
              <a:pathLst>
                <a:path w="96331" h="62796" extrusionOk="0">
                  <a:moveTo>
                    <a:pt x="4438" y="1"/>
                  </a:moveTo>
                  <a:cubicBezTo>
                    <a:pt x="2005" y="144"/>
                    <a:pt x="1" y="2291"/>
                    <a:pt x="144" y="4724"/>
                  </a:cubicBezTo>
                  <a:lnTo>
                    <a:pt x="144" y="46949"/>
                  </a:lnTo>
                  <a:cubicBezTo>
                    <a:pt x="1" y="49382"/>
                    <a:pt x="1862" y="51529"/>
                    <a:pt x="4438" y="51672"/>
                  </a:cubicBezTo>
                  <a:lnTo>
                    <a:pt x="9018" y="51672"/>
                  </a:lnTo>
                  <a:lnTo>
                    <a:pt x="9018" y="61119"/>
                  </a:lnTo>
                  <a:cubicBezTo>
                    <a:pt x="8825" y="62088"/>
                    <a:pt x="9615" y="62795"/>
                    <a:pt x="10457" y="62795"/>
                  </a:cubicBezTo>
                  <a:cubicBezTo>
                    <a:pt x="10858" y="62795"/>
                    <a:pt x="11271" y="62634"/>
                    <a:pt x="11595" y="62264"/>
                  </a:cubicBezTo>
                  <a:lnTo>
                    <a:pt x="21185" y="51529"/>
                  </a:lnTo>
                  <a:lnTo>
                    <a:pt x="91893" y="51529"/>
                  </a:lnTo>
                  <a:cubicBezTo>
                    <a:pt x="94470" y="51386"/>
                    <a:pt x="96330" y="49382"/>
                    <a:pt x="96187" y="46806"/>
                  </a:cubicBezTo>
                  <a:lnTo>
                    <a:pt x="96187" y="4724"/>
                  </a:lnTo>
                  <a:cubicBezTo>
                    <a:pt x="96330" y="2291"/>
                    <a:pt x="94470" y="144"/>
                    <a:pt x="91893" y="1"/>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sp>
          <p:nvSpPr>
            <p:cNvPr id="204" name="Google Shape;204;p32"/>
            <p:cNvSpPr/>
            <p:nvPr/>
          </p:nvSpPr>
          <p:spPr>
            <a:xfrm>
              <a:off x="1023426" y="3382964"/>
              <a:ext cx="1242670" cy="840151"/>
            </a:xfrm>
            <a:custGeom>
              <a:avLst/>
              <a:gdLst/>
              <a:ahLst/>
              <a:cxnLst/>
              <a:rect l="l" t="t" r="r" b="b"/>
              <a:pathLst>
                <a:path w="96331" h="65128" fill="none" extrusionOk="0">
                  <a:moveTo>
                    <a:pt x="4438" y="1"/>
                  </a:moveTo>
                  <a:lnTo>
                    <a:pt x="91893" y="1"/>
                  </a:lnTo>
                  <a:cubicBezTo>
                    <a:pt x="94469" y="1"/>
                    <a:pt x="96330" y="2148"/>
                    <a:pt x="96187" y="4724"/>
                  </a:cubicBezTo>
                  <a:lnTo>
                    <a:pt x="96187" y="46806"/>
                  </a:lnTo>
                  <a:cubicBezTo>
                    <a:pt x="96330" y="49383"/>
                    <a:pt x="94469" y="51386"/>
                    <a:pt x="91893" y="51530"/>
                  </a:cubicBezTo>
                  <a:lnTo>
                    <a:pt x="87456" y="51530"/>
                  </a:lnTo>
                  <a:lnTo>
                    <a:pt x="87456" y="65127"/>
                  </a:lnTo>
                  <a:lnTo>
                    <a:pt x="75146" y="51530"/>
                  </a:lnTo>
                  <a:lnTo>
                    <a:pt x="4438" y="51530"/>
                  </a:lnTo>
                  <a:cubicBezTo>
                    <a:pt x="1861" y="51386"/>
                    <a:pt x="0" y="49383"/>
                    <a:pt x="144" y="46806"/>
                  </a:cubicBezTo>
                  <a:lnTo>
                    <a:pt x="144" y="4724"/>
                  </a:lnTo>
                  <a:cubicBezTo>
                    <a:pt x="0" y="2148"/>
                    <a:pt x="1861" y="1"/>
                    <a:pt x="443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32"/>
          <p:cNvSpPr txBox="1">
            <a:spLocks noGrp="1"/>
          </p:cNvSpPr>
          <p:nvPr>
            <p:ph type="title"/>
          </p:nvPr>
        </p:nvSpPr>
        <p:spPr>
          <a:xfrm>
            <a:off x="823135" y="370527"/>
            <a:ext cx="7476164" cy="522085"/>
          </a:xfrm>
          <a:prstGeom prst="rect">
            <a:avLst/>
          </a:prstGeom>
        </p:spPr>
        <p:txBody>
          <a:bodyPr spcFirstLastPara="1" wrap="square" lIns="91425" tIns="91425" rIns="91425" bIns="91425" anchor="b" anchorCtr="0">
            <a:noAutofit/>
          </a:bodyPr>
          <a:lstStyle/>
          <a:p>
            <a:r>
              <a:rPr lang="en"/>
              <a:t>So where do we use Table Variables</a:t>
            </a:r>
            <a:endParaRPr lang="en" dirty="0"/>
          </a:p>
        </p:txBody>
      </p:sp>
      <p:sp>
        <p:nvSpPr>
          <p:cNvPr id="201" name="Google Shape;201;p32"/>
          <p:cNvSpPr txBox="1">
            <a:spLocks noGrp="1"/>
          </p:cNvSpPr>
          <p:nvPr>
            <p:ph type="body" idx="1"/>
          </p:nvPr>
        </p:nvSpPr>
        <p:spPr>
          <a:xfrm>
            <a:off x="930966" y="1164515"/>
            <a:ext cx="7788869" cy="3497188"/>
          </a:xfrm>
          <a:prstGeom prst="rect">
            <a:avLst/>
          </a:prstGeom>
        </p:spPr>
        <p:txBody>
          <a:bodyPr spcFirstLastPara="1" wrap="square" lIns="91425" tIns="91425" rIns="91425" bIns="91425" anchor="ctr" anchorCtr="0">
            <a:noAutofit/>
          </a:bodyPr>
          <a:lstStyle/>
          <a:p>
            <a:pPr marL="0" indent="0" algn="l">
              <a:buNone/>
            </a:pPr>
            <a:r>
              <a:rPr lang="en"/>
              <a:t>The table variable is a special type of the local variable that </a:t>
            </a:r>
            <a:r>
              <a:rPr lang="en" b="1"/>
              <a:t>helps to store data temporarily</a:t>
            </a:r>
            <a:endParaRPr lang="en-US"/>
          </a:p>
          <a:p>
            <a:pPr marL="0" indent="0" algn="l">
              <a:buNone/>
            </a:pPr>
            <a:endParaRPr lang="en" b="1" dirty="0"/>
          </a:p>
          <a:p>
            <a:pPr marL="0" indent="0" algn="l">
              <a:buNone/>
            </a:pPr>
            <a:r>
              <a:rPr lang="en"/>
              <a:t>Table variables are the only way you can use DML statements (INSERT, UPDATE, DELETE) on temporary data within a </a:t>
            </a:r>
            <a:r>
              <a:rPr lang="en" b="1"/>
              <a:t>UDF</a:t>
            </a:r>
            <a:r>
              <a:rPr lang="en"/>
              <a:t> (User Defined Function). You can create a Table Variable within a UDF, and modify the data using one of the DML statements, this is not possible with Temp-Tables.</a:t>
            </a:r>
            <a:endParaRPr lang="en-US"/>
          </a:p>
          <a:p>
            <a:pPr marL="0" indent="0" algn="l">
              <a:buNone/>
            </a:pPr>
            <a:endParaRPr lang="en" dirty="0"/>
          </a:p>
          <a:p>
            <a:pPr marL="0" indent="0" algn="l">
              <a:buNone/>
            </a:pPr>
            <a:r>
              <a:rPr lang="en"/>
              <a:t>The Table Variable gets </a:t>
            </a:r>
            <a:r>
              <a:rPr lang="en" b="1"/>
              <a:t>Dropped</a:t>
            </a:r>
            <a:r>
              <a:rPr lang="en"/>
              <a:t> automatically when the BATCH ends (after the GO batch separator) or the Stored Procedure or Function execution ends or goes out of scope.</a:t>
            </a:r>
          </a:p>
          <a:p>
            <a:pPr marL="0" indent="0" algn="l">
              <a:buNone/>
            </a:pPr>
            <a:endParaRPr lang="en" dirty="0"/>
          </a:p>
          <a:p>
            <a:pPr marL="0" indent="0" algn="l">
              <a:buNone/>
            </a:pPr>
            <a:endParaRPr lang="en" dirty="0"/>
          </a:p>
        </p:txBody>
      </p:sp>
      <p:grpSp>
        <p:nvGrpSpPr>
          <p:cNvPr id="205" name="Google Shape;205;p32"/>
          <p:cNvGrpSpPr/>
          <p:nvPr/>
        </p:nvGrpSpPr>
        <p:grpSpPr>
          <a:xfrm>
            <a:off x="7792098" y="3980983"/>
            <a:ext cx="595544" cy="798430"/>
            <a:chOff x="6775075" y="-938225"/>
            <a:chExt cx="1676425" cy="2331400"/>
          </a:xfrm>
        </p:grpSpPr>
        <p:sp>
          <p:nvSpPr>
            <p:cNvPr id="206" name="Google Shape;206;p32"/>
            <p:cNvSpPr/>
            <p:nvPr/>
          </p:nvSpPr>
          <p:spPr>
            <a:xfrm>
              <a:off x="7362625" y="1183600"/>
              <a:ext cx="645125" cy="209575"/>
            </a:xfrm>
            <a:custGeom>
              <a:avLst/>
              <a:gdLst/>
              <a:ahLst/>
              <a:cxnLst/>
              <a:rect l="l" t="t" r="r" b="b"/>
              <a:pathLst>
                <a:path w="25805" h="8383" extrusionOk="0">
                  <a:moveTo>
                    <a:pt x="3781" y="0"/>
                  </a:moveTo>
                  <a:cubicBezTo>
                    <a:pt x="1645" y="0"/>
                    <a:pt x="1" y="1644"/>
                    <a:pt x="1" y="3780"/>
                  </a:cubicBezTo>
                  <a:lnTo>
                    <a:pt x="1" y="4602"/>
                  </a:lnTo>
                  <a:cubicBezTo>
                    <a:pt x="1" y="6574"/>
                    <a:pt x="1645" y="8382"/>
                    <a:pt x="3781" y="8382"/>
                  </a:cubicBezTo>
                  <a:lnTo>
                    <a:pt x="22024" y="8382"/>
                  </a:lnTo>
                  <a:cubicBezTo>
                    <a:pt x="24161" y="8382"/>
                    <a:pt x="25804" y="6574"/>
                    <a:pt x="25804" y="4602"/>
                  </a:cubicBezTo>
                  <a:lnTo>
                    <a:pt x="25804" y="3780"/>
                  </a:lnTo>
                  <a:cubicBezTo>
                    <a:pt x="25804" y="1644"/>
                    <a:pt x="24161" y="0"/>
                    <a:pt x="22024"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a:off x="6775075" y="-938225"/>
              <a:ext cx="1676425" cy="1941050"/>
            </a:xfrm>
            <a:custGeom>
              <a:avLst/>
              <a:gdLst/>
              <a:ahLst/>
              <a:cxnLst/>
              <a:rect l="l" t="t" r="r" b="b"/>
              <a:pathLst>
                <a:path w="67057" h="77642" extrusionOk="0">
                  <a:moveTo>
                    <a:pt x="36640" y="0"/>
                  </a:moveTo>
                  <a:cubicBezTo>
                    <a:pt x="32405" y="0"/>
                    <a:pt x="28057" y="903"/>
                    <a:pt x="23832" y="2861"/>
                  </a:cubicBezTo>
                  <a:cubicBezTo>
                    <a:pt x="3616" y="12229"/>
                    <a:pt x="1" y="39347"/>
                    <a:pt x="17093" y="53810"/>
                  </a:cubicBezTo>
                  <a:cubicBezTo>
                    <a:pt x="19230" y="55618"/>
                    <a:pt x="20380" y="58412"/>
                    <a:pt x="20380" y="61206"/>
                  </a:cubicBezTo>
                  <a:lnTo>
                    <a:pt x="20380" y="61371"/>
                  </a:lnTo>
                  <a:cubicBezTo>
                    <a:pt x="20380" y="70246"/>
                    <a:pt x="27612" y="77642"/>
                    <a:pt x="36651" y="77642"/>
                  </a:cubicBezTo>
                  <a:cubicBezTo>
                    <a:pt x="45690" y="77642"/>
                    <a:pt x="53086" y="70410"/>
                    <a:pt x="53086" y="61371"/>
                  </a:cubicBezTo>
                  <a:lnTo>
                    <a:pt x="53086" y="61206"/>
                  </a:lnTo>
                  <a:cubicBezTo>
                    <a:pt x="53086" y="58248"/>
                    <a:pt x="54401" y="55454"/>
                    <a:pt x="56538" y="53482"/>
                  </a:cubicBezTo>
                  <a:cubicBezTo>
                    <a:pt x="63276" y="47729"/>
                    <a:pt x="67056" y="39347"/>
                    <a:pt x="67056" y="30472"/>
                  </a:cubicBezTo>
                  <a:cubicBezTo>
                    <a:pt x="67056" y="12923"/>
                    <a:pt x="52661" y="0"/>
                    <a:pt x="36640"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7440700" y="-332575"/>
              <a:ext cx="505400" cy="1318975"/>
            </a:xfrm>
            <a:custGeom>
              <a:avLst/>
              <a:gdLst/>
              <a:ahLst/>
              <a:cxnLst/>
              <a:rect l="l" t="t" r="r" b="b"/>
              <a:pathLst>
                <a:path w="20216" h="52759" fill="none" extrusionOk="0">
                  <a:moveTo>
                    <a:pt x="5096" y="52594"/>
                  </a:moveTo>
                  <a:lnTo>
                    <a:pt x="1" y="4110"/>
                  </a:lnTo>
                  <a:cubicBezTo>
                    <a:pt x="1" y="3124"/>
                    <a:pt x="1151" y="2631"/>
                    <a:pt x="1644" y="3452"/>
                  </a:cubicBezTo>
                  <a:lnTo>
                    <a:pt x="1644" y="3452"/>
                  </a:lnTo>
                  <a:cubicBezTo>
                    <a:pt x="2137" y="3945"/>
                    <a:pt x="2795" y="3945"/>
                    <a:pt x="3123" y="3452"/>
                  </a:cubicBezTo>
                  <a:lnTo>
                    <a:pt x="5753" y="494"/>
                  </a:lnTo>
                  <a:cubicBezTo>
                    <a:pt x="6082" y="1"/>
                    <a:pt x="6739" y="1"/>
                    <a:pt x="7232" y="494"/>
                  </a:cubicBezTo>
                  <a:lnTo>
                    <a:pt x="9204" y="2959"/>
                  </a:lnTo>
                  <a:cubicBezTo>
                    <a:pt x="9533" y="3452"/>
                    <a:pt x="10355" y="3452"/>
                    <a:pt x="10684" y="2959"/>
                  </a:cubicBezTo>
                  <a:lnTo>
                    <a:pt x="12327" y="823"/>
                  </a:lnTo>
                  <a:cubicBezTo>
                    <a:pt x="12656" y="330"/>
                    <a:pt x="13477" y="330"/>
                    <a:pt x="13806" y="823"/>
                  </a:cubicBezTo>
                  <a:lnTo>
                    <a:pt x="15285" y="3124"/>
                  </a:lnTo>
                  <a:cubicBezTo>
                    <a:pt x="15614" y="3617"/>
                    <a:pt x="16271" y="3617"/>
                    <a:pt x="16765" y="3288"/>
                  </a:cubicBezTo>
                  <a:lnTo>
                    <a:pt x="18572" y="1480"/>
                  </a:lnTo>
                  <a:cubicBezTo>
                    <a:pt x="19230" y="987"/>
                    <a:pt x="20216" y="1480"/>
                    <a:pt x="20052" y="2302"/>
                  </a:cubicBezTo>
                  <a:lnTo>
                    <a:pt x="14957" y="52758"/>
                  </a:lnTo>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7288675" y="867200"/>
              <a:ext cx="793025" cy="205475"/>
            </a:xfrm>
            <a:custGeom>
              <a:avLst/>
              <a:gdLst/>
              <a:ahLst/>
              <a:cxnLst/>
              <a:rect l="l" t="t" r="r" b="b"/>
              <a:pathLst>
                <a:path w="31721" h="8219" extrusionOk="0">
                  <a:moveTo>
                    <a:pt x="4109" y="1"/>
                  </a:moveTo>
                  <a:cubicBezTo>
                    <a:pt x="1973" y="1"/>
                    <a:pt x="1" y="1973"/>
                    <a:pt x="1" y="4110"/>
                  </a:cubicBezTo>
                  <a:cubicBezTo>
                    <a:pt x="1" y="6411"/>
                    <a:pt x="1973" y="8219"/>
                    <a:pt x="4109" y="8219"/>
                  </a:cubicBezTo>
                  <a:lnTo>
                    <a:pt x="27612" y="8219"/>
                  </a:lnTo>
                  <a:cubicBezTo>
                    <a:pt x="29748" y="8219"/>
                    <a:pt x="31721" y="6411"/>
                    <a:pt x="31721" y="4110"/>
                  </a:cubicBezTo>
                  <a:cubicBezTo>
                    <a:pt x="31721" y="1973"/>
                    <a:pt x="29748" y="1"/>
                    <a:pt x="27612"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7288675" y="1056225"/>
              <a:ext cx="793025" cy="205450"/>
            </a:xfrm>
            <a:custGeom>
              <a:avLst/>
              <a:gdLst/>
              <a:ahLst/>
              <a:cxnLst/>
              <a:rect l="l" t="t" r="r" b="b"/>
              <a:pathLst>
                <a:path w="31721" h="8218" extrusionOk="0">
                  <a:moveTo>
                    <a:pt x="4109" y="0"/>
                  </a:moveTo>
                  <a:cubicBezTo>
                    <a:pt x="1973" y="0"/>
                    <a:pt x="1" y="1808"/>
                    <a:pt x="1" y="4109"/>
                  </a:cubicBezTo>
                  <a:cubicBezTo>
                    <a:pt x="1" y="6246"/>
                    <a:pt x="1973" y="8218"/>
                    <a:pt x="4109" y="8218"/>
                  </a:cubicBezTo>
                  <a:lnTo>
                    <a:pt x="27612" y="8218"/>
                  </a:lnTo>
                  <a:cubicBezTo>
                    <a:pt x="29748" y="8218"/>
                    <a:pt x="31721" y="6246"/>
                    <a:pt x="31721" y="4109"/>
                  </a:cubicBezTo>
                  <a:cubicBezTo>
                    <a:pt x="31721" y="1808"/>
                    <a:pt x="29748" y="0"/>
                    <a:pt x="27612"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7370850" y="1056225"/>
              <a:ext cx="628675" cy="25"/>
            </a:xfrm>
            <a:custGeom>
              <a:avLst/>
              <a:gdLst/>
              <a:ahLst/>
              <a:cxnLst/>
              <a:rect l="l" t="t" r="r" b="b"/>
              <a:pathLst>
                <a:path w="25147" h="1" fill="none" extrusionOk="0">
                  <a:moveTo>
                    <a:pt x="1" y="0"/>
                  </a:moveTo>
                  <a:lnTo>
                    <a:pt x="25146" y="0"/>
                  </a:lnTo>
                </a:path>
              </a:pathLst>
            </a:custGeom>
            <a:noFill/>
            <a:ln w="19050" cap="rnd" cmpd="sng">
              <a:solidFill>
                <a:schemeClr val="dk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2"/>
          <p:cNvSpPr/>
          <p:nvPr/>
        </p:nvSpPr>
        <p:spPr>
          <a:xfrm>
            <a:off x="367625" y="2969325"/>
            <a:ext cx="691200" cy="691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1665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13" name="Google Shape;213;p32"/>
          <p:cNvSpPr/>
          <p:nvPr/>
        </p:nvSpPr>
        <p:spPr>
          <a:xfrm>
            <a:off x="5381300" y="189875"/>
            <a:ext cx="576000" cy="57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a:off x="8387150" y="539500"/>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32"/>
          <p:cNvGrpSpPr/>
          <p:nvPr/>
        </p:nvGrpSpPr>
        <p:grpSpPr>
          <a:xfrm>
            <a:off x="158361" y="756541"/>
            <a:ext cx="1338881" cy="804926"/>
            <a:chOff x="1023426" y="3382964"/>
            <a:chExt cx="1242670" cy="860176"/>
          </a:xfrm>
        </p:grpSpPr>
        <p:sp>
          <p:nvSpPr>
            <p:cNvPr id="203" name="Google Shape;203;p32"/>
            <p:cNvSpPr/>
            <p:nvPr/>
          </p:nvSpPr>
          <p:spPr>
            <a:xfrm flipH="1">
              <a:off x="1033354" y="3433072"/>
              <a:ext cx="1232742" cy="810068"/>
            </a:xfrm>
            <a:custGeom>
              <a:avLst/>
              <a:gdLst/>
              <a:ahLst/>
              <a:cxnLst/>
              <a:rect l="l" t="t" r="r" b="b"/>
              <a:pathLst>
                <a:path w="96331" h="62796" extrusionOk="0">
                  <a:moveTo>
                    <a:pt x="4438" y="1"/>
                  </a:moveTo>
                  <a:cubicBezTo>
                    <a:pt x="2005" y="144"/>
                    <a:pt x="1" y="2291"/>
                    <a:pt x="144" y="4724"/>
                  </a:cubicBezTo>
                  <a:lnTo>
                    <a:pt x="144" y="46949"/>
                  </a:lnTo>
                  <a:cubicBezTo>
                    <a:pt x="1" y="49382"/>
                    <a:pt x="1862" y="51529"/>
                    <a:pt x="4438" y="51672"/>
                  </a:cubicBezTo>
                  <a:lnTo>
                    <a:pt x="9018" y="51672"/>
                  </a:lnTo>
                  <a:lnTo>
                    <a:pt x="9018" y="61119"/>
                  </a:lnTo>
                  <a:cubicBezTo>
                    <a:pt x="8825" y="62088"/>
                    <a:pt x="9615" y="62795"/>
                    <a:pt x="10457" y="62795"/>
                  </a:cubicBezTo>
                  <a:cubicBezTo>
                    <a:pt x="10858" y="62795"/>
                    <a:pt x="11271" y="62634"/>
                    <a:pt x="11595" y="62264"/>
                  </a:cubicBezTo>
                  <a:lnTo>
                    <a:pt x="21185" y="51529"/>
                  </a:lnTo>
                  <a:lnTo>
                    <a:pt x="91893" y="51529"/>
                  </a:lnTo>
                  <a:cubicBezTo>
                    <a:pt x="94470" y="51386"/>
                    <a:pt x="96330" y="49382"/>
                    <a:pt x="96187" y="46806"/>
                  </a:cubicBezTo>
                  <a:lnTo>
                    <a:pt x="96187" y="4724"/>
                  </a:lnTo>
                  <a:cubicBezTo>
                    <a:pt x="96330" y="2291"/>
                    <a:pt x="94470" y="144"/>
                    <a:pt x="91893" y="1"/>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sp>
          <p:nvSpPr>
            <p:cNvPr id="204" name="Google Shape;204;p32"/>
            <p:cNvSpPr/>
            <p:nvPr/>
          </p:nvSpPr>
          <p:spPr>
            <a:xfrm>
              <a:off x="1023426" y="3382964"/>
              <a:ext cx="1242670" cy="840151"/>
            </a:xfrm>
            <a:custGeom>
              <a:avLst/>
              <a:gdLst/>
              <a:ahLst/>
              <a:cxnLst/>
              <a:rect l="l" t="t" r="r" b="b"/>
              <a:pathLst>
                <a:path w="96331" h="65128" fill="none" extrusionOk="0">
                  <a:moveTo>
                    <a:pt x="4438" y="1"/>
                  </a:moveTo>
                  <a:lnTo>
                    <a:pt x="91893" y="1"/>
                  </a:lnTo>
                  <a:cubicBezTo>
                    <a:pt x="94469" y="1"/>
                    <a:pt x="96330" y="2148"/>
                    <a:pt x="96187" y="4724"/>
                  </a:cubicBezTo>
                  <a:lnTo>
                    <a:pt x="96187" y="46806"/>
                  </a:lnTo>
                  <a:cubicBezTo>
                    <a:pt x="96330" y="49383"/>
                    <a:pt x="94469" y="51386"/>
                    <a:pt x="91893" y="51530"/>
                  </a:cubicBezTo>
                  <a:lnTo>
                    <a:pt x="87456" y="51530"/>
                  </a:lnTo>
                  <a:lnTo>
                    <a:pt x="87456" y="65127"/>
                  </a:lnTo>
                  <a:lnTo>
                    <a:pt x="75146" y="51530"/>
                  </a:lnTo>
                  <a:lnTo>
                    <a:pt x="4438" y="51530"/>
                  </a:lnTo>
                  <a:cubicBezTo>
                    <a:pt x="1861" y="51386"/>
                    <a:pt x="0" y="49383"/>
                    <a:pt x="144" y="46806"/>
                  </a:cubicBezTo>
                  <a:lnTo>
                    <a:pt x="144" y="4724"/>
                  </a:lnTo>
                  <a:cubicBezTo>
                    <a:pt x="0" y="2148"/>
                    <a:pt x="1861" y="1"/>
                    <a:pt x="443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32"/>
          <p:cNvSpPr txBox="1">
            <a:spLocks noGrp="1"/>
          </p:cNvSpPr>
          <p:nvPr>
            <p:ph type="title"/>
          </p:nvPr>
        </p:nvSpPr>
        <p:spPr>
          <a:xfrm>
            <a:off x="1222107" y="392093"/>
            <a:ext cx="5966541" cy="522085"/>
          </a:xfrm>
          <a:prstGeom prst="rect">
            <a:avLst/>
          </a:prstGeom>
        </p:spPr>
        <p:txBody>
          <a:bodyPr spcFirstLastPara="1" wrap="square" lIns="91425" tIns="91425" rIns="91425" bIns="91425" anchor="b" anchorCtr="0">
            <a:noAutofit/>
          </a:bodyPr>
          <a:lstStyle/>
          <a:p>
            <a:r>
              <a:rPr lang="en"/>
              <a:t>Querying Table Variables</a:t>
            </a:r>
            <a:endParaRPr lang="en" dirty="0"/>
          </a:p>
        </p:txBody>
      </p:sp>
      <p:sp>
        <p:nvSpPr>
          <p:cNvPr id="201" name="Google Shape;201;p32"/>
          <p:cNvSpPr txBox="1">
            <a:spLocks noGrp="1"/>
          </p:cNvSpPr>
          <p:nvPr>
            <p:ph type="body" idx="1"/>
          </p:nvPr>
        </p:nvSpPr>
        <p:spPr>
          <a:xfrm>
            <a:off x="930966" y="1164515"/>
            <a:ext cx="7788869" cy="3497188"/>
          </a:xfrm>
          <a:prstGeom prst="rect">
            <a:avLst/>
          </a:prstGeom>
        </p:spPr>
        <p:txBody>
          <a:bodyPr spcFirstLastPara="1" wrap="square" lIns="91425" tIns="91425" rIns="91425" bIns="91425" anchor="ctr" anchorCtr="0">
            <a:noAutofit/>
          </a:bodyPr>
          <a:lstStyle/>
          <a:p>
            <a:pPr marL="0" indent="0" algn="l">
              <a:buNone/>
            </a:pPr>
            <a:r>
              <a:rPr lang="en"/>
              <a:t>SELECT * FROM @product_table;</a:t>
            </a:r>
            <a:endParaRPr lang="en-US"/>
          </a:p>
          <a:p>
            <a:pPr marL="0" indent="0" algn="l">
              <a:buNone/>
            </a:pPr>
            <a:endParaRPr lang="en" dirty="0"/>
          </a:p>
          <a:p>
            <a:pPr marL="0" indent="0" algn="l">
              <a:buNone/>
            </a:pPr>
            <a:r>
              <a:rPr lang="en"/>
              <a:t>This command is used to query the data in the Table variable but one needs to select the whole table or an error will occur.</a:t>
            </a:r>
            <a:endParaRPr lang="en" dirty="0"/>
          </a:p>
          <a:p>
            <a:pPr algn="l">
              <a:buNone/>
            </a:pPr>
            <a:endParaRPr lang="en" dirty="0"/>
          </a:p>
          <a:p>
            <a:pPr marL="0" indent="0" algn="l">
              <a:buNone/>
            </a:pPr>
            <a:r>
              <a:rPr lang="en"/>
              <a:t>NB: Note that you need to execute the whole batch or you will get an error:</a:t>
            </a:r>
            <a:endParaRPr lang="en" dirty="0"/>
          </a:p>
        </p:txBody>
      </p:sp>
      <p:grpSp>
        <p:nvGrpSpPr>
          <p:cNvPr id="205" name="Google Shape;205;p32"/>
          <p:cNvGrpSpPr/>
          <p:nvPr/>
        </p:nvGrpSpPr>
        <p:grpSpPr>
          <a:xfrm>
            <a:off x="7792098" y="3980983"/>
            <a:ext cx="595544" cy="798430"/>
            <a:chOff x="6775075" y="-938225"/>
            <a:chExt cx="1676425" cy="2331400"/>
          </a:xfrm>
        </p:grpSpPr>
        <p:sp>
          <p:nvSpPr>
            <p:cNvPr id="206" name="Google Shape;206;p32"/>
            <p:cNvSpPr/>
            <p:nvPr/>
          </p:nvSpPr>
          <p:spPr>
            <a:xfrm>
              <a:off x="7362625" y="1183600"/>
              <a:ext cx="645125" cy="209575"/>
            </a:xfrm>
            <a:custGeom>
              <a:avLst/>
              <a:gdLst/>
              <a:ahLst/>
              <a:cxnLst/>
              <a:rect l="l" t="t" r="r" b="b"/>
              <a:pathLst>
                <a:path w="25805" h="8383" extrusionOk="0">
                  <a:moveTo>
                    <a:pt x="3781" y="0"/>
                  </a:moveTo>
                  <a:cubicBezTo>
                    <a:pt x="1645" y="0"/>
                    <a:pt x="1" y="1644"/>
                    <a:pt x="1" y="3780"/>
                  </a:cubicBezTo>
                  <a:lnTo>
                    <a:pt x="1" y="4602"/>
                  </a:lnTo>
                  <a:cubicBezTo>
                    <a:pt x="1" y="6574"/>
                    <a:pt x="1645" y="8382"/>
                    <a:pt x="3781" y="8382"/>
                  </a:cubicBezTo>
                  <a:lnTo>
                    <a:pt x="22024" y="8382"/>
                  </a:lnTo>
                  <a:cubicBezTo>
                    <a:pt x="24161" y="8382"/>
                    <a:pt x="25804" y="6574"/>
                    <a:pt x="25804" y="4602"/>
                  </a:cubicBezTo>
                  <a:lnTo>
                    <a:pt x="25804" y="3780"/>
                  </a:lnTo>
                  <a:cubicBezTo>
                    <a:pt x="25804" y="1644"/>
                    <a:pt x="24161" y="0"/>
                    <a:pt x="22024"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a:off x="6775075" y="-938225"/>
              <a:ext cx="1676425" cy="1941050"/>
            </a:xfrm>
            <a:custGeom>
              <a:avLst/>
              <a:gdLst/>
              <a:ahLst/>
              <a:cxnLst/>
              <a:rect l="l" t="t" r="r" b="b"/>
              <a:pathLst>
                <a:path w="67057" h="77642" extrusionOk="0">
                  <a:moveTo>
                    <a:pt x="36640" y="0"/>
                  </a:moveTo>
                  <a:cubicBezTo>
                    <a:pt x="32405" y="0"/>
                    <a:pt x="28057" y="903"/>
                    <a:pt x="23832" y="2861"/>
                  </a:cubicBezTo>
                  <a:cubicBezTo>
                    <a:pt x="3616" y="12229"/>
                    <a:pt x="1" y="39347"/>
                    <a:pt x="17093" y="53810"/>
                  </a:cubicBezTo>
                  <a:cubicBezTo>
                    <a:pt x="19230" y="55618"/>
                    <a:pt x="20380" y="58412"/>
                    <a:pt x="20380" y="61206"/>
                  </a:cubicBezTo>
                  <a:lnTo>
                    <a:pt x="20380" y="61371"/>
                  </a:lnTo>
                  <a:cubicBezTo>
                    <a:pt x="20380" y="70246"/>
                    <a:pt x="27612" y="77642"/>
                    <a:pt x="36651" y="77642"/>
                  </a:cubicBezTo>
                  <a:cubicBezTo>
                    <a:pt x="45690" y="77642"/>
                    <a:pt x="53086" y="70410"/>
                    <a:pt x="53086" y="61371"/>
                  </a:cubicBezTo>
                  <a:lnTo>
                    <a:pt x="53086" y="61206"/>
                  </a:lnTo>
                  <a:cubicBezTo>
                    <a:pt x="53086" y="58248"/>
                    <a:pt x="54401" y="55454"/>
                    <a:pt x="56538" y="53482"/>
                  </a:cubicBezTo>
                  <a:cubicBezTo>
                    <a:pt x="63276" y="47729"/>
                    <a:pt x="67056" y="39347"/>
                    <a:pt x="67056" y="30472"/>
                  </a:cubicBezTo>
                  <a:cubicBezTo>
                    <a:pt x="67056" y="12923"/>
                    <a:pt x="52661" y="0"/>
                    <a:pt x="36640"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7440700" y="-332575"/>
              <a:ext cx="505400" cy="1318975"/>
            </a:xfrm>
            <a:custGeom>
              <a:avLst/>
              <a:gdLst/>
              <a:ahLst/>
              <a:cxnLst/>
              <a:rect l="l" t="t" r="r" b="b"/>
              <a:pathLst>
                <a:path w="20216" h="52759" fill="none" extrusionOk="0">
                  <a:moveTo>
                    <a:pt x="5096" y="52594"/>
                  </a:moveTo>
                  <a:lnTo>
                    <a:pt x="1" y="4110"/>
                  </a:lnTo>
                  <a:cubicBezTo>
                    <a:pt x="1" y="3124"/>
                    <a:pt x="1151" y="2631"/>
                    <a:pt x="1644" y="3452"/>
                  </a:cubicBezTo>
                  <a:lnTo>
                    <a:pt x="1644" y="3452"/>
                  </a:lnTo>
                  <a:cubicBezTo>
                    <a:pt x="2137" y="3945"/>
                    <a:pt x="2795" y="3945"/>
                    <a:pt x="3123" y="3452"/>
                  </a:cubicBezTo>
                  <a:lnTo>
                    <a:pt x="5753" y="494"/>
                  </a:lnTo>
                  <a:cubicBezTo>
                    <a:pt x="6082" y="1"/>
                    <a:pt x="6739" y="1"/>
                    <a:pt x="7232" y="494"/>
                  </a:cubicBezTo>
                  <a:lnTo>
                    <a:pt x="9204" y="2959"/>
                  </a:lnTo>
                  <a:cubicBezTo>
                    <a:pt x="9533" y="3452"/>
                    <a:pt x="10355" y="3452"/>
                    <a:pt x="10684" y="2959"/>
                  </a:cubicBezTo>
                  <a:lnTo>
                    <a:pt x="12327" y="823"/>
                  </a:lnTo>
                  <a:cubicBezTo>
                    <a:pt x="12656" y="330"/>
                    <a:pt x="13477" y="330"/>
                    <a:pt x="13806" y="823"/>
                  </a:cubicBezTo>
                  <a:lnTo>
                    <a:pt x="15285" y="3124"/>
                  </a:lnTo>
                  <a:cubicBezTo>
                    <a:pt x="15614" y="3617"/>
                    <a:pt x="16271" y="3617"/>
                    <a:pt x="16765" y="3288"/>
                  </a:cubicBezTo>
                  <a:lnTo>
                    <a:pt x="18572" y="1480"/>
                  </a:lnTo>
                  <a:cubicBezTo>
                    <a:pt x="19230" y="987"/>
                    <a:pt x="20216" y="1480"/>
                    <a:pt x="20052" y="2302"/>
                  </a:cubicBezTo>
                  <a:lnTo>
                    <a:pt x="14957" y="52758"/>
                  </a:lnTo>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7288675" y="867200"/>
              <a:ext cx="793025" cy="205475"/>
            </a:xfrm>
            <a:custGeom>
              <a:avLst/>
              <a:gdLst/>
              <a:ahLst/>
              <a:cxnLst/>
              <a:rect l="l" t="t" r="r" b="b"/>
              <a:pathLst>
                <a:path w="31721" h="8219" extrusionOk="0">
                  <a:moveTo>
                    <a:pt x="4109" y="1"/>
                  </a:moveTo>
                  <a:cubicBezTo>
                    <a:pt x="1973" y="1"/>
                    <a:pt x="1" y="1973"/>
                    <a:pt x="1" y="4110"/>
                  </a:cubicBezTo>
                  <a:cubicBezTo>
                    <a:pt x="1" y="6411"/>
                    <a:pt x="1973" y="8219"/>
                    <a:pt x="4109" y="8219"/>
                  </a:cubicBezTo>
                  <a:lnTo>
                    <a:pt x="27612" y="8219"/>
                  </a:lnTo>
                  <a:cubicBezTo>
                    <a:pt x="29748" y="8219"/>
                    <a:pt x="31721" y="6411"/>
                    <a:pt x="31721" y="4110"/>
                  </a:cubicBezTo>
                  <a:cubicBezTo>
                    <a:pt x="31721" y="1973"/>
                    <a:pt x="29748" y="1"/>
                    <a:pt x="27612"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7288675" y="1056225"/>
              <a:ext cx="793025" cy="205450"/>
            </a:xfrm>
            <a:custGeom>
              <a:avLst/>
              <a:gdLst/>
              <a:ahLst/>
              <a:cxnLst/>
              <a:rect l="l" t="t" r="r" b="b"/>
              <a:pathLst>
                <a:path w="31721" h="8218" extrusionOk="0">
                  <a:moveTo>
                    <a:pt x="4109" y="0"/>
                  </a:moveTo>
                  <a:cubicBezTo>
                    <a:pt x="1973" y="0"/>
                    <a:pt x="1" y="1808"/>
                    <a:pt x="1" y="4109"/>
                  </a:cubicBezTo>
                  <a:cubicBezTo>
                    <a:pt x="1" y="6246"/>
                    <a:pt x="1973" y="8218"/>
                    <a:pt x="4109" y="8218"/>
                  </a:cubicBezTo>
                  <a:lnTo>
                    <a:pt x="27612" y="8218"/>
                  </a:lnTo>
                  <a:cubicBezTo>
                    <a:pt x="29748" y="8218"/>
                    <a:pt x="31721" y="6246"/>
                    <a:pt x="31721" y="4109"/>
                  </a:cubicBezTo>
                  <a:cubicBezTo>
                    <a:pt x="31721" y="1808"/>
                    <a:pt x="29748" y="0"/>
                    <a:pt x="27612"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7370850" y="1056225"/>
              <a:ext cx="628675" cy="25"/>
            </a:xfrm>
            <a:custGeom>
              <a:avLst/>
              <a:gdLst/>
              <a:ahLst/>
              <a:cxnLst/>
              <a:rect l="l" t="t" r="r" b="b"/>
              <a:pathLst>
                <a:path w="25147" h="1" fill="none" extrusionOk="0">
                  <a:moveTo>
                    <a:pt x="1" y="0"/>
                  </a:moveTo>
                  <a:lnTo>
                    <a:pt x="25146" y="0"/>
                  </a:lnTo>
                </a:path>
              </a:pathLst>
            </a:custGeom>
            <a:noFill/>
            <a:ln w="19050" cap="rnd" cmpd="sng">
              <a:solidFill>
                <a:schemeClr val="dk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2"/>
          <p:cNvSpPr/>
          <p:nvPr/>
        </p:nvSpPr>
        <p:spPr>
          <a:xfrm>
            <a:off x="367625" y="2969325"/>
            <a:ext cx="691200" cy="691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2166431"/>
      </p:ext>
    </p:extLst>
  </p:cSld>
  <p:clrMapOvr>
    <a:masterClrMapping/>
  </p:clrMapOvr>
</p:sld>
</file>

<file path=ppt/theme/theme1.xml><?xml version="1.0" encoding="utf-8"?>
<a:theme xmlns:a="http://schemas.openxmlformats.org/drawingml/2006/main" name="University Digital Choice Boards by Slidesgo">
  <a:themeElements>
    <a:clrScheme name="Simple Light">
      <a:dk1>
        <a:srgbClr val="0C4F72"/>
      </a:dk1>
      <a:lt1>
        <a:srgbClr val="D62828"/>
      </a:lt1>
      <a:dk2>
        <a:srgbClr val="F77F00"/>
      </a:dk2>
      <a:lt2>
        <a:srgbClr val="FCBF49"/>
      </a:lt2>
      <a:accent1>
        <a:srgbClr val="EAE2B7"/>
      </a:accent1>
      <a:accent2>
        <a:srgbClr val="0C4F72"/>
      </a:accent2>
      <a:accent3>
        <a:srgbClr val="D62828"/>
      </a:accent3>
      <a:accent4>
        <a:srgbClr val="F77F00"/>
      </a:accent4>
      <a:accent5>
        <a:srgbClr val="FCBF49"/>
      </a:accent5>
      <a:accent6>
        <a:srgbClr val="EAE2B7"/>
      </a:accent6>
      <a:hlink>
        <a:srgbClr val="0C4F7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18</Notes>
  <HiddenSlides>0</HiddenSlide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University Digital Choice Boards by Slidesgo</vt:lpstr>
      <vt:lpstr>Slidesgo Final Pages</vt:lpstr>
      <vt:lpstr>Table Variables</vt:lpstr>
      <vt:lpstr>Contents of This Template</vt:lpstr>
      <vt:lpstr>Introduction</vt:lpstr>
      <vt:lpstr>Introduction</vt:lpstr>
      <vt:lpstr>PowerPoint Presentation</vt:lpstr>
      <vt:lpstr>Inserting data in Table variable</vt:lpstr>
      <vt:lpstr>Example 1</vt:lpstr>
      <vt:lpstr>So where do we use Table Variables</vt:lpstr>
      <vt:lpstr>Querying Table Variables</vt:lpstr>
      <vt:lpstr>Example 2...update and delete</vt:lpstr>
      <vt:lpstr>Constraints With Table Variables</vt:lpstr>
      <vt:lpstr>Constraints With Table Variables....Example</vt:lpstr>
      <vt:lpstr>Table Variables and Transaction</vt:lpstr>
      <vt:lpstr>Table Variables and Truncate</vt:lpstr>
      <vt:lpstr>Table Variables and Join</vt:lpstr>
      <vt:lpstr>Table Variables and Explicit Index</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386</cp:revision>
  <dcterms:modified xsi:type="dcterms:W3CDTF">2021-11-16T02:45:37Z</dcterms:modified>
</cp:coreProperties>
</file>