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396" r:id="rId10"/>
    <p:sldId id="392" r:id="rId11"/>
    <p:sldId id="268" r:id="rId12"/>
    <p:sldId id="430" r:id="rId13"/>
    <p:sldId id="429" r:id="rId14"/>
    <p:sldId id="407" r:id="rId15"/>
    <p:sldId id="432" r:id="rId16"/>
    <p:sldId id="433" r:id="rId17"/>
    <p:sldId id="434" r:id="rId18"/>
    <p:sldId id="435" r:id="rId19"/>
    <p:sldId id="436" r:id="rId20"/>
    <p:sldId id="387" r:id="rId21"/>
    <p:sldId id="383" r:id="rId22"/>
    <p:sldId id="437" r:id="rId23"/>
    <p:sldId id="290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25023-F691-D810-B575-7E2B6A2F0917}" v="121" dt="2024-04-12T01:13:54.4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gender kellapu" userId="e9c354ad92d3f058" providerId="Windows Live" clId="Web-{19E25023-F691-D810-B575-7E2B6A2F0917}"/>
    <pc:docChg chg="modSld">
      <pc:chgData name="yugender kellapu" userId="e9c354ad92d3f058" providerId="Windows Live" clId="Web-{19E25023-F691-D810-B575-7E2B6A2F0917}" dt="2024-04-12T01:13:54.057" v="110" actId="20577"/>
      <pc:docMkLst>
        <pc:docMk/>
      </pc:docMkLst>
      <pc:sldChg chg="modSp">
        <pc:chgData name="yugender kellapu" userId="e9c354ad92d3f058" providerId="Windows Live" clId="Web-{19E25023-F691-D810-B575-7E2B6A2F0917}" dt="2024-04-12T01:07:56.543" v="2" actId="20577"/>
        <pc:sldMkLst>
          <pc:docMk/>
          <pc:sldMk cId="0" sldId="256"/>
        </pc:sldMkLst>
        <pc:spChg chg="mod">
          <ac:chgData name="yugender kellapu" userId="e9c354ad92d3f058" providerId="Windows Live" clId="Web-{19E25023-F691-D810-B575-7E2B6A2F0917}" dt="2024-04-12T01:07:56.543" v="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yugender kellapu" userId="e9c354ad92d3f058" providerId="Windows Live" clId="Web-{19E25023-F691-D810-B575-7E2B6A2F0917}" dt="2024-04-12T01:13:54.057" v="110" actId="20577"/>
        <pc:sldMkLst>
          <pc:docMk/>
          <pc:sldMk cId="0" sldId="290"/>
        </pc:sldMkLst>
        <pc:spChg chg="mod">
          <ac:chgData name="yugender kellapu" userId="e9c354ad92d3f058" providerId="Windows Live" clId="Web-{19E25023-F691-D810-B575-7E2B6A2F0917}" dt="2024-04-12T01:13:54.057" v="110" actId="20577"/>
          <ac:spMkLst>
            <pc:docMk/>
            <pc:sldMk cId="0" sldId="290"/>
            <ac:spMk id="2" creationId="{F054CE19-3205-C21D-14FD-4EA18FBBBBFE}"/>
          </ac:spMkLst>
        </pc:spChg>
        <pc:spChg chg="mod">
          <ac:chgData name="yugender kellapu" userId="e9c354ad92d3f058" providerId="Windows Live" clId="Web-{19E25023-F691-D810-B575-7E2B6A2F0917}" dt="2024-04-12T01:13:28.681" v="101" actId="20577"/>
          <ac:spMkLst>
            <pc:docMk/>
            <pc:sldMk cId="0" sldId="290"/>
            <ac:spMk id="5" creationId="{00000000-0000-0000-0000-000000000000}"/>
          </ac:spMkLst>
        </pc:spChg>
      </pc:sldChg>
      <pc:sldChg chg="modSp">
        <pc:chgData name="yugender kellapu" userId="e9c354ad92d3f058" providerId="Windows Live" clId="Web-{19E25023-F691-D810-B575-7E2B6A2F0917}" dt="2024-04-12T01:12:25.523" v="89" actId="1076"/>
        <pc:sldMkLst>
          <pc:docMk/>
          <pc:sldMk cId="0" sldId="407"/>
        </pc:sldMkLst>
        <pc:graphicFrameChg chg="mod modGraphic">
          <ac:chgData name="yugender kellapu" userId="e9c354ad92d3f058" providerId="Windows Live" clId="Web-{19E25023-F691-D810-B575-7E2B6A2F0917}" dt="2024-04-12T01:12:25.523" v="89" actId="1076"/>
          <ac:graphicFrameMkLst>
            <pc:docMk/>
            <pc:sldMk cId="0" sldId="407"/>
            <ac:graphicFrameMk id="2" creationId="{C7B0E5F3-E63A-E40C-3B4F-FF4E3A18651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67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viz.org/doc/info/lang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7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Online Job Search&amp; Recruitment System In Android Environment Using Intelligent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7175" y="2743200"/>
            <a:ext cx="50292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 .Yugender        (20H51A05H4)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575" y="4419600"/>
            <a:ext cx="518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</a:rPr>
              <a:t>Under esteemed guidance of</a:t>
            </a:r>
          </a:p>
          <a:p>
            <a:r>
              <a:rPr lang="en-US" sz="2000" b="1" dirty="0"/>
              <a:t>Guide Name </a:t>
            </a:r>
          </a:p>
          <a:p>
            <a:r>
              <a:rPr lang="en-US" sz="2000" b="1" dirty="0" err="1"/>
              <a:t>Ms.B.Anuradha</a:t>
            </a:r>
            <a:r>
              <a:rPr lang="en-US" sz="2000" b="1" dirty="0"/>
              <a:t>(Assistant Professor)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1770"/>
              </p:ext>
            </p:extLst>
          </p:nvPr>
        </p:nvGraphicFramePr>
        <p:xfrm>
          <a:off x="1524000" y="228600"/>
          <a:ext cx="7010400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FA99E-F018-8D26-1DF7-316E0E020E5A}"/>
              </a:ext>
            </a:extLst>
          </p:cNvPr>
          <p:cNvSpPr txBox="1"/>
          <p:nvPr/>
        </p:nvSpPr>
        <p:spPr>
          <a:xfrm>
            <a:off x="337792" y="2743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Batch No:15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97AF8-6B6E-040B-FF07-B099985FAFAE}"/>
              </a:ext>
            </a:extLst>
          </p:cNvPr>
          <p:cNvSpPr txBox="1"/>
          <p:nvPr/>
        </p:nvSpPr>
        <p:spPr>
          <a:xfrm>
            <a:off x="238539" y="6229290"/>
            <a:ext cx="87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Batch: 2020-2024 			                                                             Major Project </a:t>
            </a:r>
            <a:r>
              <a:rPr lang="en-US" sz="1400" b="1">
                <a:solidFill>
                  <a:schemeClr val="tx2">
                    <a:lumMod val="75000"/>
                  </a:schemeClr>
                </a:solidFill>
              </a:rPr>
              <a:t>Phase 2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245352-7D04-C7AB-72FC-152DDBC3AF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2511" y="473612"/>
            <a:ext cx="8152560" cy="345096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statement for this project finding a job is tough in these days. People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a lot of time searching for jobs online, but most websites don't help match job seekers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right employers, and there's no feedback from employees about their experiences.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this, we want to create a smart computer program that helps job seekers find the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job matches by talking to employers and using special rules. It will also show how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an employer is based on feedback from their employees. This program will work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Android phones and use specific tools to make it easy to use.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Scope of the Project</a:t>
            </a: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-152400" y="42928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rgbClr val="C00000"/>
                </a:solidFill>
                <a:latin typeface="+mj-lt"/>
              </a:rPr>
              <a:t>Scope of the Project</a:t>
            </a:r>
            <a:endParaRPr lang="en-IN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7C0510-B879-3756-6A3D-C9FA649C5E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838200"/>
            <a:ext cx="8381160" cy="345096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encompasses the development and implementation of the Online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 System, integrating advanced algorithms to personalize job recommendations,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with businesses to understand talent acquisition needs, researching market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for relevance, conducting user testing for iterative improvements, exploring partnerships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skills enhancement, ensuring data security, providing comprehensive support services,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socio-economic impact, and developing a sustainable roadmap for expansion and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innovation.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dirty="0"/>
              <a:t>Literature Review</a:t>
            </a:r>
            <a:endParaRPr sz="2800" b="1"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244168"/>
                  </p:ext>
                </p:extLst>
              </p:nvPr>
            </p:nvGraphicFramePr>
            <p:xfrm>
              <a:off x="-2464904" y="4499941"/>
              <a:ext cx="2286000" cy="1714500"/>
            </p:xfrm>
            <a:graphic>
              <a:graphicData uri="http://schemas.microsoft.com/office/powerpoint/2016/slidezoom">
                <pslz:sldZm>
                  <pslz:sldZmObj sldId="407" cId="0">
                    <pslz:zmPr id="{C0C948FC-194C-4D21-8F5C-5D65CFB8A97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464904" y="44999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70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39" y="-993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B0E5F3-E63A-E40C-3B4F-FF4E3A18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36350"/>
              </p:ext>
            </p:extLst>
          </p:nvPr>
        </p:nvGraphicFramePr>
        <p:xfrm>
          <a:off x="76200" y="548898"/>
          <a:ext cx="8991600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03">
                  <a:extLst>
                    <a:ext uri="{9D8B030D-6E8A-4147-A177-3AD203B41FA5}">
                      <a16:colId xmlns:a16="http://schemas.microsoft.com/office/drawing/2014/main" val="432745929"/>
                    </a:ext>
                  </a:extLst>
                </a:gridCol>
                <a:gridCol w="1341461">
                  <a:extLst>
                    <a:ext uri="{9D8B030D-6E8A-4147-A177-3AD203B41FA5}">
                      <a16:colId xmlns:a16="http://schemas.microsoft.com/office/drawing/2014/main" val="19982335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6018112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70764825"/>
                    </a:ext>
                  </a:extLst>
                </a:gridCol>
                <a:gridCol w="1961370">
                  <a:extLst>
                    <a:ext uri="{9D8B030D-6E8A-4147-A177-3AD203B41FA5}">
                      <a16:colId xmlns:a16="http://schemas.microsoft.com/office/drawing/2014/main" val="3423994347"/>
                    </a:ext>
                  </a:extLst>
                </a:gridCol>
                <a:gridCol w="2289266">
                  <a:extLst>
                    <a:ext uri="{9D8B030D-6E8A-4147-A177-3AD203B41FA5}">
                      <a16:colId xmlns:a16="http://schemas.microsoft.com/office/drawing/2014/main" val="635663868"/>
                    </a:ext>
                  </a:extLst>
                </a:gridCol>
              </a:tblGrid>
              <a:tr h="80373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28592"/>
                  </a:ext>
                </a:extLst>
              </a:tr>
              <a:tr h="18662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V. Jayavardhan, S. Praneetha, P. Rishitha, P. Pavitra, N. Sunny </a:t>
                      </a:r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International Research Journal of Engineering and Technology (IRJET) - November 2020.</a:t>
                      </a:r>
                      <a:endParaRPr lang="en-IN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technology aims to contribute to jobs for the unemployed people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 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Search System - Application of Intelligent Agents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the development of an intelligent agent to enhance job search, using fuzzy preference rules, and an Android-based application.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project addresses challenges in job search, making it efficient and user-friendly. It has potential for further enhancements, such as resume 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43794"/>
                  </a:ext>
                </a:extLst>
              </a:tr>
              <a:tr h="168920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Salathiel Bogle, Suresh Sankaranarayanan. International Journal of Information Sciences and Techniques (IJIST), 2012</a:t>
                      </a:r>
                      <a:endParaRPr lang="en-IN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Intelligent Agent-based Job Search 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Intelligent Agent-based Job Search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intelligent agent-based job search system that uses fuzzy preference rules to match job seekers with suitable job opportunities.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Addresses the challenges of the job search process in the global economy and proposes an innovative solution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4005"/>
                  </a:ext>
                </a:extLst>
              </a:tr>
              <a:tr h="319367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Gousia Hazra Anjum Khan, Gangeshwari, </a:t>
                      </a:r>
                      <a:r>
                        <a:rPr lang="en-US" sz="1200" b="0" i="0" u="none" strike="noStrike" noProof="0" err="1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Dronesh</a:t>
                      </a: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, Sacitha Singh,” Online Job Search and Recruitment System – A Career Site,” International Research Journal of Engineering and Technology (IRJET) Volume 8, Issue 05, May 2021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.</a:t>
                      </a:r>
                      <a:endParaRPr lang="en-IN" sz="12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Online employee recruitment system project in python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Online Job Search &amp;</a:t>
                      </a:r>
                      <a:endParaRPr lang="en-IN" sz="1200" dirty="0">
                        <a:latin typeface="Times New Roman"/>
                        <a:cs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IN" sz="1200" b="0" i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 recruitment system -A Career 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is  easy to implement as python provide vast number of packages and matching algorithms.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recruitments  applications usually consists lot of data processing and sometimes it is difficult to handle to  such data.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79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F66AFF-5767-537C-50B4-6A0DC60E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3" y="2743200"/>
            <a:ext cx="6334293" cy="1176630"/>
          </a:xfrm>
          <a:prstGeom prst="rect">
            <a:avLst/>
          </a:prstGeom>
          <a:ln>
            <a:solidFill>
              <a:schemeClr val="bg1"/>
            </a:solidFill>
            <a:prstDash val="solid"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505346CD-E785-92B9-4958-7A786B889947}"/>
              </a:ext>
            </a:extLst>
          </p:cNvPr>
          <p:cNvSpPr/>
          <p:nvPr/>
        </p:nvSpPr>
        <p:spPr>
          <a:xfrm>
            <a:off x="381419" y="3979515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7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F49FD1-F0E5-8062-FB97-B784CE97CDF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5800" y="1524000"/>
            <a:ext cx="7771680" cy="4057440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§"/>
              <a:tabLst>
                <a:tab pos="131445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the anomalies in the existing system computerization of the whole </a:t>
            </a:r>
          </a:p>
          <a:p>
            <a:pPr lvl="0" algn="just">
              <a:lnSpc>
                <a:spcPct val="150000"/>
              </a:lnSpc>
              <a:buSzPts val="1400"/>
              <a:tabLst>
                <a:tab pos="13144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is being suggested after initial analysis.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§"/>
              <a:tabLst>
                <a:tab pos="131445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android application is developed using Android Studio with JAVA as a </a:t>
            </a:r>
          </a:p>
          <a:p>
            <a:pPr lvl="0" algn="just">
              <a:lnSpc>
                <a:spcPct val="150000"/>
              </a:lnSpc>
              <a:buSzPts val="1400"/>
              <a:tabLst>
                <a:tab pos="13144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§"/>
              <a:tabLst>
                <a:tab pos="131445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 is accessed by two entities namely, User and Recruiter.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§"/>
              <a:tabLst>
                <a:tab pos="131445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need to login with their valid login credentials first in order to access </a:t>
            </a:r>
          </a:p>
          <a:p>
            <a:pPr lvl="0" algn="just">
              <a:lnSpc>
                <a:spcPct val="150000"/>
              </a:lnSpc>
              <a:buSzPts val="1400"/>
              <a:tabLst>
                <a:tab pos="13144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android application.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400"/>
              <a:buFont typeface="Wingdings" panose="05000000000000000000" pitchFamily="2" charset="2"/>
              <a:buChar char="§"/>
              <a:tabLst>
                <a:tab pos="131445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successful login, user and recruiter can access their respective modules </a:t>
            </a:r>
          </a:p>
          <a:p>
            <a:pPr lvl="0" algn="just">
              <a:lnSpc>
                <a:spcPct val="150000"/>
              </a:lnSpc>
              <a:spcAft>
                <a:spcPts val="1000"/>
              </a:spcAft>
              <a:buSzPts val="1400"/>
              <a:tabLst>
                <a:tab pos="13144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perform/manage each task accurately and seamlessly.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780A9-99B3-0DFC-73DD-4DE04188ACAA}"/>
              </a:ext>
            </a:extLst>
          </p:cNvPr>
          <p:cNvSpPr txBox="1"/>
          <p:nvPr/>
        </p:nvSpPr>
        <p:spPr>
          <a:xfrm>
            <a:off x="685800" y="228600"/>
            <a:ext cx="5037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Proposed Method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7916A90-06E7-DE52-4D5B-FDA8E6653C48}"/>
              </a:ext>
            </a:extLst>
          </p:cNvPr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93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3EC8-F6FF-DAD5-621F-956FDA0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rPr>
              <a:t>      ARCHITECTURE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1A90DBA0-CA8D-9A5B-4C58-5BE4D42862D2}"/>
              </a:ext>
            </a:extLst>
          </p:cNvPr>
          <p:cNvSpPr/>
          <p:nvPr/>
        </p:nvSpPr>
        <p:spPr>
          <a:xfrm>
            <a:off x="304800" y="3534285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6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E540B-63EB-81B1-6DDB-B40D560CC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3" t="12945" r="17500" b="8131"/>
          <a:stretch/>
        </p:blipFill>
        <p:spPr>
          <a:xfrm>
            <a:off x="1752240" y="234845"/>
            <a:ext cx="5638800" cy="63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0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820F-2AD4-8D98-0828-F0181C9A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127"/>
            <a:ext cx="7847880" cy="990600"/>
          </a:xfrm>
        </p:spPr>
        <p:txBody>
          <a:bodyPr/>
          <a:lstStyle/>
          <a:p>
            <a:r>
              <a:rPr lang="en-IN" sz="2800" b="1" dirty="0">
                <a:solidFill>
                  <a:srgbClr val="C00000"/>
                </a:solidFill>
                <a:latin typeface="+mj-lt"/>
              </a:rPr>
              <a:t>Performance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8D4E6-D5BA-3A44-A291-3D8753839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13672"/>
              </p:ext>
            </p:extLst>
          </p:nvPr>
        </p:nvGraphicFramePr>
        <p:xfrm>
          <a:off x="914400" y="1600200"/>
          <a:ext cx="7315200" cy="2778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472">
                  <a:extLst>
                    <a:ext uri="{9D8B030D-6E8A-4147-A177-3AD203B41FA5}">
                      <a16:colId xmlns:a16="http://schemas.microsoft.com/office/drawing/2014/main" val="55893827"/>
                    </a:ext>
                  </a:extLst>
                </a:gridCol>
                <a:gridCol w="1939811">
                  <a:extLst>
                    <a:ext uri="{9D8B030D-6E8A-4147-A177-3AD203B41FA5}">
                      <a16:colId xmlns:a16="http://schemas.microsoft.com/office/drawing/2014/main" val="3955628182"/>
                    </a:ext>
                  </a:extLst>
                </a:gridCol>
                <a:gridCol w="2249609">
                  <a:extLst>
                    <a:ext uri="{9D8B030D-6E8A-4147-A177-3AD203B41FA5}">
                      <a16:colId xmlns:a16="http://schemas.microsoft.com/office/drawing/2014/main" val="4026191383"/>
                    </a:ext>
                  </a:extLst>
                </a:gridCol>
                <a:gridCol w="1138308">
                  <a:extLst>
                    <a:ext uri="{9D8B030D-6E8A-4147-A177-3AD203B41FA5}">
                      <a16:colId xmlns:a16="http://schemas.microsoft.com/office/drawing/2014/main" val="508080794"/>
                    </a:ext>
                  </a:extLst>
                </a:gridCol>
              </a:tblGrid>
              <a:tr h="493198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Test Condition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Input specification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Output specification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Pass/Fail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115779"/>
                  </a:ext>
                </a:extLst>
              </a:tr>
              <a:tr h="50838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The user is currently on login screen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enters credentials and click on login button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Enters to job screen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Pass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870533"/>
                  </a:ext>
                </a:extLst>
              </a:tr>
              <a:tr h="493198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is currently on job post /job seek screen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clicks on job seek button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Directs to jobs list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Pass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083053"/>
                  </a:ext>
                </a:extLst>
              </a:tr>
              <a:tr h="516444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is currently on job post /job seek screen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clicks on job post button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Directs to post a jobs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Pass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29558"/>
                  </a:ext>
                </a:extLst>
              </a:tr>
              <a:tr h="493198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The user is currently on job page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enters job credentials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applied for the job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Pass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993586"/>
                  </a:ext>
                </a:extLst>
              </a:tr>
              <a:tr h="493198"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The user is currently on job post page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enters job description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User successfully post the job</a:t>
                      </a:r>
                      <a:endParaRPr lang="en-IN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  <a:tab pos="228600" algn="l"/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Pass</a:t>
                      </a:r>
                      <a:endParaRPr lang="en-IN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199426"/>
                  </a:ext>
                </a:extLst>
              </a:tr>
            </a:tbl>
          </a:graphicData>
        </a:graphic>
      </p:graphicFrame>
      <p:sp>
        <p:nvSpPr>
          <p:cNvPr id="4" name="CustomShape 1">
            <a:extLst>
              <a:ext uri="{FF2B5EF4-FFF2-40B4-BE49-F238E27FC236}">
                <a16:creationId xmlns:a16="http://schemas.microsoft.com/office/drawing/2014/main" id="{FB2F5A92-E3B0-3DDF-5D7D-B500AE5A3D00}"/>
              </a:ext>
            </a:extLst>
          </p:cNvPr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14400" y="1639740"/>
            <a:ext cx="6477000" cy="445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 Scope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Proposed Methods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Architecture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Bookman Old Style" pitchFamily="18" charset="0"/>
              </a:rPr>
              <a:t> References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	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Result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C8DC670-9021-2C93-0FBB-623D2FC29A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57200"/>
            <a:ext cx="7771680" cy="382884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simplify and enhance the job search process for individuals. It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intelligent agents to assist job seekers by evaluating their preferences and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them with suitable job opportunities. Additionally, it includes a novel feature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past and current employees can rate and provide feedback on employers. This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offers a user-friendly solution utilizing modern technology, potentially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the way people find employment opportunities and assess employers,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job search process more efficient and informed.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+mj-lt"/>
              </a:rPr>
              <a:t>Conclusion</a:t>
            </a:r>
            <a:endParaRPr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8A9C1B-BA33-99DD-4E94-658E476BB72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6160" y="1703520"/>
            <a:ext cx="7771680" cy="3450960"/>
          </a:xfrm>
        </p:spPr>
        <p:txBody>
          <a:bodyPr/>
          <a:lstStyle/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conclusion, the dynamic nature of the labor market demands creative approaches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tackle the issues encountered by employers and job searchers. In this sense, a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 advancement has been made with our state-of-the-art Online Job Search System,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uses digital technology to optimize the hiring process and promote smooth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interactions between talent and companies. With only a few clicks, our platform gives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access to a wide network of customized job prospects, removing obstacles like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postal applications and classified advertisements and improving accessibility and efficiency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job search process.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Additionally, our initiative emphasizes how critical it is to identify and capitalize on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unrealized potential of talented people in a variety of occupations, including driving,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 planning, barbering, and more. Our method supports economic growth and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individual and company empowerment by giving these gifted people a platform to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demonstrate their skills and make connections with chances for financial gain.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Essentially, our Online Job Search System is a catalyst for positive change in the labor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market, promoting more efficiency, inclusion, and opportunity for all parties concerned.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 technology improvement as well.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E0223C-0609-818C-7C00-03BA68C2C99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718810"/>
            <a:ext cx="7771680" cy="345096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Incorporating advanced AI and machine learning for improved job matching</a:t>
            </a:r>
          </a:p>
          <a:p>
            <a:pPr algn="just"/>
            <a:r>
              <a:rPr lang="en-US" dirty="0">
                <a:solidFill>
                  <a:srgbClr val="0D0D0D"/>
                </a:solidFill>
                <a:latin typeface="+mj-lt"/>
              </a:rPr>
              <a:t>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  precision.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Integrating blockchain for secure credential verification and decentralized </a:t>
            </a:r>
          </a:p>
          <a:p>
            <a:pPr algn="just"/>
            <a:r>
              <a:rPr lang="en-US" dirty="0">
                <a:solidFill>
                  <a:srgbClr val="0D0D0D"/>
                </a:solidFill>
                <a:latin typeface="+mj-lt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job marketplaces.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Implementing predictive analytics to anticipate job market trends and </a:t>
            </a:r>
          </a:p>
          <a:p>
            <a:pPr algn="just"/>
            <a:r>
              <a:rPr lang="en-US" dirty="0">
                <a:solidFill>
                  <a:srgbClr val="0D0D0D"/>
                </a:solidFill>
                <a:latin typeface="+mj-lt"/>
              </a:rPr>
              <a:t>  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recommend skill development.</a:t>
            </a:r>
          </a:p>
          <a:p>
            <a:pPr algn="just"/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F9C98-9432-2510-C363-F350AE94FFDF}"/>
              </a:ext>
            </a:extLst>
          </p:cNvPr>
          <p:cNvSpPr txBox="1"/>
          <p:nvPr/>
        </p:nvSpPr>
        <p:spPr>
          <a:xfrm>
            <a:off x="4572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Future Work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51E7595-A71C-C112-9F12-3662581869EE}"/>
              </a:ext>
            </a:extLst>
          </p:cNvPr>
          <p:cNvSpPr/>
          <p:nvPr/>
        </p:nvSpPr>
        <p:spPr>
          <a:xfrm>
            <a:off x="495300" y="98042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6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8194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+mj-lt"/>
              </a:rPr>
              <a:t>References</a:t>
            </a:r>
            <a:endParaRPr lang="en-IN" sz="3200" dirty="0">
              <a:solidFill>
                <a:srgbClr val="C00000"/>
              </a:solidFill>
              <a:latin typeface="+mj-lt"/>
            </a:endParaRPr>
          </a:p>
          <a:p>
            <a:endParaRPr lang="en-IN" sz="3200" b="1" dirty="0">
              <a:solidFill>
                <a:srgbClr val="C0000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054CE19-3205-C21D-14FD-4EA18FBBBB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8600" y="1143000"/>
            <a:ext cx="8381160" cy="3504906"/>
          </a:xfrm>
        </p:spPr>
        <p:txBody>
          <a:bodyPr/>
          <a:lstStyle/>
          <a:p>
            <a:pPr marL="285750" indent="-285750" algn="l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US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285750" indent="-285750" algn="l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endParaRPr lang="en-US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285750" indent="-285750" algn="l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Marjan </a:t>
            </a:r>
            <a:r>
              <a:rPr lang="en-US" sz="18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Mansourvar</a:t>
            </a:r>
            <a:r>
              <a:rPr lang="en-US" sz="18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and </a:t>
            </a:r>
            <a:r>
              <a:rPr lang="en-US" sz="18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Norizan</a:t>
            </a:r>
            <a:r>
              <a:rPr lang="en-US" sz="18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Binti Mohd Yasin,</a:t>
            </a: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8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"Development of a Job Web Portal</a:t>
            </a: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/>
          </a:p>
          <a:p>
            <a:pPr algn="l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Improve Education  Quality, "International Journal of Computer Theory and  Engineering, </a:t>
            </a:r>
          </a:p>
          <a:p>
            <a:pPr algn="l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 6, No. 1, February 2014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V.Jayavardhan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S.Praneetha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P.Rishitha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P.Pavithra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N.Sunny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,” Job Search System –</a:t>
            </a:r>
          </a:p>
          <a:p>
            <a:pPr algn="l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Application of Intelligent Agents,” International Research Journal of Engineering and </a:t>
            </a:r>
          </a:p>
          <a:p>
            <a:pPr algn="l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(IRJET) Volume 7, Issue 11, Nov 2020.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https://graphviz.org/doc/info/lang.html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18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Salathiel Bogle, Suresh Sankaranarayana “Intelligent Agent Based Job Search System</a:t>
            </a: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</a:p>
          <a:p>
            <a:pPr algn="l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     </a:t>
            </a:r>
            <a:r>
              <a:rPr lang="en-US" sz="18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in Android Environment” IEEE International Conference</a:t>
            </a: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8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2011.</a:t>
            </a:r>
            <a:endParaRPr lang="en-IN" sz="18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285750" indent="-285750" algn="l">
              <a:lnSpc>
                <a:spcPct val="95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/>
              <a:t>Gousia Hazra Anjum Khan, Gangeshwari, </a:t>
            </a:r>
            <a:r>
              <a:rPr lang="en-US" err="1"/>
              <a:t>Dronesh</a:t>
            </a:r>
            <a:r>
              <a:rPr lang="en-US" dirty="0"/>
              <a:t>, Sacitha Singh,” Online Job Search and </a:t>
            </a:r>
          </a:p>
          <a:p>
            <a:pPr algn="l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 Recruitment System – A Career Site,” International Research Journal of Engineering and </a:t>
            </a:r>
          </a:p>
          <a:p>
            <a:pPr algn="l">
              <a:lnSpc>
                <a:spcPct val="95000"/>
              </a:lnSpc>
              <a:spcAft>
                <a:spcPts val="600"/>
              </a:spcAft>
            </a:pPr>
            <a:r>
              <a:rPr lang="en-US" dirty="0"/>
              <a:t>     Technology (IRJET) Volume 8, Issue 05, May 2021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Abstract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62FC0A-B076-311A-84EC-597D887943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3400" y="844489"/>
            <a:ext cx="7924800" cy="4508068"/>
          </a:xfrm>
        </p:spPr>
        <p:txBody>
          <a:bodyPr/>
          <a:lstStyle/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today's diverse job market, both job seekers and employers encounter significant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challenges. Job seekers often struggle to find opportunities aligned with their skills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experiences, while employers face difficulties in identifying candidates who can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contribute effectively to organizational growth. These hurdles extend beyond tech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giants, affecting individuals offering niche services like barbering, babysitting, makeup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artistry, and event coordination. To address these issues, a comprehensive solution is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proposed, leveraging technology and innovative platforms. By connecting skilled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individuals with relevant opportunities and assisting employers in finding the right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talent, this solution aims to democratize access to employment opportunities and foster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inclusive growth across industries.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Ultimately, the goal is to create a robust framework for job matching that promotes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economic participation and empowers individuals to leverage their skills for meaningful </a:t>
            </a:r>
          </a:p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employment and socioeconomic advancement.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/>
              </a:rPr>
              <a:t>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1CA3156-6001-9D61-C56F-DBB701E515C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8180" y="1510990"/>
            <a:ext cx="8915820" cy="46488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changes in the labor market due to digital technologies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state-of-the-art Online Job Search System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seamless connections between job seekers and employers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Replaces outdated methods like postal applications and classified ads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struggle to find qualified candidates; job seekers face challenges in finding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positions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addresses shared challenges across industries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 untapped potential of skilled individuals in various fields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Research objective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D446F22-E0A7-A601-F5A1-A7D48686B64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42825"/>
            <a:ext cx="8381160" cy="523357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objectives for this project are as follows: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efficacy of the Online Job Search System in enhancing job search efficiency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both job seekers and employers.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 and analyze the specific challenges faced by businesses in talent acquisition and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 job seekers in securing suitable employment opportunities within the modern job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market landscape.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Investigate the transformative impact of digital technologies on traditional job search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methodologies and their relevance in today's labor market dynamics.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Assess the scalability and adaptability of the Online Job Search System to cater to the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diverse needs of industries, encompassing both large corporations and small-scale enterprises.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Examine the extent to which the Online Job Search System addresses common obstacles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encountered by job seekers and employers across various professions, while also exploring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its role in empowering individuals in niche fields to access job opportunities and showcase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their skills.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Problem Definition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14705</TotalTime>
  <Words>1664</Words>
  <Application>Microsoft Office PowerPoint</Application>
  <PresentationFormat>On-screen Show (4:3)</PresentationFormat>
  <Paragraphs>199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ARCHITECTURE</vt:lpstr>
      <vt:lpstr>PowerPoint Presentation</vt:lpstr>
      <vt:lpstr>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nikki</dc:creator>
  <cp:lastModifiedBy>Naveen G</cp:lastModifiedBy>
  <cp:revision>759</cp:revision>
  <dcterms:modified xsi:type="dcterms:W3CDTF">2024-04-12T01:13:57Z</dcterms:modified>
</cp:coreProperties>
</file>