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05" r:id="rId2"/>
    <p:sldId id="304" r:id="rId3"/>
    <p:sldId id="308" r:id="rId4"/>
    <p:sldId id="311" r:id="rId5"/>
    <p:sldId id="310" r:id="rId6"/>
    <p:sldId id="307" r:id="rId7"/>
    <p:sldId id="30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70015"/>
  </p:normalViewPr>
  <p:slideViewPr>
    <p:cSldViewPr snapToGrid="0" snapToObjects="1">
      <p:cViewPr>
        <p:scale>
          <a:sx n="112" d="100"/>
          <a:sy n="112" d="100"/>
        </p:scale>
        <p:origin x="424" y="-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F422E-C032-9849-A7EA-BD26F256EB73}" type="datetimeFigureOut">
              <a:rPr lang="en-US" smtClean="0"/>
              <a:t>7/17/20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06270-719D-2A4F-9524-80DFA7AF3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5EA41-70C1-F44F-9E46-55DFEE99AB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26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5EA41-70C1-F44F-9E46-55DFEE99AB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4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find out other softwires for section 3.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06270-719D-2A4F-9524-80DFA7AF3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22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the list</a:t>
            </a:r>
          </a:p>
          <a:p>
            <a:r>
              <a:rPr lang="en-US" dirty="0"/>
              <a:t>There can be a little more.</a:t>
            </a:r>
          </a:p>
          <a:p>
            <a:r>
              <a:rPr lang="en-US" dirty="0"/>
              <a:t>Before 9 pm tonight.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06270-719D-2A4F-9524-80DFA7AF3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8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1810-5A76-DA4D-8FDA-ED68B8D98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9541B-1C0F-E84F-BEC6-A13665812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A4485-43AA-4542-9FC7-40615397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EF-6944-B84F-AD54-1E9E9124398C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91FDA-EB64-6346-BC29-47155B59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CA7A0-9753-DE47-BB7D-141B18C4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B607-CDAA-664F-BA66-32BF2F7B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8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155B-1813-D045-804A-310D590C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D97E3-B641-DD47-BAF2-588B02E6D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BAA74-354D-F342-AD1E-D823AC0C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EF-6944-B84F-AD54-1E9E9124398C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153D7-C3DA-214C-8C7E-B1ACF460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80964-2E61-6A44-B711-F34C4D5C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B607-CDAA-664F-BA66-32BF2F7B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5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DD881-A9A7-5749-BB77-51739316B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4811D-2010-534B-9C73-7B0C28721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0E7B-AF41-5A41-957F-CBE5AA71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EF-6944-B84F-AD54-1E9E9124398C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3322A-13F6-4648-848B-5BE56DCA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B4AC8-A899-C94A-842A-48238857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B607-CDAA-664F-BA66-32BF2F7B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1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BAF7-D349-EE49-B874-0C08C72D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F6B48-4545-4D41-802C-D35F6F08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C5E3E-004F-C24E-9632-24314684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EF-6944-B84F-AD54-1E9E9124398C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B1AFA-6264-9C4F-A33D-48846206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F4BFF-86DE-4A4B-903E-8A66ED03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B607-CDAA-664F-BA66-32BF2F7B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2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9D2F-7E7B-0C44-B7BF-5899E540F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39F58-F2C0-B848-81C5-605E395E3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39C05-7721-D74D-8893-1333149CE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EF-6944-B84F-AD54-1E9E9124398C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167D7-D18D-1946-B4B8-BC8D217A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1E6B2-70AB-554E-8591-EC8730CB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B607-CDAA-664F-BA66-32BF2F7B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7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F1A2-9707-4B47-8DD0-1FCEFD20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DCCCA-2956-624D-B1D9-26A046E0B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4049A-F227-CD41-833C-A24A9F6DA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EAC55-A7C4-6942-92EB-34D981E1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EF-6944-B84F-AD54-1E9E9124398C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82FCB-A4B9-BB43-850E-FA9BD836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60E5D-2945-5041-94E2-A55D3F6A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B607-CDAA-664F-BA66-32BF2F7B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D632-40AC-D84D-A793-C395DD87B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F1C1-8FFD-B54B-8A23-6CD5493C0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9006E-CE42-8B46-A392-1EF45FA0B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F6EA4-1F65-104D-BFBD-4B191C947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82F8C-B62F-9C43-9DFB-B73D5A14B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42D9F-228E-5448-952D-230D2E0E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EF-6944-B84F-AD54-1E9E9124398C}" type="datetimeFigureOut">
              <a:rPr lang="en-US" smtClean="0"/>
              <a:t>7/17/20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915AF6-2AEA-944B-885C-B8D603D7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8D2EA-3F9E-B74E-B8F0-4B819E68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B607-CDAA-664F-BA66-32BF2F7B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0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10B5-EDB7-C74E-BD20-AB8EB346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463AF-B1E5-2F4C-BFD0-2EE6D875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EF-6944-B84F-AD54-1E9E9124398C}" type="datetimeFigureOut">
              <a:rPr lang="en-US" smtClean="0"/>
              <a:t>7/17/20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4B972-F667-BF42-B255-002DE9E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8F9CE-FB34-F747-9DF0-16792E71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B607-CDAA-664F-BA66-32BF2F7B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3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C5D77-D4DA-4649-8216-8C09D519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EF-6944-B84F-AD54-1E9E9124398C}" type="datetimeFigureOut">
              <a:rPr lang="en-US" smtClean="0"/>
              <a:t>7/17/20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A7450-553D-BF47-81EA-56C9CD5D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B4E1D-4EBC-F943-959A-5BFD2191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B607-CDAA-664F-BA66-32BF2F7B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7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DFE8-185A-4145-A790-E88E1787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0A9E9-1E11-944C-AE23-C3C17EE86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8F21A-799E-9242-A69D-3568D1A84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FD800-D723-6F42-BFC9-53D459D2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EF-6944-B84F-AD54-1E9E9124398C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3815B-17E8-A74F-85C5-42210F4E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3687E-9932-EE41-B07F-BFE598C0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B607-CDAA-664F-BA66-32BF2F7B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2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53BD-65A6-9141-9A5F-0DD12273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716A7-4C26-E045-A9C3-D813A473A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D8F1F-E844-C343-906A-0AFD7352D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B1EA4-608B-6A48-A640-F05B6AB7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76EF-6944-B84F-AD54-1E9E9124398C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A3592-AC8C-4C4F-907F-F8A234C1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7FB2C-F476-A942-AA41-1C2E2E97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B607-CDAA-664F-BA66-32BF2F7B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5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C824F-DB2F-0249-81F4-8897E402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8717D-808A-9C4D-84D8-46825EA05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2D519-5DCB-3544-B49C-0001A2647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176EF-6944-B84F-AD54-1E9E9124398C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ECF0A-F40E-C946-B734-44F64024C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A1FF9-F0AF-504B-BDFB-8C681F8BD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CB607-CDAA-664F-BA66-32BF2F7B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6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E0EA7A-7729-1848-9435-4DB68B7DA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149" y="232294"/>
            <a:ext cx="4311441" cy="2112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8B853D-52B7-F048-BF07-37CC64969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585" y="2524124"/>
            <a:ext cx="4311441" cy="2084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8D348C-33BB-2C44-ADCF-632F32E7E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586" y="2452684"/>
            <a:ext cx="4526565" cy="22272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2669A2-2F54-0549-8D1D-933E2ACECE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31"/>
          <a:stretch/>
        </p:blipFill>
        <p:spPr>
          <a:xfrm>
            <a:off x="1448584" y="4779505"/>
            <a:ext cx="4209274" cy="20849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7834DE-76FF-1E43-B153-027A026382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3053" y="4694266"/>
            <a:ext cx="4551098" cy="22272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85157A-1C4F-2641-95CE-A3D1E3F073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3461" y="41322"/>
            <a:ext cx="4526565" cy="249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4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B11627-C286-A849-AB33-1A9A3F1A8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87" y="1001637"/>
            <a:ext cx="4576763" cy="2298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05A00C-FAF9-8043-863F-267162FC1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64" y="908770"/>
            <a:ext cx="4284161" cy="23916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82F6AF-3935-F541-BDBE-AA5CD08C91A0}"/>
              </a:ext>
            </a:extLst>
          </p:cNvPr>
          <p:cNvSpPr txBox="1"/>
          <p:nvPr/>
        </p:nvSpPr>
        <p:spPr>
          <a:xfrm>
            <a:off x="2043113" y="542925"/>
            <a:ext cx="114326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Junction1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5D8DC-4472-BF4E-9DD6-DC0BCD2EFC13}"/>
              </a:ext>
            </a:extLst>
          </p:cNvPr>
          <p:cNvSpPr txBox="1"/>
          <p:nvPr/>
        </p:nvSpPr>
        <p:spPr>
          <a:xfrm>
            <a:off x="6605065" y="572579"/>
            <a:ext cx="114326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Junction2 </a:t>
            </a:r>
          </a:p>
        </p:txBody>
      </p:sp>
    </p:spTree>
    <p:extLst>
      <p:ext uri="{BB962C8B-B14F-4D97-AF65-F5344CB8AC3E}">
        <p14:creationId xmlns:p14="http://schemas.microsoft.com/office/powerpoint/2010/main" val="284923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1DF1A-40AB-0241-98E7-25B1E6898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159"/>
            <a:ext cx="12192000" cy="5718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4A61DE-DC15-9F4D-B33F-9BEBC06A256D}"/>
              </a:ext>
            </a:extLst>
          </p:cNvPr>
          <p:cNvSpPr txBox="1"/>
          <p:nvPr/>
        </p:nvSpPr>
        <p:spPr>
          <a:xfrm>
            <a:off x="8158163" y="5400675"/>
            <a:ext cx="114326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Junction1 </a:t>
            </a:r>
          </a:p>
        </p:txBody>
      </p:sp>
    </p:spTree>
    <p:extLst>
      <p:ext uri="{BB962C8B-B14F-4D97-AF65-F5344CB8AC3E}">
        <p14:creationId xmlns:p14="http://schemas.microsoft.com/office/powerpoint/2010/main" val="250250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3664A8-FC65-5245-80A3-CC72DE481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900112"/>
            <a:ext cx="9121775" cy="35394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90FEAC-776F-1948-B953-6BC2B0E66D77}"/>
              </a:ext>
            </a:extLst>
          </p:cNvPr>
          <p:cNvSpPr txBox="1"/>
          <p:nvPr/>
        </p:nvSpPr>
        <p:spPr>
          <a:xfrm>
            <a:off x="4952738" y="228600"/>
            <a:ext cx="114326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Junction2 </a:t>
            </a:r>
          </a:p>
        </p:txBody>
      </p:sp>
    </p:spTree>
    <p:extLst>
      <p:ext uri="{BB962C8B-B14F-4D97-AF65-F5344CB8AC3E}">
        <p14:creationId xmlns:p14="http://schemas.microsoft.com/office/powerpoint/2010/main" val="93479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C123CE-9313-E940-BE58-BE6AE0A0A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7" y="392605"/>
            <a:ext cx="5529262" cy="3036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DB2E58-2501-2A4A-96A2-711A1AB57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2605"/>
            <a:ext cx="5565349" cy="3036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0AD3C-7ECA-CC49-9B04-6E74E5AA6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27" y="3571874"/>
            <a:ext cx="5291012" cy="2898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538913-9004-3945-B376-078791B4A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1682" y="3429000"/>
            <a:ext cx="5758841" cy="28984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11EE52-4A57-484E-B2BE-C1D698B97CAF}"/>
              </a:ext>
            </a:extLst>
          </p:cNvPr>
          <p:cNvSpPr txBox="1"/>
          <p:nvPr/>
        </p:nvSpPr>
        <p:spPr>
          <a:xfrm>
            <a:off x="5329108" y="18308"/>
            <a:ext cx="114326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Junction2 </a:t>
            </a:r>
          </a:p>
        </p:txBody>
      </p:sp>
    </p:spTree>
    <p:extLst>
      <p:ext uri="{BB962C8B-B14F-4D97-AF65-F5344CB8AC3E}">
        <p14:creationId xmlns:p14="http://schemas.microsoft.com/office/powerpoint/2010/main" val="268686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B5FEDC-C932-0C40-BAAE-6227685A78B1}"/>
              </a:ext>
            </a:extLst>
          </p:cNvPr>
          <p:cNvGraphicFramePr>
            <a:graphicFrameLocks noGrp="1"/>
          </p:cNvGraphicFramePr>
          <p:nvPr/>
        </p:nvGraphicFramePr>
        <p:xfrm>
          <a:off x="443534" y="758878"/>
          <a:ext cx="10051620" cy="4913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5077">
                  <a:extLst>
                    <a:ext uri="{9D8B030D-6E8A-4147-A177-3AD203B41FA5}">
                      <a16:colId xmlns:a16="http://schemas.microsoft.com/office/drawing/2014/main" val="1755841161"/>
                    </a:ext>
                  </a:extLst>
                </a:gridCol>
                <a:gridCol w="5886543">
                  <a:extLst>
                    <a:ext uri="{9D8B030D-6E8A-4147-A177-3AD203B41FA5}">
                      <a16:colId xmlns:a16="http://schemas.microsoft.com/office/drawing/2014/main" val="3887743750"/>
                    </a:ext>
                  </a:extLst>
                </a:gridCol>
              </a:tblGrid>
              <a:tr h="1097948">
                <a:tc>
                  <a:txBody>
                    <a:bodyPr/>
                    <a:lstStyle/>
                    <a:p>
                      <a:r>
                        <a:rPr lang="en-US" sz="1800" dirty="0"/>
                        <a:t> Emu; </a:t>
                      </a:r>
                      <a:r>
                        <a:rPr lang="en-US" sz="1800" dirty="0" err="1"/>
                        <a:t>SomaticSignatures</a:t>
                      </a:r>
                      <a:r>
                        <a:rPr lang="en-US" sz="1800" dirty="0"/>
                        <a:t>; </a:t>
                      </a:r>
                      <a:r>
                        <a:rPr lang="en-US" sz="1800" dirty="0" err="1"/>
                        <a:t>pmsignature</a:t>
                      </a:r>
                      <a:r>
                        <a:rPr lang="en-US" sz="1800" dirty="0"/>
                        <a:t>; </a:t>
                      </a:r>
                      <a:r>
                        <a:rPr lang="en-US" sz="1800" dirty="0" err="1"/>
                        <a:t>signeR</a:t>
                      </a:r>
                      <a:r>
                        <a:rPr lang="en-US" sz="1800" dirty="0"/>
                        <a:t>; Helmsman; </a:t>
                      </a:r>
                      <a:r>
                        <a:rPr lang="en-US" sz="1800" dirty="0" err="1"/>
                        <a:t>MutSignatures</a:t>
                      </a:r>
                      <a:r>
                        <a:rPr lang="en-US" sz="1800" dirty="0"/>
                        <a:t>; </a:t>
                      </a:r>
                      <a:r>
                        <a:rPr lang="en-US" sz="1800" dirty="0" err="1"/>
                        <a:t>Qpsig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i="1" dirty="0"/>
                        <a:t>De novo </a:t>
                      </a:r>
                      <a:r>
                        <a:rPr lang="en-US" sz="1800" dirty="0"/>
                        <a:t>mutation signature;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Selection of optimal numbers of signatures;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Group-wise comparison (differential analysis)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61131"/>
                  </a:ext>
                </a:extLst>
              </a:tr>
              <a:tr h="14865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SparseSignatures</a:t>
                      </a:r>
                      <a:r>
                        <a:rPr lang="en-US" sz="1800" dirty="0"/>
                        <a:t>; </a:t>
                      </a:r>
                      <a:r>
                        <a:rPr lang="en-US" sz="1800" dirty="0" err="1"/>
                        <a:t>deconstructSigs</a:t>
                      </a:r>
                      <a:r>
                        <a:rPr lang="en-US" sz="1800" dirty="0"/>
                        <a:t>; YAPSA; </a:t>
                      </a:r>
                      <a:r>
                        <a:rPr lang="en-US" sz="1800" dirty="0" err="1"/>
                        <a:t>Sigfit</a:t>
                      </a:r>
                      <a:r>
                        <a:rPr lang="en-US" sz="1800" dirty="0"/>
                        <a:t>; </a:t>
                      </a:r>
                      <a:r>
                        <a:rPr lang="en-US" sz="1800" dirty="0" err="1"/>
                        <a:t>MutationalPatterns</a:t>
                      </a:r>
                      <a:r>
                        <a:rPr lang="en-US" sz="1800" dirty="0"/>
                        <a:t>; </a:t>
                      </a:r>
                      <a:r>
                        <a:rPr lang="en-US" sz="1800" dirty="0" err="1"/>
                        <a:t>SigProfiler</a:t>
                      </a:r>
                      <a:r>
                        <a:rPr lang="en-US" sz="1800" dirty="0"/>
                        <a:t>; </a:t>
                      </a:r>
                      <a:r>
                        <a:rPr lang="en-US" sz="1800" dirty="0" err="1"/>
                        <a:t>SignatureAnalyzer</a:t>
                      </a:r>
                      <a:r>
                        <a:rPr lang="en-US" sz="1800" dirty="0"/>
                        <a:t>;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MutSigTools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SigProfilerSimulator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Capable of indels or structure variations signatures;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Strand bias analysis;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mutations in specific genomic or epigenomic contexts;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Simulate mutational signatures 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855190"/>
                  </a:ext>
                </a:extLst>
              </a:tr>
              <a:tr h="2328746">
                <a:tc>
                  <a:txBody>
                    <a:bodyPr/>
                    <a:lstStyle/>
                    <a:p>
                      <a:r>
                        <a:rPr lang="en-US" sz="1800" dirty="0"/>
                        <a:t>Palimpsest; </a:t>
                      </a:r>
                      <a:r>
                        <a:rPr lang="en-US" sz="1800" dirty="0" err="1"/>
                        <a:t>SignatureEstimation</a:t>
                      </a:r>
                      <a:r>
                        <a:rPr lang="en-US" sz="1800" dirty="0"/>
                        <a:t>;</a:t>
                      </a:r>
                    </a:p>
                    <a:p>
                      <a:r>
                        <a:rPr lang="en-US" sz="1800" dirty="0" err="1"/>
                        <a:t>StickySig</a:t>
                      </a:r>
                      <a:r>
                        <a:rPr lang="en-US" sz="1800" dirty="0"/>
                        <a:t>; </a:t>
                      </a:r>
                      <a:r>
                        <a:rPr lang="en-US" sz="1800" dirty="0" err="1"/>
                        <a:t>SigsPack</a:t>
                      </a:r>
                      <a:r>
                        <a:rPr lang="en-US" sz="1800" dirty="0"/>
                        <a:t>; </a:t>
                      </a:r>
                      <a:r>
                        <a:rPr lang="en-US" sz="1800" dirty="0" err="1"/>
                        <a:t>TrackSig</a:t>
                      </a:r>
                      <a:r>
                        <a:rPr lang="en-US" sz="1800" dirty="0"/>
                        <a:t>; </a:t>
                      </a:r>
                      <a:r>
                        <a:rPr lang="en-US" sz="1800" dirty="0" err="1"/>
                        <a:t>maftools</a:t>
                      </a:r>
                      <a:r>
                        <a:rPr lang="en-US" sz="1800" dirty="0"/>
                        <a:t>;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TensorSignatures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Clonal evolution analysis;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Generate processive groups;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Estimate stability of mutational signature  exposure;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APOBEC enrichment analysis;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Collaborate mutation types and genomic features to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novo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mutation signatures;</a:t>
                      </a: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87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02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9DEC1B-490B-4640-8611-8597868D70A0}"/>
              </a:ext>
            </a:extLst>
          </p:cNvPr>
          <p:cNvSpPr/>
          <p:nvPr/>
        </p:nvSpPr>
        <p:spPr>
          <a:xfrm>
            <a:off x="661987" y="271374"/>
            <a:ext cx="9967913" cy="8971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Fischer, A., Illingworth, C. J., Campbell, P. J., &amp;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Mustonen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V. (2013).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EMu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: probabilistic inference of mutational processes and their localization in the cancer genome.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Genome biology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14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(4), 1-10.</a:t>
            </a:r>
          </a:p>
          <a:p>
            <a:r>
              <a:rPr lang="en-US" sz="1100" dirty="0"/>
              <a:t>Gehring, J. S., Fischer, B., Lawrence, M., &amp; Huber, W. (2015). </a:t>
            </a:r>
            <a:r>
              <a:rPr lang="en-US" sz="1100" dirty="0" err="1"/>
              <a:t>SomaticSignatures</a:t>
            </a:r>
            <a:r>
              <a:rPr lang="en-US" sz="1100" dirty="0"/>
              <a:t>: inferring mutational signatures from single-nucleotide variants. </a:t>
            </a:r>
            <a:r>
              <a:rPr lang="en-US" sz="1100" i="1" dirty="0"/>
              <a:t>Bioinformatics</a:t>
            </a:r>
            <a:r>
              <a:rPr lang="en-US" sz="1100" dirty="0"/>
              <a:t>, </a:t>
            </a:r>
            <a:r>
              <a:rPr lang="en-US" sz="1100" i="1" dirty="0"/>
              <a:t>31</a:t>
            </a:r>
            <a:r>
              <a:rPr lang="en-US" sz="1100" dirty="0"/>
              <a:t>(22), 3673-3675.</a:t>
            </a:r>
          </a:p>
          <a:p>
            <a:r>
              <a:rPr lang="en-US" sz="1100" dirty="0" err="1"/>
              <a:t>Shiraishi</a:t>
            </a:r>
            <a:r>
              <a:rPr lang="en-US" sz="1100" dirty="0"/>
              <a:t>, Y., </a:t>
            </a:r>
            <a:r>
              <a:rPr lang="en-US" sz="1100" dirty="0" err="1"/>
              <a:t>Tremmel</a:t>
            </a:r>
            <a:r>
              <a:rPr lang="en-US" sz="1100" dirty="0"/>
              <a:t>, G., </a:t>
            </a:r>
            <a:r>
              <a:rPr lang="en-US" sz="1100" dirty="0" err="1"/>
              <a:t>Miyano</a:t>
            </a:r>
            <a:r>
              <a:rPr lang="en-US" sz="1100" dirty="0"/>
              <a:t>, S., &amp; Stephens, M. (2015). A simple model-based approach to inferring and visualizing cancer mutation signatures. </a:t>
            </a:r>
            <a:r>
              <a:rPr lang="en-US" sz="1100" i="1" dirty="0" err="1"/>
              <a:t>PLoS</a:t>
            </a:r>
            <a:r>
              <a:rPr lang="en-US" sz="1100" i="1" dirty="0"/>
              <a:t> genetics</a:t>
            </a:r>
            <a:r>
              <a:rPr lang="en-US" sz="1100" dirty="0"/>
              <a:t>, </a:t>
            </a:r>
            <a:r>
              <a:rPr lang="en-US" sz="1100" i="1" dirty="0"/>
              <a:t>11</a:t>
            </a:r>
            <a:r>
              <a:rPr lang="en-US" sz="1100" dirty="0"/>
              <a:t>(12), e1005657.</a:t>
            </a:r>
          </a:p>
          <a:p>
            <a:r>
              <a:rPr lang="en-US" sz="1100" dirty="0"/>
              <a:t>Rosales, R. A., Drummond, R. D., </a:t>
            </a:r>
            <a:r>
              <a:rPr lang="en-US" sz="1100" dirty="0" err="1"/>
              <a:t>Valieris</a:t>
            </a:r>
            <a:r>
              <a:rPr lang="en-US" sz="1100" dirty="0"/>
              <a:t>, R., Dias-</a:t>
            </a:r>
            <a:r>
              <a:rPr lang="en-US" sz="1100" dirty="0" err="1"/>
              <a:t>Neto</a:t>
            </a:r>
            <a:r>
              <a:rPr lang="en-US" sz="1100" dirty="0"/>
              <a:t>, E., &amp; Da Silva, I. T. (2017). </a:t>
            </a:r>
            <a:r>
              <a:rPr lang="en-US" sz="1100" dirty="0" err="1"/>
              <a:t>signeR</a:t>
            </a:r>
            <a:r>
              <a:rPr lang="en-US" sz="1100" dirty="0"/>
              <a:t>: an empirical Bayesian approach to mutational signature discovery. </a:t>
            </a:r>
            <a:r>
              <a:rPr lang="en-US" sz="1100" i="1" dirty="0"/>
              <a:t>Bioinformatics</a:t>
            </a:r>
            <a:r>
              <a:rPr lang="en-US" sz="1100" dirty="0"/>
              <a:t>, </a:t>
            </a:r>
            <a:r>
              <a:rPr lang="en-US" sz="1100" i="1" dirty="0"/>
              <a:t>33</a:t>
            </a:r>
            <a:r>
              <a:rPr lang="en-US" sz="1100" dirty="0"/>
              <a:t>(1), 8-16.</a:t>
            </a:r>
          </a:p>
          <a:p>
            <a:r>
              <a:rPr lang="en-US" sz="1100" dirty="0"/>
              <a:t>Carlson, J., Li, J. Z., &amp; </a:t>
            </a:r>
            <a:r>
              <a:rPr lang="en-US" sz="1100" dirty="0" err="1"/>
              <a:t>Zöllner</a:t>
            </a:r>
            <a:r>
              <a:rPr lang="en-US" sz="1100" dirty="0"/>
              <a:t>, S. (2018). Helmsman: fast and efficient mutation signature analysis for massive sequencing datasets. </a:t>
            </a:r>
            <a:r>
              <a:rPr lang="en-US" sz="1100" i="1" dirty="0"/>
              <a:t>BMC genomics</a:t>
            </a:r>
            <a:r>
              <a:rPr lang="en-US" sz="1100" dirty="0"/>
              <a:t>, </a:t>
            </a:r>
            <a:r>
              <a:rPr lang="en-US" sz="1100" i="1" dirty="0"/>
              <a:t>19</a:t>
            </a:r>
            <a:r>
              <a:rPr lang="en-US" sz="1100" dirty="0"/>
              <a:t>(1), 1-5.</a:t>
            </a:r>
          </a:p>
          <a:p>
            <a:r>
              <a:rPr lang="en-US" sz="1100" dirty="0" err="1"/>
              <a:t>Fantini</a:t>
            </a:r>
            <a:r>
              <a:rPr lang="en-US" sz="1100" dirty="0"/>
              <a:t>, D., </a:t>
            </a:r>
            <a:r>
              <a:rPr lang="en-US" sz="1100" dirty="0" err="1"/>
              <a:t>Vidimar</a:t>
            </a:r>
            <a:r>
              <a:rPr lang="en-US" sz="1100" dirty="0"/>
              <a:t>, V., Yu, Y., </a:t>
            </a:r>
            <a:r>
              <a:rPr lang="en-US" sz="1100" dirty="0" err="1"/>
              <a:t>Condello</a:t>
            </a:r>
            <a:r>
              <a:rPr lang="en-US" sz="1100" dirty="0"/>
              <a:t>, S., &amp; Meeks, J. (2020). </a:t>
            </a:r>
            <a:r>
              <a:rPr lang="en-US" sz="1100" dirty="0" err="1"/>
              <a:t>MutSignatures</a:t>
            </a:r>
            <a:r>
              <a:rPr lang="en-US" sz="1100" dirty="0"/>
              <a:t>: An R Package for Extraction and Analysis of Cancer Mutational Signatures. </a:t>
            </a:r>
            <a:r>
              <a:rPr lang="en-US" sz="1100" i="1" dirty="0" err="1"/>
              <a:t>bioRxiv</a:t>
            </a:r>
            <a:r>
              <a:rPr lang="en-US" sz="1100" dirty="0"/>
              <a:t>.</a:t>
            </a:r>
          </a:p>
          <a:p>
            <a:r>
              <a:rPr lang="en-US" sz="1100" dirty="0"/>
              <a:t>Lynch, A. G. (2016). Decomposition of mutational context signatures using quadratic programming methods. </a:t>
            </a:r>
            <a:r>
              <a:rPr lang="en-US" sz="1100" i="1" dirty="0"/>
              <a:t>F1000Research</a:t>
            </a:r>
            <a:r>
              <a:rPr lang="en-US" sz="1100" dirty="0"/>
              <a:t>, </a:t>
            </a:r>
            <a:r>
              <a:rPr lang="en-US" sz="1100" i="1" dirty="0"/>
              <a:t>5</a:t>
            </a:r>
            <a:r>
              <a:rPr lang="en-US" sz="1100" dirty="0"/>
              <a:t>(1253), 1253.</a:t>
            </a:r>
          </a:p>
          <a:p>
            <a:endParaRPr lang="en-US" sz="1100" dirty="0"/>
          </a:p>
          <a:p>
            <a:r>
              <a:rPr lang="en-US" sz="1100" dirty="0" err="1"/>
              <a:t>Ramazzotti</a:t>
            </a:r>
            <a:r>
              <a:rPr lang="en-US" sz="1100" dirty="0"/>
              <a:t>, D., Lal, A., Liu, K., </a:t>
            </a:r>
            <a:r>
              <a:rPr lang="en-US" sz="1100" dirty="0" err="1"/>
              <a:t>Tibshirani</a:t>
            </a:r>
            <a:r>
              <a:rPr lang="en-US" sz="1100" dirty="0"/>
              <a:t>, R., &amp; </a:t>
            </a:r>
            <a:r>
              <a:rPr lang="en-US" sz="1100" dirty="0" err="1"/>
              <a:t>Sidow</a:t>
            </a:r>
            <a:r>
              <a:rPr lang="en-US" sz="1100" dirty="0"/>
              <a:t>, A. (2019). De novo mutational signature discovery in tumor genomes using </a:t>
            </a:r>
            <a:r>
              <a:rPr lang="en-US" sz="1100" dirty="0" err="1"/>
              <a:t>SparseSignatures</a:t>
            </a:r>
            <a:r>
              <a:rPr lang="en-US" sz="1100" dirty="0"/>
              <a:t>. </a:t>
            </a:r>
            <a:r>
              <a:rPr lang="en-US" sz="1100" i="1" dirty="0" err="1"/>
              <a:t>bioRxiv</a:t>
            </a:r>
            <a:r>
              <a:rPr lang="en-US" sz="1100" dirty="0"/>
              <a:t>, 384834.</a:t>
            </a:r>
          </a:p>
          <a:p>
            <a:r>
              <a:rPr lang="en-US" sz="1100" dirty="0"/>
              <a:t>Rosenthal, R., </a:t>
            </a:r>
            <a:r>
              <a:rPr lang="en-US" sz="1100" dirty="0" err="1"/>
              <a:t>McGranahan</a:t>
            </a:r>
            <a:r>
              <a:rPr lang="en-US" sz="1100" dirty="0"/>
              <a:t>, N., Herrero, J., Taylor, B. S., &amp; Swanton, C. (2016). </a:t>
            </a:r>
            <a:r>
              <a:rPr lang="en-US" sz="1100" dirty="0" err="1"/>
              <a:t>DeconstructSigs</a:t>
            </a:r>
            <a:r>
              <a:rPr lang="en-US" sz="1100" dirty="0"/>
              <a:t>: delineating mutational processes in single tumors distinguishes DNA repair deficiencies and patterns of carcinoma evolution. </a:t>
            </a:r>
            <a:r>
              <a:rPr lang="en-US" sz="1100" i="1" dirty="0"/>
              <a:t>Genome biology</a:t>
            </a:r>
            <a:r>
              <a:rPr lang="en-US" sz="1100" dirty="0"/>
              <a:t>, </a:t>
            </a:r>
            <a:r>
              <a:rPr lang="en-US" sz="1100" i="1" dirty="0"/>
              <a:t>17</a:t>
            </a:r>
            <a:r>
              <a:rPr lang="en-US" sz="1100" dirty="0"/>
              <a:t>(1), 1-11.</a:t>
            </a:r>
          </a:p>
          <a:p>
            <a:r>
              <a:rPr lang="en-US" sz="1100" dirty="0" err="1"/>
              <a:t>Huebschmann</a:t>
            </a:r>
            <a:r>
              <a:rPr lang="en-US" sz="1100" dirty="0"/>
              <a:t>, D., Gu, Z., &amp; </a:t>
            </a:r>
            <a:r>
              <a:rPr lang="en-US" sz="1100" dirty="0" err="1"/>
              <a:t>Schlesner</a:t>
            </a:r>
            <a:r>
              <a:rPr lang="en-US" sz="1100" dirty="0"/>
              <a:t>, M. (2015). YAPSA: yet another package for signature analysis. </a:t>
            </a:r>
            <a:r>
              <a:rPr lang="en-US" sz="1100" i="1" dirty="0"/>
              <a:t>R package version</a:t>
            </a:r>
            <a:r>
              <a:rPr lang="en-US" sz="1100" dirty="0"/>
              <a:t>, </a:t>
            </a:r>
            <a:r>
              <a:rPr lang="en-US" sz="1100" i="1" dirty="0"/>
              <a:t>1</a:t>
            </a:r>
            <a:r>
              <a:rPr lang="en-US" sz="1100" dirty="0"/>
              <a:t>(0).</a:t>
            </a:r>
          </a:p>
          <a:p>
            <a:r>
              <a:rPr lang="en-US" sz="1100" dirty="0"/>
              <a:t>Gori, K., &amp; Baez-Ortega, A. (2018). </a:t>
            </a:r>
            <a:r>
              <a:rPr lang="en-US" sz="1100" dirty="0" err="1"/>
              <a:t>sigfit</a:t>
            </a:r>
            <a:r>
              <a:rPr lang="en-US" sz="1100" dirty="0"/>
              <a:t>: flexible Bayesian inference of mutational signatures. </a:t>
            </a:r>
            <a:r>
              <a:rPr lang="en-US" sz="1100" i="1" dirty="0" err="1"/>
              <a:t>bioRxiv</a:t>
            </a:r>
            <a:r>
              <a:rPr lang="en-US" sz="1100" dirty="0"/>
              <a:t>, 372896.</a:t>
            </a:r>
          </a:p>
          <a:p>
            <a:r>
              <a:rPr lang="en-US" sz="1100" dirty="0" err="1"/>
              <a:t>Blokzijl</a:t>
            </a:r>
            <a:r>
              <a:rPr lang="en-US" sz="1100" dirty="0"/>
              <a:t>, F., Janssen, R., van </a:t>
            </a:r>
            <a:r>
              <a:rPr lang="en-US" sz="1100" dirty="0" err="1"/>
              <a:t>Boxtel</a:t>
            </a:r>
            <a:r>
              <a:rPr lang="en-US" sz="1100" dirty="0"/>
              <a:t>, R., &amp; </a:t>
            </a:r>
            <a:r>
              <a:rPr lang="en-US" sz="1100" dirty="0" err="1"/>
              <a:t>Cuppen</a:t>
            </a:r>
            <a:r>
              <a:rPr lang="en-US" sz="1100" dirty="0"/>
              <a:t>, E. (2018). </a:t>
            </a:r>
            <a:r>
              <a:rPr lang="en-US" sz="1100" dirty="0" err="1"/>
              <a:t>MutationalPatterns</a:t>
            </a:r>
            <a:r>
              <a:rPr lang="en-US" sz="1100" dirty="0"/>
              <a:t>: comprehensive genome-wide analysis of mutational processes. </a:t>
            </a:r>
            <a:r>
              <a:rPr lang="en-US" sz="1100" i="1" dirty="0"/>
              <a:t>Genome medicine</a:t>
            </a:r>
            <a:r>
              <a:rPr lang="en-US" sz="1100" dirty="0"/>
              <a:t>, </a:t>
            </a:r>
            <a:r>
              <a:rPr lang="en-US" sz="1100" i="1" dirty="0"/>
              <a:t>10</a:t>
            </a:r>
            <a:r>
              <a:rPr lang="en-US" sz="1100" dirty="0"/>
              <a:t>(1), 33.</a:t>
            </a:r>
          </a:p>
          <a:p>
            <a:r>
              <a:rPr lang="en-US" sz="1100" dirty="0"/>
              <a:t>Bergstrom, E. N., Huang, M. N., </a:t>
            </a:r>
            <a:r>
              <a:rPr lang="en-US" sz="1100" dirty="0" err="1"/>
              <a:t>Mahto</a:t>
            </a:r>
            <a:r>
              <a:rPr lang="en-US" sz="1100" dirty="0"/>
              <a:t>, U., Barnes, M., Stratton, M. R., </a:t>
            </a:r>
            <a:r>
              <a:rPr lang="en-US" sz="1100" dirty="0" err="1"/>
              <a:t>Rozen</a:t>
            </a:r>
            <a:r>
              <a:rPr lang="en-US" sz="1100" dirty="0"/>
              <a:t>, S. G., &amp; </a:t>
            </a:r>
            <a:r>
              <a:rPr lang="en-US" sz="1100" dirty="0" err="1"/>
              <a:t>Alexandrov</a:t>
            </a:r>
            <a:r>
              <a:rPr lang="en-US" sz="1100" dirty="0"/>
              <a:t>, L. B. (2019). </a:t>
            </a:r>
            <a:r>
              <a:rPr lang="en-US" sz="1100" dirty="0" err="1"/>
              <a:t>SigProfilerMatrixGenerator</a:t>
            </a:r>
            <a:r>
              <a:rPr lang="en-US" sz="1100" dirty="0"/>
              <a:t>: a tool for visualizing and exploring patterns of small mutational events. </a:t>
            </a:r>
            <a:r>
              <a:rPr lang="en-US" sz="1100" i="1" dirty="0"/>
              <a:t>BMC genomics</a:t>
            </a:r>
            <a:r>
              <a:rPr lang="en-US" sz="1100" dirty="0"/>
              <a:t>, </a:t>
            </a:r>
            <a:r>
              <a:rPr lang="en-US" sz="1100" i="1" dirty="0"/>
              <a:t>20</a:t>
            </a:r>
            <a:r>
              <a:rPr lang="en-US" sz="1100" dirty="0"/>
              <a:t>(1), 1-12.</a:t>
            </a:r>
          </a:p>
          <a:p>
            <a:r>
              <a:rPr lang="en-US" sz="1100" dirty="0" err="1"/>
              <a:t>Alexandrov</a:t>
            </a:r>
            <a:r>
              <a:rPr lang="en-US" sz="1100" dirty="0"/>
              <a:t>, L. B., Kim, J., </a:t>
            </a:r>
            <a:r>
              <a:rPr lang="en-US" sz="1100" dirty="0" err="1"/>
              <a:t>Haradhvala</a:t>
            </a:r>
            <a:r>
              <a:rPr lang="en-US" sz="1100" dirty="0"/>
              <a:t>, N. J., Huang, M. N., Ng, A. W. T., Wu, Y., ... &amp; Islam, S. A. (2020). The repertoire of mutational signatures in human cancer. </a:t>
            </a:r>
            <a:r>
              <a:rPr lang="en-US" sz="1100" i="1" dirty="0"/>
              <a:t>Nature</a:t>
            </a:r>
            <a:r>
              <a:rPr lang="en-US" sz="1100" dirty="0"/>
              <a:t>, </a:t>
            </a:r>
            <a:r>
              <a:rPr lang="en-US" sz="1100" i="1" dirty="0"/>
              <a:t>578</a:t>
            </a:r>
            <a:r>
              <a:rPr lang="en-US" sz="1100" dirty="0"/>
              <a:t>(7793), 94-101.</a:t>
            </a:r>
          </a:p>
          <a:p>
            <a:r>
              <a:rPr lang="en-US" sz="1100" dirty="0"/>
              <a:t>Bergstrom, E. N., Barnes, M., </a:t>
            </a:r>
            <a:r>
              <a:rPr lang="en-US" sz="1100" dirty="0" err="1"/>
              <a:t>Martincorena</a:t>
            </a:r>
            <a:r>
              <a:rPr lang="en-US" sz="1100" dirty="0"/>
              <a:t>, I., &amp; </a:t>
            </a:r>
            <a:r>
              <a:rPr lang="en-US" sz="1100" dirty="0" err="1"/>
              <a:t>Alexandrov</a:t>
            </a:r>
            <a:r>
              <a:rPr lang="en-US" sz="1100" dirty="0"/>
              <a:t>, L. B. (2020). Generating realistic null hypothesis of cancer mutational landscapes using </a:t>
            </a:r>
            <a:r>
              <a:rPr lang="en-US" sz="1100" dirty="0" err="1"/>
              <a:t>SigProfilerSimulator</a:t>
            </a:r>
            <a:r>
              <a:rPr lang="en-US" sz="1100" dirty="0"/>
              <a:t>. </a:t>
            </a:r>
            <a:r>
              <a:rPr lang="en-US" sz="1100" i="1" dirty="0" err="1"/>
              <a:t>BioRxiv</a:t>
            </a:r>
            <a:r>
              <a:rPr lang="en-US" sz="1100" i="1" dirty="0"/>
              <a:t>.</a:t>
            </a:r>
          </a:p>
          <a:p>
            <a:endParaRPr lang="en-US" i="1" dirty="0"/>
          </a:p>
          <a:p>
            <a:r>
              <a:rPr lang="en-US" sz="1100" dirty="0"/>
              <a:t>Shinde, J., Bayard, Q., </a:t>
            </a:r>
            <a:r>
              <a:rPr lang="en-US" sz="1100" dirty="0" err="1"/>
              <a:t>Imbeaud</a:t>
            </a:r>
            <a:r>
              <a:rPr lang="en-US" sz="1100" dirty="0"/>
              <a:t>, S., Hirsch, T. Z., Liu, F., Renault, V., ... &amp; </a:t>
            </a:r>
            <a:r>
              <a:rPr lang="en-US" sz="1100" dirty="0" err="1"/>
              <a:t>Letouzé</a:t>
            </a:r>
            <a:r>
              <a:rPr lang="en-US" sz="1100" dirty="0"/>
              <a:t>, E. (2018). Palimpsest: an R package for studying mutational and structural variant signatures along clonal evolution in cancer. </a:t>
            </a:r>
            <a:r>
              <a:rPr lang="en-US" sz="1100" i="1" dirty="0"/>
              <a:t>Bioinformatics</a:t>
            </a:r>
            <a:r>
              <a:rPr lang="en-US" sz="1100" dirty="0"/>
              <a:t>, </a:t>
            </a:r>
            <a:r>
              <a:rPr lang="en-US" sz="1100" i="1" dirty="0"/>
              <a:t>34</a:t>
            </a:r>
            <a:r>
              <a:rPr lang="en-US" sz="1100" dirty="0"/>
              <a:t>(19), 3380-3381.</a:t>
            </a:r>
          </a:p>
          <a:p>
            <a:r>
              <a:rPr lang="en-US" sz="1100" dirty="0"/>
              <a:t>Huang, X., </a:t>
            </a:r>
            <a:r>
              <a:rPr lang="en-US" sz="1100" dirty="0" err="1"/>
              <a:t>Wojtowicz</a:t>
            </a:r>
            <a:r>
              <a:rPr lang="en-US" sz="1100" dirty="0"/>
              <a:t>, D., &amp; </a:t>
            </a:r>
            <a:r>
              <a:rPr lang="en-US" sz="1100" dirty="0" err="1"/>
              <a:t>Przytycka</a:t>
            </a:r>
            <a:r>
              <a:rPr lang="en-US" sz="1100" dirty="0"/>
              <a:t>, T. M. (2018). Detecting presence of mutational signatures in cancer with confidence. </a:t>
            </a:r>
            <a:r>
              <a:rPr lang="en-US" sz="1100" i="1" dirty="0"/>
              <a:t>Bioinformatics</a:t>
            </a:r>
            <a:r>
              <a:rPr lang="en-US" sz="1100" dirty="0"/>
              <a:t>, </a:t>
            </a:r>
            <a:r>
              <a:rPr lang="en-US" sz="1100" i="1" dirty="0"/>
              <a:t>34</a:t>
            </a:r>
            <a:r>
              <a:rPr lang="en-US" sz="1100" dirty="0"/>
              <a:t>(2), 330-337.</a:t>
            </a:r>
          </a:p>
          <a:p>
            <a:r>
              <a:rPr lang="en-US" sz="1100" dirty="0" err="1"/>
              <a:t>Sason</a:t>
            </a:r>
            <a:r>
              <a:rPr lang="en-US" sz="1100" dirty="0"/>
              <a:t>, I., </a:t>
            </a:r>
            <a:r>
              <a:rPr lang="en-US" sz="1100" dirty="0" err="1"/>
              <a:t>Wojtowicz</a:t>
            </a:r>
            <a:r>
              <a:rPr lang="en-US" sz="1100" dirty="0"/>
              <a:t>, D., Robinson, W., </a:t>
            </a:r>
            <a:r>
              <a:rPr lang="en-US" sz="1100" dirty="0" err="1"/>
              <a:t>Leiserson</a:t>
            </a:r>
            <a:r>
              <a:rPr lang="en-US" sz="1100" dirty="0"/>
              <a:t>, M. D., </a:t>
            </a:r>
            <a:r>
              <a:rPr lang="en-US" sz="1100" dirty="0" err="1"/>
              <a:t>Przytycka</a:t>
            </a:r>
            <a:r>
              <a:rPr lang="en-US" sz="1100" dirty="0"/>
              <a:t>, T. M., &amp; Sharan, R. (2020). A sticky multinomial mixture model of strand-coordinated mutational processes in cancer. </a:t>
            </a:r>
            <a:r>
              <a:rPr lang="en-US" sz="1100" i="1" dirty="0" err="1"/>
              <a:t>Iscience</a:t>
            </a:r>
            <a:r>
              <a:rPr lang="en-US" sz="1100" dirty="0"/>
              <a:t>, </a:t>
            </a:r>
            <a:r>
              <a:rPr lang="en-US" sz="1100" i="1" dirty="0"/>
              <a:t>23</a:t>
            </a:r>
            <a:r>
              <a:rPr lang="en-US" sz="1100" dirty="0"/>
              <a:t>(3), 100900.</a:t>
            </a:r>
          </a:p>
          <a:p>
            <a:r>
              <a:rPr lang="en-US" sz="1100" dirty="0"/>
              <a:t>Schumann, F., Blanc, E., Messerschmidt, C., </a:t>
            </a:r>
            <a:r>
              <a:rPr lang="en-US" sz="1100" dirty="0" err="1"/>
              <a:t>Blankenstein</a:t>
            </a:r>
            <a:r>
              <a:rPr lang="en-US" sz="1100" dirty="0"/>
              <a:t>, T., </a:t>
            </a:r>
            <a:r>
              <a:rPr lang="en-US" sz="1100" dirty="0" err="1"/>
              <a:t>Busse</a:t>
            </a:r>
            <a:r>
              <a:rPr lang="en-US" sz="1100" dirty="0"/>
              <a:t>, A., &amp; </a:t>
            </a:r>
            <a:r>
              <a:rPr lang="en-US" sz="1100" dirty="0" err="1"/>
              <a:t>Beule</a:t>
            </a:r>
            <a:r>
              <a:rPr lang="en-US" sz="1100" dirty="0"/>
              <a:t>, D. (2019). </a:t>
            </a:r>
            <a:r>
              <a:rPr lang="en-US" sz="1100" dirty="0" err="1"/>
              <a:t>SigsPack</a:t>
            </a:r>
            <a:r>
              <a:rPr lang="en-US" sz="1100" dirty="0"/>
              <a:t>, a package for cancer mutational signatures. </a:t>
            </a:r>
            <a:r>
              <a:rPr lang="en-US" sz="1100" i="1" dirty="0"/>
              <a:t>BMC bioinformatics</a:t>
            </a:r>
            <a:r>
              <a:rPr lang="en-US" sz="1100" dirty="0"/>
              <a:t>, </a:t>
            </a:r>
            <a:r>
              <a:rPr lang="en-US" sz="1100" i="1" dirty="0"/>
              <a:t>20</a:t>
            </a:r>
            <a:r>
              <a:rPr lang="en-US" sz="1100" dirty="0"/>
              <a:t>(1), 1-9.</a:t>
            </a:r>
          </a:p>
          <a:p>
            <a:r>
              <a:rPr lang="en-US" sz="1100" dirty="0" err="1"/>
              <a:t>Rubanova</a:t>
            </a:r>
            <a:r>
              <a:rPr lang="en-US" sz="1100" dirty="0"/>
              <a:t>, Y., Li, R., </a:t>
            </a:r>
            <a:r>
              <a:rPr lang="en-US" sz="1100" dirty="0" err="1"/>
              <a:t>Wintersinger</a:t>
            </a:r>
            <a:r>
              <a:rPr lang="en-US" sz="1100" dirty="0"/>
              <a:t>, J., </a:t>
            </a:r>
            <a:r>
              <a:rPr lang="en-US" sz="1100" dirty="0" err="1"/>
              <a:t>Sahin</a:t>
            </a:r>
            <a:r>
              <a:rPr lang="en-US" sz="1100" dirty="0"/>
              <a:t>, N., </a:t>
            </a:r>
            <a:r>
              <a:rPr lang="en-US" sz="1100" dirty="0" err="1"/>
              <a:t>Deshwar</a:t>
            </a:r>
            <a:r>
              <a:rPr lang="en-US" sz="1100" dirty="0"/>
              <a:t>, A., Morris, Q., &amp; PCAWG-11 working group. (2018). </a:t>
            </a:r>
            <a:r>
              <a:rPr lang="en-US" sz="1100" dirty="0" err="1"/>
              <a:t>TrackSig</a:t>
            </a:r>
            <a:r>
              <a:rPr lang="en-US" sz="1100" dirty="0"/>
              <a:t>: reconstructing evolutionary trajectories of mutation signature exposure. </a:t>
            </a:r>
            <a:r>
              <a:rPr lang="en-US" sz="1100" i="1" dirty="0" err="1"/>
              <a:t>BioRxiv</a:t>
            </a:r>
            <a:r>
              <a:rPr lang="en-US" sz="1100" dirty="0"/>
              <a:t>, 260471.</a:t>
            </a:r>
          </a:p>
          <a:p>
            <a:r>
              <a:rPr lang="en-US" sz="1100" dirty="0" err="1"/>
              <a:t>Mayakonda</a:t>
            </a:r>
            <a:r>
              <a:rPr lang="en-US" sz="1100" dirty="0"/>
              <a:t>, A., Lin, D. C., </a:t>
            </a:r>
            <a:r>
              <a:rPr lang="en-US" sz="1100" dirty="0" err="1"/>
              <a:t>Assenov</a:t>
            </a:r>
            <a:r>
              <a:rPr lang="en-US" sz="1100" dirty="0"/>
              <a:t>, Y., </a:t>
            </a:r>
            <a:r>
              <a:rPr lang="en-US" sz="1100" dirty="0" err="1"/>
              <a:t>Plass</a:t>
            </a:r>
            <a:r>
              <a:rPr lang="en-US" sz="1100" dirty="0"/>
              <a:t>, C., &amp; </a:t>
            </a:r>
            <a:r>
              <a:rPr lang="en-US" sz="1100" dirty="0" err="1"/>
              <a:t>Koeffler</a:t>
            </a:r>
            <a:r>
              <a:rPr lang="en-US" sz="1100" dirty="0"/>
              <a:t>, H. P. (2018). </a:t>
            </a:r>
            <a:r>
              <a:rPr lang="en-US" sz="1100" dirty="0" err="1"/>
              <a:t>Maftools</a:t>
            </a:r>
            <a:r>
              <a:rPr lang="en-US" sz="1100" dirty="0"/>
              <a:t>: efficient and comprehensive analysis of somatic variants in cancer. </a:t>
            </a:r>
            <a:r>
              <a:rPr lang="en-US" sz="1100" i="1" dirty="0"/>
              <a:t>Genome research</a:t>
            </a:r>
            <a:r>
              <a:rPr lang="en-US" sz="1100" dirty="0"/>
              <a:t>, </a:t>
            </a:r>
            <a:r>
              <a:rPr lang="en-US" sz="1100" i="1" dirty="0"/>
              <a:t>28</a:t>
            </a:r>
            <a:r>
              <a:rPr lang="en-US" sz="1100" dirty="0"/>
              <a:t>(11), 1747-1756.</a:t>
            </a:r>
          </a:p>
          <a:p>
            <a:r>
              <a:rPr lang="en-US" sz="1100" dirty="0" err="1"/>
              <a:t>Vohringer</a:t>
            </a:r>
            <a:r>
              <a:rPr lang="en-US" sz="1100" dirty="0"/>
              <a:t>, H., &amp; </a:t>
            </a:r>
            <a:r>
              <a:rPr lang="en-US" sz="1100" dirty="0" err="1"/>
              <a:t>Gerstung</a:t>
            </a:r>
            <a:r>
              <a:rPr lang="en-US" sz="1100" dirty="0"/>
              <a:t>, M. (2019). Learning mutational signatures and their multidimensional genomic properties with </a:t>
            </a:r>
            <a:r>
              <a:rPr lang="en-US" sz="1100" dirty="0" err="1"/>
              <a:t>TensorSignatures</a:t>
            </a:r>
            <a:r>
              <a:rPr lang="en-US" sz="1100" dirty="0"/>
              <a:t>. </a:t>
            </a:r>
            <a:r>
              <a:rPr lang="en-US" sz="1100" i="1" dirty="0" err="1"/>
              <a:t>bioRxiv</a:t>
            </a:r>
            <a:r>
              <a:rPr lang="en-US" sz="1100" dirty="0"/>
              <a:t>, 850453.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dirty="0"/>
          </a:p>
          <a:p>
            <a:endParaRPr lang="en-US" sz="11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9892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1116</Words>
  <Application>Microsoft Macintosh PowerPoint</Application>
  <PresentationFormat>Widescreen</PresentationFormat>
  <Paragraphs>63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Xiaoju Hu</dc:creator>
  <cp:lastModifiedBy>Kellen Xu</cp:lastModifiedBy>
  <cp:revision>3</cp:revision>
  <dcterms:created xsi:type="dcterms:W3CDTF">2020-07-17T15:11:00Z</dcterms:created>
  <dcterms:modified xsi:type="dcterms:W3CDTF">2020-07-17T22:07:19Z</dcterms:modified>
</cp:coreProperties>
</file>