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0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1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.png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png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png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rgbClr val="002d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4560" y="2104920"/>
            <a:ext cx="7634880" cy="93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735400" y="4724640"/>
            <a:ext cx="336600" cy="33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rgbClr val="737373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4A3C00-B949-427D-8DBA-BBAA70266F54}" type="slidenum">
              <a:rPr b="0" lang="en-US" sz="1000" strike="noStrike" u="none">
                <a:solidFill>
                  <a:srgbClr val="737373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Google Shape;12;p14"/>
          <p:cNvSpPr/>
          <p:nvPr/>
        </p:nvSpPr>
        <p:spPr>
          <a:xfrm>
            <a:off x="0" y="4147920"/>
            <a:ext cx="9143640" cy="995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4285f4"/>
              </a:solidFill>
              <a:effectLst/>
              <a:uFillTx/>
              <a:latin typeface="Arial"/>
              <a:ea typeface="Arial"/>
            </a:endParaRPr>
          </a:p>
        </p:txBody>
      </p:sp>
      <p:pic>
        <p:nvPicPr>
          <p:cNvPr id="3" name="Google Shape;13;p14" descr="Shape 14"/>
          <p:cNvPicPr/>
          <p:nvPr/>
        </p:nvPicPr>
        <p:blipFill>
          <a:blip r:embed="rId2"/>
          <a:stretch/>
        </p:blipFill>
        <p:spPr>
          <a:xfrm>
            <a:off x="7440480" y="4312440"/>
            <a:ext cx="1255680" cy="666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rgbClr val="002d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46;p24"/>
          <p:cNvSpPr/>
          <p:nvPr/>
        </p:nvSpPr>
        <p:spPr>
          <a:xfrm flipH="1" rot="10800000">
            <a:off x="-360" y="360"/>
            <a:ext cx="9143640" cy="46954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4285f4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7" name="Google Shape;47;p24"/>
          <p:cNvSpPr/>
          <p:nvPr/>
        </p:nvSpPr>
        <p:spPr>
          <a:xfrm flipH="1" rot="10800000">
            <a:off x="-360" y="4623120"/>
            <a:ext cx="9143640" cy="7380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53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37080" bIns="370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4285f4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44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10"/>
          </p:nvPr>
        </p:nvSpPr>
        <p:spPr>
          <a:xfrm>
            <a:off x="8735400" y="4724640"/>
            <a:ext cx="336600" cy="33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rgbClr val="ffffff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F8BA32-29B2-4037-9F97-7EF253F49B41}" type="slidenum">
              <a:rPr b="0" lang="en-US" sz="1000" strike="noStrike" u="none">
                <a:solidFill>
                  <a:srgbClr val="ffffff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75560" y="1258560"/>
            <a:ext cx="822168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75560" y="3304800"/>
            <a:ext cx="822168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11"/>
          </p:nvPr>
        </p:nvSpPr>
        <p:spPr>
          <a:xfrm>
            <a:off x="8735400" y="4724640"/>
            <a:ext cx="336600" cy="33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rgbClr val="737373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3BF7B6-C9DE-4F18-A4DE-9DE234D005E7}" type="slidenum">
              <a:rPr b="0" lang="en-US" sz="1000" strike="noStrike" u="none">
                <a:solidFill>
                  <a:srgbClr val="737373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material">
    <p:bg>
      <p:bgPr>
        <a:solidFill>
          <a:srgbClr val="002d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67;g2c1733ce9ce_1_444"/>
          <p:cNvSpPr/>
          <p:nvPr/>
        </p:nvSpPr>
        <p:spPr>
          <a:xfrm flipH="1" rot="10800000">
            <a:off x="-360" y="656640"/>
            <a:ext cx="9143640" cy="44780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4" name="Google Shape;68;g2c1733ce9ce_1_444"/>
          <p:cNvSpPr/>
          <p:nvPr/>
        </p:nvSpPr>
        <p:spPr>
          <a:xfrm>
            <a:off x="0" y="6562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54360" bIns="54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01760" y="16200"/>
            <a:ext cx="8522640" cy="60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12"/>
          </p:nvPr>
        </p:nvSpPr>
        <p:spPr>
          <a:xfrm>
            <a:off x="78840" y="4689720"/>
            <a:ext cx="83556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80C66FC-A373-452C-A53C-EE9D8D4F8758}" type="slidenum">
              <a:rPr b="0" lang="en-US" sz="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&lt;number&gt;</a:t>
            </a:fld>
            <a:r>
              <a:rPr b="0" lang="en-US" sz="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/</a:t>
            </a:r>
            <a:fld id="{4B28C14D-8707-4E58-AF49-48F900480F65}" type="slidecount">
              <a:rPr b="0" lang="en-US" sz="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5</a:t>
            </a:fld>
            <a:endParaRPr b="0" lang="en-US" sz="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7" name="Google Shape;71;g2c1733ce9ce_1_444" descr=""/>
          <p:cNvPicPr/>
          <p:nvPr/>
        </p:nvPicPr>
        <p:blipFill>
          <a:blip r:embed="rId2"/>
          <a:stretch/>
        </p:blipFill>
        <p:spPr>
          <a:xfrm>
            <a:off x="7922520" y="4520160"/>
            <a:ext cx="830160" cy="474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75560" y="1258560"/>
            <a:ext cx="822168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trike="noStrike" u="none">
                <a:solidFill>
                  <a:schemeClr val="dk2"/>
                </a:solidFill>
                <a:effectLst/>
                <a:uFillTx/>
                <a:latin typeface="Open Sans"/>
                <a:ea typeface="Open Sans"/>
              </a:rPr>
              <a:t>xx%</a:t>
            </a:r>
            <a:endParaRPr b="0" lang="en-US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75560" y="3304800"/>
            <a:ext cx="822168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13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lt2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2FF05A-ECC3-4573-9987-A6361B1CA136}" type="slidenum">
              <a:rPr b="0" lang="en-US" sz="1000" strike="noStrike" u="none">
                <a:solidFill>
                  <a:schemeClr val="lt2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bg>
      <p:bgPr>
        <a:solidFill>
          <a:srgbClr val="002d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14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lt2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1332C0-4EF2-4FAF-B666-31A4AAF524AE}" type="slidenum">
              <a:rPr b="0" lang="en-US" sz="1000" strike="noStrike" u="none">
                <a:solidFill>
                  <a:schemeClr val="lt2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Google Shape;76;g2c1733ce9ce_1_450"/>
          <p:cNvSpPr/>
          <p:nvPr/>
        </p:nvSpPr>
        <p:spPr>
          <a:xfrm>
            <a:off x="0" y="4147920"/>
            <a:ext cx="9143640" cy="995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pic>
        <p:nvPicPr>
          <p:cNvPr id="55" name="Google Shape;77;g2c1733ce9ce_1_450" descr=""/>
          <p:cNvPicPr/>
          <p:nvPr/>
        </p:nvPicPr>
        <p:blipFill>
          <a:blip r:embed="rId2"/>
          <a:stretch/>
        </p:blipFill>
        <p:spPr>
          <a:xfrm>
            <a:off x="7655760" y="4312440"/>
            <a:ext cx="941760" cy="50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" name="Google Shape;78;g2c1733ce9ce_1_450"/>
          <p:cNvSpPr/>
          <p:nvPr/>
        </p:nvSpPr>
        <p:spPr>
          <a:xfrm>
            <a:off x="380880" y="4507200"/>
            <a:ext cx="275004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Montserrat"/>
                <a:ea typeface="Montserrat"/>
              </a:rPr>
              <a:t>Making the Internet work better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bg>
      <p:bgPr>
        <a:solidFill>
          <a:srgbClr val="002d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80;g2c1733ce9ce_1_457"/>
          <p:cNvSpPr/>
          <p:nvPr/>
        </p:nvSpPr>
        <p:spPr>
          <a:xfrm flipH="1" rot="10800000">
            <a:off x="-360" y="1686600"/>
            <a:ext cx="9143640" cy="34570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8" name="Google Shape;81;g2c1733ce9ce_1_457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54360" bIns="54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27480" y="1794600"/>
            <a:ext cx="8066160" cy="270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15"/>
          </p:nvPr>
        </p:nvSpPr>
        <p:spPr>
          <a:xfrm>
            <a:off x="78840" y="46897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AF6148B-612B-478D-B45F-2544B9E46871}" type="slidenum">
              <a:rPr b="0" lang="en-US" sz="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&lt;number&gt;</a:t>
            </a:fld>
            <a:endParaRPr b="0" lang="en-US" sz="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62" name="Google Shape;85;g2c1733ce9ce_1_457" descr=""/>
          <p:cNvPicPr/>
          <p:nvPr/>
        </p:nvPicPr>
        <p:blipFill>
          <a:blip r:embed="rId2"/>
          <a:stretch/>
        </p:blipFill>
        <p:spPr>
          <a:xfrm>
            <a:off x="8204760" y="4520160"/>
            <a:ext cx="618480" cy="35316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bg>
      <p:bgPr>
        <a:solidFill>
          <a:srgbClr val="002d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16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CC68EF-0522-4560-8625-9A50F0DB52AA}" type="slidenum">
              <a:rPr b="0" lang="en-US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">
    <p:bg>
      <p:bgPr>
        <a:solidFill>
          <a:srgbClr val="002d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90;g2c1733ce9ce_1_467"/>
          <p:cNvSpPr/>
          <p:nvPr/>
        </p:nvSpPr>
        <p:spPr>
          <a:xfrm flipH="1" rot="10800000">
            <a:off x="-360" y="1686600"/>
            <a:ext cx="9143640" cy="34570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6" name="Google Shape;91;g2c1733ce9ce_1_467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54360" bIns="54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94400" y="1919160"/>
            <a:ext cx="3999600" cy="270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sldNum" idx="17"/>
          </p:nvPr>
        </p:nvSpPr>
        <p:spPr>
          <a:xfrm>
            <a:off x="78840" y="46897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lt2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F0B8B7E-E22F-42EA-9FB5-B65C7B4CC001}" type="slidenum">
              <a:rPr b="0" lang="en-US" sz="1000" strike="noStrike" u="none">
                <a:solidFill>
                  <a:schemeClr val="lt2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1" name="Google Shape;96;g2c1733ce9ce_1_467" descr=""/>
          <p:cNvPicPr/>
          <p:nvPr/>
        </p:nvPicPr>
        <p:blipFill>
          <a:blip r:embed="rId2"/>
          <a:stretch/>
        </p:blipFill>
        <p:spPr>
          <a:xfrm>
            <a:off x="8204760" y="4520160"/>
            <a:ext cx="618480" cy="35316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bg>
      <p:bgPr>
        <a:solidFill>
          <a:srgbClr val="002d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98;g2c1733ce9ce_1_475"/>
          <p:cNvSpPr/>
          <p:nvPr/>
        </p:nvSpPr>
        <p:spPr>
          <a:xfrm flipH="1" rot="10800000">
            <a:off x="3276360" y="360"/>
            <a:ext cx="5866920" cy="51433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73" name="Google Shape;99;g2c1733ce9ce_1_475"/>
          <p:cNvSpPr/>
          <p:nvPr/>
        </p:nvSpPr>
        <p:spPr>
          <a:xfrm rot="16200000">
            <a:off x="759240" y="2517840"/>
            <a:ext cx="514332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54360" bIns="54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2807640" cy="316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sldNum" idx="18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lt2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AC0341-0A49-433A-9CE9-500C12301D9F}" type="slidenum">
              <a:rPr b="0" lang="en-US" sz="1000" strike="noStrike" u="none">
                <a:solidFill>
                  <a:schemeClr val="lt2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bg>
      <p:bgPr>
        <a:solidFill>
          <a:srgbClr val="002d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5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ldNum" idx="19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545F1D-4B52-4757-BBA3-83761DCA37BD}" type="slidenum">
              <a:rPr b="0" lang="en-US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Num" idx="2"/>
          </p:nvPr>
        </p:nvSpPr>
        <p:spPr>
          <a:xfrm>
            <a:off x="8735400" y="4724640"/>
            <a:ext cx="336600" cy="33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rgbClr val="737373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FB93D1-F26D-4F7E-8C15-1EBFE26A9718}" type="slidenum">
              <a:rPr b="0" lang="en-US" sz="1000" strike="noStrike" u="none">
                <a:solidFill>
                  <a:srgbClr val="737373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">
    <p:bg>
      <p:bgPr>
        <a:solidFill>
          <a:srgbClr val="002d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07;g2c1733ce9ce_1_484"/>
          <p:cNvSpPr/>
          <p:nvPr/>
        </p:nvSpPr>
        <p:spPr>
          <a:xfrm flipH="1">
            <a:off x="-720" y="0"/>
            <a:ext cx="4571640" cy="51433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80" name="Google Shape;108;g2c1733ce9ce_1_484"/>
          <p:cNvSpPr/>
          <p:nvPr/>
        </p:nvSpPr>
        <p:spPr>
          <a:xfrm rot="5400000">
            <a:off x="1946160" y="2517840"/>
            <a:ext cx="514260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54360" bIns="54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20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33BB01-2FEE-47A0-9FFE-1CB4F842C638}" type="slidenum">
              <a:rPr b="0" lang="en-US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bg>
      <p:bgPr>
        <a:solidFill>
          <a:srgbClr val="002d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114;g2c1733ce9ce_1_491"/>
          <p:cNvSpPr/>
          <p:nvPr/>
        </p:nvSpPr>
        <p:spPr>
          <a:xfrm flipH="1" rot="10800000">
            <a:off x="-360" y="360"/>
            <a:ext cx="9143640" cy="46954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85" name="Google Shape;115;g2c1733ce9ce_1_491"/>
          <p:cNvSpPr/>
          <p:nvPr/>
        </p:nvSpPr>
        <p:spPr>
          <a:xfrm flipH="1" rot="10800000">
            <a:off x="-360" y="4623120"/>
            <a:ext cx="9143640" cy="7380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53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7080" bIns="370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44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21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FAE4E6-8E22-458E-BF74-501468AFA75A}" type="slidenum">
              <a:rPr b="0" lang="en-US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g2c1733ce9ce_1_354"/>
          <p:cNvSpPr/>
          <p:nvPr/>
        </p:nvSpPr>
        <p:spPr>
          <a:xfrm flipH="1" rot="10800000">
            <a:off x="-360" y="656640"/>
            <a:ext cx="9143640" cy="44780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7" name="Google Shape;58;g2c1733ce9ce_1_354"/>
          <p:cNvSpPr/>
          <p:nvPr/>
        </p:nvSpPr>
        <p:spPr>
          <a:xfrm>
            <a:off x="0" y="6562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54360" bIns="54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01760" y="16200"/>
            <a:ext cx="8522640" cy="60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3"/>
          </p:nvPr>
        </p:nvSpPr>
        <p:spPr>
          <a:xfrm>
            <a:off x="78840" y="46897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FF202B6-EA75-4D5D-9B55-C1400FCA90F2}" type="slidenum">
              <a:rPr b="0" lang="en-US" sz="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" name="Google Shape;61;g2c1733ce9ce_1_354" descr=""/>
          <p:cNvPicPr/>
          <p:nvPr/>
        </p:nvPicPr>
        <p:blipFill>
          <a:blip r:embed="rId2"/>
          <a:stretch/>
        </p:blipFill>
        <p:spPr>
          <a:xfrm>
            <a:off x="7922520" y="4520160"/>
            <a:ext cx="830160" cy="47412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rgbClr val="002d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5;p17"/>
          <p:cNvSpPr/>
          <p:nvPr/>
        </p:nvSpPr>
        <p:spPr>
          <a:xfrm flipH="1" rot="10800000">
            <a:off x="-360" y="1686600"/>
            <a:ext cx="9143640" cy="34570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4285f4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2" name="Google Shape;16;p17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4285f4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71960" y="218160"/>
            <a:ext cx="8221680" cy="12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4"/>
          </p:nvPr>
        </p:nvSpPr>
        <p:spPr>
          <a:xfrm>
            <a:off x="8735400" y="4724640"/>
            <a:ext cx="336600" cy="33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rgbClr val="737373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5AE19E-3E07-43BB-A6A7-4E7926F9164D}" type="slidenum">
              <a:rPr b="0" lang="en-US" sz="1000" strike="noStrike" u="none">
                <a:solidFill>
                  <a:srgbClr val="737373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rgbClr val="002d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ldNum" idx="5"/>
          </p:nvPr>
        </p:nvSpPr>
        <p:spPr>
          <a:xfrm>
            <a:off x="8735400" y="4724640"/>
            <a:ext cx="336600" cy="33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rgbClr val="ffffff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36A252-B577-4285-8BE4-77661AEAD778}" type="slidenum">
              <a:rPr b="0" lang="en-US" sz="1000" strike="noStrike" u="none">
                <a:solidFill>
                  <a:srgbClr val="ffffff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rgbClr val="002d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3;p20"/>
          <p:cNvSpPr/>
          <p:nvPr/>
        </p:nvSpPr>
        <p:spPr>
          <a:xfrm flipH="1" rot="10800000">
            <a:off x="-360" y="1686600"/>
            <a:ext cx="9143640" cy="34570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4285f4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8" name="Google Shape;24;p20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4285f4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94400" y="1919160"/>
            <a:ext cx="3999600" cy="270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sldNum" idx="6"/>
          </p:nvPr>
        </p:nvSpPr>
        <p:spPr>
          <a:xfrm>
            <a:off x="8735400" y="4724640"/>
            <a:ext cx="336600" cy="33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rgbClr val="737373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27F48D-E81B-4EC4-B52E-266EA901E0A7}" type="slidenum">
              <a:rPr b="0" lang="en-US" sz="1000" strike="noStrike" u="none">
                <a:solidFill>
                  <a:srgbClr val="737373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rgbClr val="002d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0;p21"/>
          <p:cNvSpPr/>
          <p:nvPr/>
        </p:nvSpPr>
        <p:spPr>
          <a:xfrm flipH="1" rot="10800000">
            <a:off x="3276360" y="360"/>
            <a:ext cx="5866920" cy="51433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4285f4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4" name="Google Shape;31;p21"/>
          <p:cNvSpPr/>
          <p:nvPr/>
        </p:nvSpPr>
        <p:spPr>
          <a:xfrm rot="16200000">
            <a:off x="759240" y="2517840"/>
            <a:ext cx="514332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4285f4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26080" y="1465920"/>
            <a:ext cx="2807640" cy="316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7"/>
          </p:nvPr>
        </p:nvSpPr>
        <p:spPr>
          <a:xfrm>
            <a:off x="8735400" y="4724640"/>
            <a:ext cx="336600" cy="33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rgbClr val="737373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B4C9A8-3954-4976-8A51-112D0BEC0CE6}" type="slidenum">
              <a:rPr b="0" lang="en-US" sz="1000" strike="noStrike" u="none">
                <a:solidFill>
                  <a:srgbClr val="737373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rgbClr val="002d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5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8"/>
          </p:nvPr>
        </p:nvSpPr>
        <p:spPr>
          <a:xfrm>
            <a:off x="8735400" y="4724640"/>
            <a:ext cx="336600" cy="33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rgbClr val="ffffff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58CD7D-8D4B-4CB9-A76B-8E3F9BE1EB98}" type="slidenum">
              <a:rPr b="0" lang="en-US" sz="1000" strike="noStrike" u="none">
                <a:solidFill>
                  <a:srgbClr val="ffffff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rgbClr val="002d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9;p23"/>
          <p:cNvSpPr/>
          <p:nvPr/>
        </p:nvSpPr>
        <p:spPr>
          <a:xfrm flipH="1">
            <a:off x="-720" y="0"/>
            <a:ext cx="4571640" cy="51433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4285f4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1" name="Google Shape;40;p23"/>
          <p:cNvSpPr/>
          <p:nvPr/>
        </p:nvSpPr>
        <p:spPr>
          <a:xfrm rot="5400000">
            <a:off x="1946160" y="2517840"/>
            <a:ext cx="514260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4285f4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65680" y="2779560"/>
            <a:ext cx="4044960" cy="123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sldNum" idx="9"/>
          </p:nvPr>
        </p:nvSpPr>
        <p:spPr>
          <a:xfrm>
            <a:off x="8735400" y="4724640"/>
            <a:ext cx="336600" cy="33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rgbClr val="ffffff"/>
                </a:solidFill>
                <a:effectLst/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514C64-07F4-4AC1-AF7D-F7F5F37D292D}" type="slidenum">
              <a:rPr b="0" lang="en-US" sz="1000" strike="noStrike" u="none">
                <a:solidFill>
                  <a:srgbClr val="ffffff"/>
                </a:solidFill>
                <a:effectLst/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iki.ietf.org/group/secdispatch" TargetMode="External"/><Relationship Id="rId2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77280" y="1089360"/>
            <a:ext cx="8389080" cy="151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Inter"/>
                <a:ea typeface="Inter"/>
              </a:rPr>
              <a:t>Title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Inter"/>
                <a:ea typeface="Inter"/>
              </a:rPr>
              <a:t>linked ietf draft title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Google Shape;127;g2c1733ce9ce_1_512"/>
          <p:cNvSpPr/>
          <p:nvPr/>
        </p:nvSpPr>
        <p:spPr>
          <a:xfrm>
            <a:off x="79920" y="4127760"/>
            <a:ext cx="861624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0000"/>
              </a:solidFill>
              <a:effectLst/>
              <a:uFillTx/>
              <a:latin typeface="Montserrat"/>
              <a:ea typeface="Montserra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387720" y="3311280"/>
            <a:ext cx="8389080" cy="65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Inter"/>
                <a:ea typeface="Inter"/>
              </a:rPr>
              <a:t>Authors’ names &amp; Affiliations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7290720" y="0"/>
            <a:ext cx="1852920" cy="65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rgbClr val="ffffff"/>
                </a:solidFill>
                <a:effectLst/>
                <a:uFillTx/>
                <a:latin typeface="Inter"/>
                <a:ea typeface="Inter"/>
              </a:rPr>
              <a:t>SECDISPATCH @IETFxxx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01760" y="16200"/>
            <a:ext cx="8522640" cy="60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lt1"/>
                </a:solidFill>
                <a:effectLst/>
                <a:uFillTx/>
                <a:latin typeface="Open Sans"/>
                <a:ea typeface="Open Sans"/>
              </a:rPr>
              <a:t>Before the templates - for your information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Google Shape;135;g28f69ff7af0_0_4"/>
          <p:cNvSpPr/>
          <p:nvPr/>
        </p:nvSpPr>
        <p:spPr>
          <a:xfrm>
            <a:off x="310680" y="783000"/>
            <a:ext cx="8522640" cy="378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43080">
              <a:lnSpc>
                <a:spcPct val="100000"/>
              </a:lnSpc>
              <a:buClr>
                <a:srgbClr val="737373"/>
              </a:buClr>
              <a:buFont typeface="Montserrat"/>
              <a:buChar char="●"/>
            </a:pP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Strict time requirement: 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737373"/>
              </a:buClr>
              <a:buFont typeface="Montserrat"/>
              <a:buChar char="○"/>
            </a:pPr>
            <a:r>
              <a:rPr b="1" i="1" lang="en-US" sz="1800" strike="noStrike" u="none">
                <a:solidFill>
                  <a:srgbClr val="ff0000"/>
                </a:solidFill>
                <a:effectLst/>
                <a:uFillTx/>
                <a:latin typeface="Montserrat"/>
                <a:ea typeface="Montserrat"/>
              </a:rPr>
              <a:t>5 mins (max 5 slides)</a:t>
            </a:r>
            <a:r>
              <a:rPr b="0" i="1" lang="en-US" sz="1800" strike="noStrike" u="none">
                <a:solidFill>
                  <a:srgbClr val="ff0000"/>
                </a:solidFill>
                <a:effectLst/>
                <a:uFillTx/>
                <a:latin typeface="Montserrat"/>
                <a:ea typeface="Montserrat"/>
              </a:rPr>
              <a:t> for explaining the proposal</a:t>
            </a: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, after presentation there will be 5 mins for collecting the community feedback and Chairs summary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737373"/>
              </a:buClr>
              <a:buFont typeface="Montserrat"/>
              <a:buChar char="●"/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Please have your</a:t>
            </a:r>
            <a:r>
              <a:rPr b="1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 draft slides </a:t>
            </a: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ready </a:t>
            </a:r>
            <a:r>
              <a:rPr b="1" i="1" lang="en-US" sz="1800" strike="noStrike" u="none">
                <a:solidFill>
                  <a:srgbClr val="ff0000"/>
                </a:solidFill>
                <a:effectLst/>
                <a:uFillTx/>
                <a:latin typeface="Montserrat"/>
                <a:ea typeface="Montserrat"/>
              </a:rPr>
              <a:t>2 weeks</a:t>
            </a:r>
            <a:r>
              <a:rPr b="0" i="1" lang="en-US" sz="1800" strike="noStrike" u="none">
                <a:solidFill>
                  <a:srgbClr val="ff0000"/>
                </a:solidFill>
                <a:effectLst/>
                <a:uFillTx/>
                <a:latin typeface="Montserrat"/>
                <a:ea typeface="Montserrat"/>
              </a:rPr>
              <a:t> before the meeting</a:t>
            </a: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 to leave Chairs enough time to review and provide feedback 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737373"/>
              </a:buClr>
              <a:buFont typeface="Montserrat"/>
              <a:buChar char="●"/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Please have the </a:t>
            </a:r>
            <a:r>
              <a:rPr b="1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final slides</a:t>
            </a: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 ready </a:t>
            </a:r>
            <a:r>
              <a:rPr b="1" i="1" lang="en-US" sz="1800" strike="noStrike" u="none">
                <a:solidFill>
                  <a:srgbClr val="ff0000"/>
                </a:solidFill>
                <a:effectLst/>
                <a:uFillTx/>
                <a:latin typeface="Montserrat"/>
                <a:ea typeface="Montserrat"/>
              </a:rPr>
              <a:t>1 week</a:t>
            </a:r>
            <a:r>
              <a:rPr b="0" i="1" lang="en-US" sz="1800" strike="noStrike" u="none">
                <a:solidFill>
                  <a:srgbClr val="ff0000"/>
                </a:solidFill>
                <a:effectLst/>
                <a:uFillTx/>
                <a:latin typeface="Montserrat"/>
                <a:ea typeface="Montserrat"/>
              </a:rPr>
              <a:t> before the meeting</a:t>
            </a: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 for the community to get familiar before the meeting 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737373"/>
              </a:buClr>
              <a:buFont typeface="Montserrat"/>
              <a:buChar char="●"/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Please follow the “</a:t>
            </a:r>
            <a:r>
              <a:rPr b="1" i="1" lang="en-US" sz="1700" strike="noStrike" u="none">
                <a:solidFill>
                  <a:schemeClr val="dk2"/>
                </a:solidFill>
                <a:effectLst/>
                <a:highlight>
                  <a:srgbClr val="ffffff"/>
                </a:highlight>
                <a:uFillTx/>
                <a:latin typeface="Roboto"/>
                <a:ea typeface="Roboto"/>
              </a:rPr>
              <a:t>Preparing your slides</a:t>
            </a: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” guidance in the secdispatch wiki,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en-US" sz="1800" strike="noStrike" u="sng">
                <a:solidFill>
                  <a:schemeClr val="hlink"/>
                </a:solidFill>
                <a:effectLst/>
                <a:uFillTx/>
                <a:latin typeface="Montserrat"/>
                <a:ea typeface="Montserrat"/>
                <a:hlinkClick r:id="rId1"/>
              </a:rPr>
              <a:t>https://wiki.ietf.org/group/secdispatch</a:t>
            </a: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 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" name="Google Shape;136;g28f69ff7af0_0_4"/>
          <p:cNvSpPr/>
          <p:nvPr/>
        </p:nvSpPr>
        <p:spPr>
          <a:xfrm>
            <a:off x="596520" y="4607640"/>
            <a:ext cx="761364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trike="noStrike" u="none">
                <a:solidFill>
                  <a:srgbClr val="ff00ff"/>
                </a:solidFill>
                <a:effectLst/>
                <a:uFillTx/>
                <a:latin typeface="Open Sans"/>
                <a:ea typeface="Open Sans"/>
              </a:rPr>
              <a:t>Please delete this slide, information only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CC6EA4D-BB8D-4D6B-A6F4-0D3AEA4058E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01760" y="16200"/>
            <a:ext cx="8522640" cy="60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lt1"/>
                </a:solidFill>
                <a:effectLst/>
                <a:uFillTx/>
                <a:latin typeface="Open Sans"/>
                <a:ea typeface="Open Sans"/>
              </a:rPr>
              <a:t>Motivation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Google Shape;142;g26d7faed14b_0_0"/>
          <p:cNvSpPr/>
          <p:nvPr/>
        </p:nvSpPr>
        <p:spPr>
          <a:xfrm>
            <a:off x="401760" y="1168200"/>
            <a:ext cx="8522640" cy="101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Try to tell clearly the community why this work and why it is important.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800" strike="noStrike" u="none">
                <a:solidFill>
                  <a:srgbClr val="ff0000"/>
                </a:solidFill>
                <a:effectLst/>
                <a:uFillTx/>
                <a:latin typeface="Montserrat"/>
                <a:ea typeface="Montserrat"/>
              </a:rPr>
              <a:t>1 slide only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CA38E7E-4B6A-497C-A942-9A455703D877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01760" y="16200"/>
            <a:ext cx="8522640" cy="60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lt1"/>
                </a:solidFill>
                <a:effectLst/>
                <a:uFillTx/>
                <a:latin typeface="Open Sans"/>
                <a:ea typeface="Open Sans"/>
              </a:rPr>
              <a:t>Background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Google Shape;148;g28f69ff7af0_0_0"/>
          <p:cNvSpPr/>
          <p:nvPr/>
        </p:nvSpPr>
        <p:spPr>
          <a:xfrm>
            <a:off x="401760" y="1168200"/>
            <a:ext cx="8522640" cy="350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Please provide </a:t>
            </a:r>
            <a:r>
              <a:rPr b="1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just enough</a:t>
            </a: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 information for the community to understand the work and the issues you are focusing on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Please include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737373"/>
              </a:buClr>
              <a:buFont typeface="Montserrat"/>
              <a:buChar char="●"/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pointers to a draft(s)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737373"/>
              </a:buClr>
              <a:buFont typeface="Montserrat"/>
              <a:buChar char="●"/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pointers to ongoing/prior discussions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737373"/>
              </a:buClr>
              <a:buFont typeface="Montserrat"/>
              <a:buChar char="●"/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pointers to implementations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737373"/>
              </a:buClr>
              <a:buFont typeface="Montserrat"/>
              <a:buChar char="●"/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pointers to any other background materials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737373"/>
              </a:buClr>
              <a:buFont typeface="Montserrat"/>
              <a:buChar char="●"/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summarizing prior engagement with existing WGs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737373"/>
              </a:buClr>
              <a:buFont typeface="Montserrat"/>
              <a:buChar char="●"/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summarizing who would want to advance this work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800" strike="noStrike" u="none">
                <a:solidFill>
                  <a:srgbClr val="ff0000"/>
                </a:solidFill>
                <a:effectLst/>
                <a:uFillTx/>
                <a:latin typeface="Montserrat"/>
                <a:ea typeface="Montserrat"/>
              </a:rPr>
              <a:t>maximum 3 slides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18C77B0-1A4D-46DE-90DC-C63C08416DDE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01760" y="16200"/>
            <a:ext cx="8522640" cy="60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lt1"/>
                </a:solidFill>
                <a:effectLst/>
                <a:uFillTx/>
                <a:latin typeface="Open Sans"/>
                <a:ea typeface="Open Sans"/>
              </a:rPr>
              <a:t>Hoped dispatching outcome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Google Shape;154;g28f69ff7af0_0_12"/>
          <p:cNvSpPr/>
          <p:nvPr/>
        </p:nvSpPr>
        <p:spPr>
          <a:xfrm>
            <a:off x="471600" y="1027080"/>
            <a:ext cx="8228520" cy="29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Please choose from the followings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0000"/>
              </a:lnSpc>
              <a:spcBef>
                <a:spcPts val="300"/>
              </a:spcBef>
              <a:buClr>
                <a:srgbClr val="737373"/>
              </a:buClr>
              <a:buFont typeface="Montserrat"/>
              <a:buChar char="●"/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Direct the work to an existing WG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737373"/>
              </a:buClr>
              <a:buFont typeface="Montserrat"/>
              <a:buChar char="●"/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Propose a new focused WG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737373"/>
              </a:buClr>
              <a:buFont typeface="Montserrat"/>
              <a:buChar char="●"/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Recommendation to hold a full BOF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737373"/>
              </a:buClr>
              <a:buFont typeface="Montserrat"/>
              <a:buChar char="●"/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Publish as AD-sponsored (assuming AD is willing)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737373"/>
              </a:buClr>
              <a:buFont typeface="Montserrat"/>
              <a:buChar char="●"/>
              <a:tabLst>
                <a:tab algn="l" pos="0"/>
              </a:tabLst>
            </a:pPr>
            <a:r>
              <a:rPr b="0" i="1" lang="en-US" sz="1800" strike="noStrike" u="none">
                <a:solidFill>
                  <a:schemeClr val="lt2"/>
                </a:solidFill>
                <a:effectLst/>
                <a:uFillTx/>
                <a:latin typeface="Montserrat"/>
                <a:ea typeface="Montserrat"/>
              </a:rPr>
              <a:t>Additional discussion or community development required (e.g., with a new non-WG mailing list)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1800" strike="noStrike" u="none">
                <a:solidFill>
                  <a:srgbClr val="ff0000"/>
                </a:solidFill>
                <a:effectLst/>
                <a:uFillTx/>
                <a:latin typeface="Montserrat"/>
                <a:ea typeface="Montserrat"/>
              </a:rPr>
              <a:t>1 slide only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64AE582-89A2-40F7-8ABB-128123F45B8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002d3c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ETF Template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Pengshuping (Peng Shuping)</dc:creator>
  <dc:description/>
  <dc:language>en-US</dc:language>
  <cp:lastModifiedBy>dkg</cp:lastModifiedBy>
  <dcterms:modified xsi:type="dcterms:W3CDTF">2025-07-09T11:49:29Z</dcterms:modified>
  <cp:revision>4</cp:revision>
  <dc:subject/>
  <dc:title>Title  linked ietf draft title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全屏显示(16:9)</vt:lpwstr>
  </property>
  <property fmtid="{D5CDD505-2E9C-101B-9397-08002B2CF9AE}" pid="4" name="Slides">
    <vt:r8>5</vt:r8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_readonly">
    <vt:lpwstr/>
  </property>
  <property fmtid="{D5CDD505-2E9C-101B-9397-08002B2CF9AE}" pid="8" name="sflag">
    <vt:lpwstr>1721265497</vt:lpwstr>
  </property>
</Properties>
</file>