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80" r:id="rId3"/>
    <p:sldId id="308" r:id="rId4"/>
    <p:sldId id="309" r:id="rId5"/>
    <p:sldId id="310" r:id="rId6"/>
    <p:sldId id="285" r:id="rId7"/>
    <p:sldId id="298" r:id="rId8"/>
    <p:sldId id="287" r:id="rId9"/>
    <p:sldId id="311" r:id="rId10"/>
    <p:sldId id="314" r:id="rId11"/>
    <p:sldId id="290" r:id="rId12"/>
    <p:sldId id="291" r:id="rId13"/>
    <p:sldId id="305" r:id="rId14"/>
    <p:sldId id="304" r:id="rId15"/>
    <p:sldId id="315" r:id="rId16"/>
    <p:sldId id="306" r:id="rId17"/>
    <p:sldId id="307" r:id="rId18"/>
    <p:sldId id="299" r:id="rId19"/>
    <p:sldId id="294" r:id="rId20"/>
    <p:sldId id="300" r:id="rId21"/>
    <p:sldId id="316" r:id="rId22"/>
    <p:sldId id="317" r:id="rId23"/>
    <p:sldId id="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68"/>
    <a:srgbClr val="60BCD4"/>
    <a:srgbClr val="325E9D"/>
    <a:srgbClr val="0000FF"/>
    <a:srgbClr val="C9BEB8"/>
    <a:srgbClr val="A8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67" autoAdjust="0"/>
    <p:restoredTop sz="97448"/>
  </p:normalViewPr>
  <p:slideViewPr>
    <p:cSldViewPr snapToGrid="0">
      <p:cViewPr varScale="1">
        <p:scale>
          <a:sx n="191" d="100"/>
          <a:sy n="191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77938-7A8D-1D42-9A1A-2BAFEAE7BAEE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144A-DD4E-6E4E-ADA6-02E81FDF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7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AA84-4777-1342-B031-1AE6C4C30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A49CA-F032-CF45-9ABE-FE68A188B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574DB-12F0-F344-A5BA-3CED8586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51BE5-3E50-D84C-98C2-25D07B39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43B6E-BCD5-7446-8320-C05342A1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6714-F072-EC4B-8966-F573DB1C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C6785-5EC9-B94C-88A4-78D436923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27BD-3A47-B947-A658-BC8AC5FA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D49B-03E0-9140-9380-78C7C1C5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047EC-D57F-A04A-AB1C-40FDF965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1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A6857-BCAE-484A-9F94-0FFD7E236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31DB0-F149-764F-A1BD-2840CA6D7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A58DE-7D87-BB4B-A6D4-2A32680C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70C42-85C6-9047-8DF5-1B47BC90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F8CF-827D-A947-82FE-AB51303B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57BB-35E2-7E48-A281-3A786BDC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13FA-6781-5242-8D84-86E4E3CA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79A9F-DB0D-DB46-A3AB-A9564B21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D8215-3A27-9C40-9603-3F57E36C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A1DA0-7B9A-1242-96D9-9E2D6746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B5E9-CB69-0241-AA93-8ED3AAAD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7A4FD-6F5C-454C-A8C9-35DAF4865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B3F78-9E1F-A04D-8B50-6BAD906B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3824D-1EE1-764E-B599-5B6BA8D6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C97B3-E4D5-EF43-9FCD-0F7FB372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5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A0E6-D079-E647-98DE-1E6A0E81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831DC-0F8D-F445-A29E-13D42923B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83143-C2A5-8540-A9EC-CA26E79E3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3AB2B-03D6-D445-B7E2-6DA29105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4615B-2B9E-734C-B24C-26B8DA2A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19026-CE45-7A44-84B2-097B92C2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4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0543-F7C2-5742-A631-A4CFB352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046E3-17E3-9A4C-B4A2-3134ECDE5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6DCED-9B82-9044-9312-510CF58DB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F79D5-E75D-9744-A0E8-9A4360FE5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5F177-E515-3748-988F-A18B11A14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5F76A-0EC2-9D49-83ED-91893BD8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70CB5-B6BB-9E46-BB2D-E19A2A83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C3AF5-A633-0A47-8261-483DF7DC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1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22BC-D5BD-3545-B321-BFEAF7A5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FA03C-F02F-564F-BC04-7A6ACA95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CA129-55FF-C64E-A7CA-37255B13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779B8-0743-8A42-9990-927D2C3E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0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23908-8320-6645-97F7-41FB345D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767DE-5EEB-9448-B286-ACAB4B12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97FFA-F06B-CA48-8521-ECE54499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1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3631-90A5-7044-81DA-E8D733CF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A85E-7174-DB46-BE2D-20BE520D2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EDD5B-DFA1-244E-B9CE-2C97A6591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8A747-2C8E-5944-A142-351EA128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88233-56BE-7A45-B1AA-1A7CAE0D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B7537-40D6-DF44-AE32-816700D2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4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62CE-B7E3-8F45-BBD9-ACC37905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870DE-D17E-E543-B280-5FD882CC4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540F3-4D14-7C44-A15F-55E376A71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BB996-0750-3E43-BC3D-EB9BADE4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39B8-9237-4F36-B4E1-EC13D2B21DBD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D301-D11A-7B4B-BD71-9074A574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974FE-871C-7B42-A803-560DC04D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B8BBD-7AA7-774F-9280-D29F223D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3284A-C48F-7B48-9F42-45749A53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6CA0-DA68-C649-9504-B93FA574C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39B8-9237-4F36-B4E1-EC13D2B21DBD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B3F55-7579-2A43-8ED6-A45960C76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F2821-0854-AE42-A3DA-205D8AD6E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4EAA2-651D-4105-88F7-A2E2D5B6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2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0E35B-E398-4503-A59A-69B9BD12F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6277" y="1150122"/>
            <a:ext cx="3404937" cy="2683187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TEXAS LIQUOR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1FB4E-B239-46B3-B6BC-66E0D1552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6276" y="3881410"/>
            <a:ext cx="3404937" cy="1714044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GROUP 1</a:t>
            </a:r>
          </a:p>
          <a:p>
            <a:r>
              <a:rPr lang="en-US" sz="1600" dirty="0">
                <a:solidFill>
                  <a:schemeClr val="tx2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BETZY</a:t>
            </a:r>
          </a:p>
          <a:p>
            <a:r>
              <a:rPr lang="en-US" sz="1600" dirty="0">
                <a:solidFill>
                  <a:schemeClr val="tx2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JORGE</a:t>
            </a:r>
          </a:p>
          <a:p>
            <a:r>
              <a:rPr lang="en-US" sz="1600" dirty="0">
                <a:solidFill>
                  <a:schemeClr val="tx2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KELLI</a:t>
            </a:r>
          </a:p>
          <a:p>
            <a:r>
              <a:rPr lang="en-US" sz="1600" dirty="0">
                <a:solidFill>
                  <a:schemeClr val="tx2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SAATVI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B0FE27A-A5F7-5042-B365-0F581BFABCA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7E44D6D-94EA-AC47-9E3D-F31CB002383D}"/>
              </a:ext>
            </a:extLst>
          </p:cNvPr>
          <p:cNvSpPr txBox="1">
            <a:spLocks/>
          </p:cNvSpPr>
          <p:nvPr/>
        </p:nvSpPr>
        <p:spPr>
          <a:xfrm>
            <a:off x="7893856" y="1711572"/>
            <a:ext cx="3404937" cy="381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2060"/>
                </a:solidFill>
                <a:latin typeface="Arial" panose="020B0604020202020204" pitchFamily="34" charset="0"/>
                <a:ea typeface="Rougant Rough" pitchFamily="2" charset="77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276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TEXAS </a:t>
            </a:r>
          </a:p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276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MIXED</a:t>
            </a:r>
          </a:p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276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BEVERAGE </a:t>
            </a:r>
          </a:p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276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</a:t>
            </a:r>
          </a:p>
          <a:p>
            <a:pPr algn="ctr">
              <a:lnSpc>
                <a:spcPct val="100000"/>
              </a:lnSpc>
            </a:pPr>
            <a:endParaRPr lang="en-US" sz="3200" b="1" dirty="0">
              <a:solidFill>
                <a:srgbClr val="00276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3200" b="1" dirty="0">
              <a:solidFill>
                <a:srgbClr val="00276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276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1</a:t>
            </a:r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2A1434EE-761D-8D4A-80A0-8C4FB605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24" y="1785454"/>
            <a:ext cx="5715000" cy="3810000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A1DE9610-76AA-944F-93E9-C5B2D5D2DCC8}"/>
              </a:ext>
            </a:extLst>
          </p:cNvPr>
          <p:cNvSpPr txBox="1">
            <a:spLocks/>
          </p:cNvSpPr>
          <p:nvPr/>
        </p:nvSpPr>
        <p:spPr>
          <a:xfrm>
            <a:off x="1565825" y="4544921"/>
            <a:ext cx="5715000" cy="15405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2060"/>
                </a:solidFill>
                <a:latin typeface="Arial" panose="020B0604020202020204" pitchFamily="34" charset="0"/>
                <a:ea typeface="Rougant Rough" pitchFamily="2" charset="77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400" b="1" dirty="0">
                <a:solidFill>
                  <a:srgbClr val="002768"/>
                </a:solidFill>
              </a:rPr>
              <a:t>BETZY, JORGE, KELLI &amp; SAATVI</a:t>
            </a:r>
          </a:p>
        </p:txBody>
      </p:sp>
    </p:spTree>
    <p:extLst>
      <p:ext uri="{BB962C8B-B14F-4D97-AF65-F5344CB8AC3E}">
        <p14:creationId xmlns:p14="http://schemas.microsoft.com/office/powerpoint/2010/main" val="322464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0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300" dirty="0">
                <a:solidFill>
                  <a:srgbClr val="002768"/>
                </a:solidFill>
              </a:rPr>
              <a:t>TOTAL SALES BY CITY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F751B6-BEB0-C549-876A-E85BB2E72105}"/>
              </a:ext>
            </a:extLst>
          </p:cNvPr>
          <p:cNvSpPr txBox="1">
            <a:spLocks/>
          </p:cNvSpPr>
          <p:nvPr/>
        </p:nvSpPr>
        <p:spPr>
          <a:xfrm>
            <a:off x="1179226" y="1755073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2060"/>
                </a:solidFill>
                <a:latin typeface="Arial" panose="020B0604020202020204" pitchFamily="34" charset="0"/>
                <a:ea typeface="Rougant Rough" pitchFamily="2" charset="77"/>
                <a:cs typeface="Arial" panose="020B0604020202020204" pitchFamily="34" charset="0"/>
              </a:defRPr>
            </a:lvl1pPr>
          </a:lstStyle>
          <a:p>
            <a:r>
              <a:rPr lang="en-US" sz="3600" spc="300">
                <a:solidFill>
                  <a:schemeClr val="tx2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 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90F9A0A-B4B0-4F0F-A117-8E3D54FC9470}"/>
              </a:ext>
            </a:extLst>
          </p:cNvPr>
          <p:cNvSpPr txBox="1"/>
          <p:nvPr/>
        </p:nvSpPr>
        <p:spPr>
          <a:xfrm>
            <a:off x="644367" y="5726814"/>
            <a:ext cx="10903265" cy="661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400" dirty="0"/>
          </a:p>
          <a:p>
            <a:pPr algn="ctr"/>
            <a:r>
              <a:rPr lang="en-US" sz="2400"/>
              <a:t>Austin Ranked 3</a:t>
            </a:r>
            <a:r>
              <a:rPr lang="en-US" sz="2400" baseline="30000"/>
              <a:t>rd</a:t>
            </a:r>
            <a:r>
              <a:rPr lang="en-US" sz="2400"/>
              <a:t> in Total Sales but 1</a:t>
            </a:r>
            <a:r>
              <a:rPr lang="en-US" sz="2400" baseline="30000"/>
              <a:t>st</a:t>
            </a:r>
            <a:r>
              <a:rPr lang="en-US" sz="2400"/>
              <a:t> in Sales per Capita</a:t>
            </a:r>
          </a:p>
          <a:p>
            <a:pPr algn="ctr"/>
            <a:endParaRPr lang="en-US" sz="400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16F836E-E8CF-478C-ACA5-DEAB0996F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60" y="1585884"/>
            <a:ext cx="5521240" cy="414093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07784392-5685-44E6-903C-C6FC6B575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4" y="1585884"/>
            <a:ext cx="5521240" cy="41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70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rgbClr val="002768"/>
                </a:solidFill>
                <a:cs typeface="Phosphate Solid" panose="02000506050000020004" pitchFamily="2" charset="77"/>
              </a:rPr>
              <a:t>BEVERAGE PREFERENCES</a:t>
            </a:r>
            <a:endParaRPr lang="en-US" spc="300" dirty="0">
              <a:solidFill>
                <a:srgbClr val="002768"/>
              </a:solidFill>
            </a:endParaRP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ADDCD35-1A04-DA46-8F41-5EF33E27B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79" y="1690688"/>
            <a:ext cx="6517300" cy="447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0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rgbClr val="002768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T-TEST</a:t>
            </a:r>
            <a:endParaRPr lang="en-US" spc="300" dirty="0">
              <a:solidFill>
                <a:srgbClr val="002768"/>
              </a:solidFill>
            </a:endParaRPr>
          </a:p>
        </p:txBody>
      </p:sp>
      <p:pic>
        <p:nvPicPr>
          <p:cNvPr id="7" name="Content Placeholder 6" descr="Shape&#10;&#10;Description automatically generated">
            <a:extLst>
              <a:ext uri="{FF2B5EF4-FFF2-40B4-BE49-F238E27FC236}">
                <a16:creationId xmlns:a16="http://schemas.microsoft.com/office/drawing/2014/main" id="{4BF862FE-A386-6747-9B9A-299E6802B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9" y="2055813"/>
            <a:ext cx="5604223" cy="3581507"/>
          </a:xfr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47EB449C-9F79-A244-B44F-A10DE4CDF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6846"/>
            <a:ext cx="5604222" cy="35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3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-22442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pc="300" dirty="0">
                <a:solidFill>
                  <a:srgbClr val="002768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ANOVA TEST</a:t>
            </a:r>
            <a:endParaRPr lang="en-US" spc="300" dirty="0">
              <a:solidFill>
                <a:srgbClr val="002768"/>
              </a:solidFill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101B45E-8A34-41AD-99E7-A56E5D609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25" y="883454"/>
            <a:ext cx="9414165" cy="5091092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6CB4CFB-5FCB-4062-B9E2-A6304E8D2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236" y="6194929"/>
            <a:ext cx="7855527" cy="29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76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276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onewayResult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76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(statistic=51.08573623104522,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276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76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=5.517933878848488e-43) </a:t>
            </a:r>
          </a:p>
        </p:txBody>
      </p:sp>
    </p:spTree>
    <p:extLst>
      <p:ext uri="{BB962C8B-B14F-4D97-AF65-F5344CB8AC3E}">
        <p14:creationId xmlns:p14="http://schemas.microsoft.com/office/powerpoint/2010/main" val="396039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REGRESSION CHARTS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F751B6-BEB0-C549-876A-E85BB2E72105}"/>
              </a:ext>
            </a:extLst>
          </p:cNvPr>
          <p:cNvSpPr txBox="1">
            <a:spLocks/>
          </p:cNvSpPr>
          <p:nvPr/>
        </p:nvSpPr>
        <p:spPr>
          <a:xfrm>
            <a:off x="1179226" y="1755073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2060"/>
                </a:solidFill>
                <a:latin typeface="Arial" panose="020B0604020202020204" pitchFamily="34" charset="0"/>
                <a:ea typeface="Rougant Rough" pitchFamily="2" charset="77"/>
                <a:cs typeface="Arial" panose="020B0604020202020204" pitchFamily="34" charset="0"/>
              </a:defRPr>
            </a:lvl1pPr>
          </a:lstStyle>
          <a:p>
            <a:r>
              <a:rPr lang="en-US" sz="3600" spc="300">
                <a:solidFill>
                  <a:schemeClr val="tx2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 </a:t>
            </a:r>
          </a:p>
        </p:txBody>
      </p:sp>
      <p:pic>
        <p:nvPicPr>
          <p:cNvPr id="9" name="Picture 8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A1E1690F-A2A7-4547-9A0D-DD9A7AA34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45" y="1836429"/>
            <a:ext cx="5734710" cy="43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76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REGRESSION CHARTS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F751B6-BEB0-C549-876A-E85BB2E72105}"/>
              </a:ext>
            </a:extLst>
          </p:cNvPr>
          <p:cNvSpPr txBox="1">
            <a:spLocks/>
          </p:cNvSpPr>
          <p:nvPr/>
        </p:nvSpPr>
        <p:spPr>
          <a:xfrm>
            <a:off x="1179226" y="1755073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2060"/>
                </a:solidFill>
                <a:latin typeface="Arial" panose="020B0604020202020204" pitchFamily="34" charset="0"/>
                <a:ea typeface="Rougant Rough" pitchFamily="2" charset="77"/>
                <a:cs typeface="Arial" panose="020B0604020202020204" pitchFamily="34" charset="0"/>
              </a:defRPr>
            </a:lvl1pPr>
          </a:lstStyle>
          <a:p>
            <a:r>
              <a:rPr lang="en-US" sz="3600" spc="300">
                <a:solidFill>
                  <a:schemeClr val="tx2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4D9F3-AAC3-5249-A73F-165EFAAD4D0F}"/>
              </a:ext>
            </a:extLst>
          </p:cNvPr>
          <p:cNvSpPr txBox="1"/>
          <p:nvPr/>
        </p:nvSpPr>
        <p:spPr>
          <a:xfrm>
            <a:off x="6918960" y="5858801"/>
            <a:ext cx="40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mcake Thin" panose="02000203000000000000" pitchFamily="2" charset="0"/>
                <a:cs typeface="Phosphate Solid" panose="02000506050000020004" pitchFamily="2" charset="77"/>
              </a:rPr>
              <a:t>The r-squared is: 0.23548527744499823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6C76D-E3CA-7D40-ABF6-E31C53D58726}"/>
              </a:ext>
            </a:extLst>
          </p:cNvPr>
          <p:cNvSpPr txBox="1"/>
          <p:nvPr/>
        </p:nvSpPr>
        <p:spPr>
          <a:xfrm>
            <a:off x="1448038" y="5858801"/>
            <a:ext cx="416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mcake Thin" panose="02000203000000000000" pitchFamily="2" charset="0"/>
                <a:cs typeface="Phosphate Solid" panose="02000506050000020004" pitchFamily="2" charset="77"/>
              </a:rPr>
              <a:t>The r-squared is: 0.17128906610663705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21566D8-9B80-43E0-8006-E09AA3317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56" y="1486101"/>
            <a:ext cx="5711076" cy="4283307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6F72744-3C69-4481-8E07-D49F74272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6101"/>
            <a:ext cx="5711075" cy="42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5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MULTIPLE REGRESSION CHARTS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F751B6-BEB0-C549-876A-E85BB2E72105}"/>
              </a:ext>
            </a:extLst>
          </p:cNvPr>
          <p:cNvSpPr txBox="1">
            <a:spLocks/>
          </p:cNvSpPr>
          <p:nvPr/>
        </p:nvSpPr>
        <p:spPr>
          <a:xfrm>
            <a:off x="1179226" y="1755073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2060"/>
                </a:solidFill>
                <a:latin typeface="Arial" panose="020B0604020202020204" pitchFamily="34" charset="0"/>
                <a:ea typeface="Rougant Rough" pitchFamily="2" charset="77"/>
                <a:cs typeface="Arial" panose="020B0604020202020204" pitchFamily="34" charset="0"/>
              </a:defRPr>
            </a:lvl1pPr>
          </a:lstStyle>
          <a:p>
            <a:r>
              <a:rPr lang="en-US" sz="3600" spc="300">
                <a:solidFill>
                  <a:schemeClr val="tx2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 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2129AA9-C1AC-405B-9B79-FE90325EA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099" y="1372286"/>
            <a:ext cx="7314285" cy="5485714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1ECC294-C940-4DA0-ADD6-E1215BCF6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495" y="1652930"/>
            <a:ext cx="47434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56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REGRESSION CHARTS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F751B6-BEB0-C549-876A-E85BB2E72105}"/>
              </a:ext>
            </a:extLst>
          </p:cNvPr>
          <p:cNvSpPr txBox="1">
            <a:spLocks/>
          </p:cNvSpPr>
          <p:nvPr/>
        </p:nvSpPr>
        <p:spPr>
          <a:xfrm>
            <a:off x="1179226" y="1755073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2060"/>
                </a:solidFill>
                <a:latin typeface="Arial" panose="020B0604020202020204" pitchFamily="34" charset="0"/>
                <a:ea typeface="Rougant Rough" pitchFamily="2" charset="77"/>
                <a:cs typeface="Arial" panose="020B0604020202020204" pitchFamily="34" charset="0"/>
              </a:defRPr>
            </a:lvl1pPr>
          </a:lstStyle>
          <a:p>
            <a:r>
              <a:rPr lang="en-US" sz="3600" spc="300">
                <a:solidFill>
                  <a:schemeClr val="tx2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 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B3CDA690-BCEC-4C6D-A689-2848CCADB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755" y="1417512"/>
            <a:ext cx="6950481" cy="5212861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4F22F616-4068-4703-ACFA-20A83E3B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726" y="1628404"/>
            <a:ext cx="51244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33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rgbClr val="002768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FINAL CONCLUSION</a:t>
            </a:r>
            <a:endParaRPr lang="en-US" dirty="0">
              <a:solidFill>
                <a:srgbClr val="00276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60AC2-DB52-9344-BCAD-6A10A7D9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u="none" strike="noStrike" dirty="0">
                <a:solidFill>
                  <a:srgbClr val="002768"/>
                </a:solidFill>
                <a:effectLst/>
              </a:rPr>
              <a:t>Unemployment and mixed beverage sales have a positive correlation, exception might be </a:t>
            </a:r>
            <a:r>
              <a:rPr lang="en-US" dirty="0">
                <a:solidFill>
                  <a:srgbClr val="002768"/>
                </a:solidFill>
              </a:rPr>
              <a:t>”</a:t>
            </a:r>
            <a:r>
              <a:rPr lang="en-US" sz="2800" u="none" strike="noStrike" dirty="0">
                <a:solidFill>
                  <a:srgbClr val="002768"/>
                </a:solidFill>
                <a:effectLst/>
              </a:rPr>
              <a:t>covid” due to forced closures.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800" u="none" strike="noStrike" dirty="0">
              <a:solidFill>
                <a:srgbClr val="002768"/>
              </a:solidFill>
              <a:effectLst/>
            </a:endParaRP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dirty="0">
                <a:solidFill>
                  <a:srgbClr val="002768"/>
                </a:solidFill>
              </a:rPr>
              <a:t>False – Unemployment had a negative impact on sales</a:t>
            </a:r>
          </a:p>
          <a:p>
            <a:pPr marL="457200" lvl="1" indent="0" fontAlgn="base">
              <a:spcBef>
                <a:spcPts val="0"/>
              </a:spcBef>
              <a:buNone/>
            </a:pPr>
            <a:endParaRPr lang="en-US" u="none" strike="noStrike" dirty="0">
              <a:solidFill>
                <a:srgbClr val="002768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u="none" strike="noStrike" dirty="0">
                <a:solidFill>
                  <a:srgbClr val="002768"/>
                </a:solidFill>
                <a:effectLst/>
              </a:rPr>
              <a:t>We expect to see mixed beverage sales increase around holidays, such as New Years, Easter, Independence Day, Thanksgiving and Christmas.</a:t>
            </a:r>
          </a:p>
          <a:p>
            <a:pPr lvl="1" fontAlgn="base">
              <a:spcBef>
                <a:spcPts val="0"/>
              </a:spcBef>
            </a:pPr>
            <a:endParaRPr lang="en-US" dirty="0">
              <a:solidFill>
                <a:srgbClr val="002768"/>
              </a:solidFill>
            </a:endParaRP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dirty="0">
                <a:solidFill>
                  <a:srgbClr val="002768"/>
                </a:solidFill>
              </a:rPr>
              <a:t>False – monthly sales were very volatile by cities, no strong seasonal tend identified.</a:t>
            </a:r>
            <a:endParaRPr lang="en-US" u="none" strike="noStrike" dirty="0">
              <a:solidFill>
                <a:srgbClr val="002768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276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002768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AA906F8D-BF0C-4A4D-8380-3A23D4368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398" y="5586655"/>
            <a:ext cx="1770924" cy="11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0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-26696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rgbClr val="002768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LIMITATIONS &amp; FUTURE ANALYSIS</a:t>
            </a:r>
            <a:endParaRPr lang="en-US" dirty="0">
              <a:solidFill>
                <a:srgbClr val="00276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60AC2-DB52-9344-BCAD-6A10A7D9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Analyze full data set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longer time frame as 2020 was not a normal year.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 details for all cities in Texas.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out location types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Venues, hotels, restaurants, liquor stores, etc.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time to analyze outliers and remove from dataset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Inner city vs outer city analysis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if additional data sets are available</a:t>
            </a:r>
            <a:r>
              <a:rPr lang="en-US" dirty="0"/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AA906F8D-BF0C-4A4D-8380-3A23D4368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13" y="5427595"/>
            <a:ext cx="1770924" cy="11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8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rgbClr val="002768"/>
                </a:solidFill>
              </a:rPr>
              <a:t>AGENDA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60AC2-DB52-9344-BCAD-6A10A7D9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pc="300" dirty="0">
                <a:solidFill>
                  <a:srgbClr val="002768"/>
                </a:solidFill>
              </a:rPr>
              <a:t>Inspiration</a:t>
            </a:r>
          </a:p>
          <a:p>
            <a:r>
              <a:rPr lang="en-US" spc="300" dirty="0">
                <a:solidFill>
                  <a:srgbClr val="002768"/>
                </a:solidFill>
              </a:rPr>
              <a:t>Hypothesis</a:t>
            </a:r>
          </a:p>
          <a:p>
            <a:r>
              <a:rPr lang="en-US" spc="300" dirty="0">
                <a:solidFill>
                  <a:srgbClr val="002768"/>
                </a:solidFill>
              </a:rPr>
              <a:t>Analysis</a:t>
            </a:r>
          </a:p>
          <a:p>
            <a:r>
              <a:rPr lang="en-US" spc="300" dirty="0">
                <a:solidFill>
                  <a:srgbClr val="002768"/>
                </a:solidFill>
              </a:rPr>
              <a:t>Key Takeaways</a:t>
            </a:r>
          </a:p>
          <a:p>
            <a:r>
              <a:rPr lang="en-US" spc="300" dirty="0">
                <a:solidFill>
                  <a:srgbClr val="002768"/>
                </a:solidFill>
              </a:rPr>
              <a:t>Limitations &amp; Future analysis</a:t>
            </a:r>
          </a:p>
          <a:p>
            <a:r>
              <a:rPr lang="en-US" spc="300" dirty="0">
                <a:solidFill>
                  <a:srgbClr val="002768"/>
                </a:solidFill>
              </a:rPr>
              <a:t>Q&amp;A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5A1B8D01-D602-7F4A-9778-19DDA107F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13" y="5427595"/>
            <a:ext cx="1770924" cy="11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5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7" y="1660244"/>
            <a:ext cx="9144000" cy="2980911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rgbClr val="002768"/>
                </a:solidFill>
              </a:rPr>
            </a:br>
            <a:br>
              <a:rPr lang="en-US" b="1" dirty="0">
                <a:solidFill>
                  <a:srgbClr val="002768"/>
                </a:solidFill>
              </a:rPr>
            </a:br>
            <a:br>
              <a:rPr lang="en-US" b="1" dirty="0">
                <a:solidFill>
                  <a:srgbClr val="002768"/>
                </a:solidFill>
              </a:rPr>
            </a:br>
            <a:br>
              <a:rPr lang="en-US" b="1" dirty="0">
                <a:solidFill>
                  <a:srgbClr val="002768"/>
                </a:solidFill>
              </a:rPr>
            </a:br>
            <a:r>
              <a:rPr lang="en-US" dirty="0">
                <a:solidFill>
                  <a:srgbClr val="002768"/>
                </a:solidFill>
              </a:rPr>
              <a:t>Q&amp;A</a:t>
            </a:r>
            <a:br>
              <a:rPr lang="en-US" b="1" dirty="0">
                <a:solidFill>
                  <a:srgbClr val="002768"/>
                </a:solidFill>
              </a:rPr>
            </a:br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F4802E5-3B4B-9241-B684-5F53C4840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13" y="5427595"/>
            <a:ext cx="1770924" cy="11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82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95"/>
            <a:ext cx="10515600" cy="1325563"/>
          </a:xfrm>
        </p:spPr>
        <p:txBody>
          <a:bodyPr/>
          <a:lstStyle/>
          <a:p>
            <a:pPr algn="ctr"/>
            <a:r>
              <a:rPr lang="en-US" b="1" spc="300" dirty="0">
                <a:solidFill>
                  <a:srgbClr val="002768"/>
                </a:solidFill>
              </a:rPr>
              <a:t>TOTAL SALES CITY BY MONTH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F79ABAD-9EAF-47FE-8211-99B8C2429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92" y="707922"/>
            <a:ext cx="8948733" cy="63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20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300" dirty="0">
                <a:solidFill>
                  <a:srgbClr val="002768"/>
                </a:solidFill>
              </a:rPr>
              <a:t>TOTAL SALES BY CITY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F751B6-BEB0-C549-876A-E85BB2E72105}"/>
              </a:ext>
            </a:extLst>
          </p:cNvPr>
          <p:cNvSpPr txBox="1">
            <a:spLocks/>
          </p:cNvSpPr>
          <p:nvPr/>
        </p:nvSpPr>
        <p:spPr>
          <a:xfrm>
            <a:off x="1179226" y="1755073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002060"/>
                </a:solidFill>
                <a:latin typeface="Arial" panose="020B0604020202020204" pitchFamily="34" charset="0"/>
                <a:ea typeface="Rougant Rough" pitchFamily="2" charset="77"/>
                <a:cs typeface="Arial" panose="020B0604020202020204" pitchFamily="34" charset="0"/>
              </a:defRPr>
            </a:lvl1pPr>
          </a:lstStyle>
          <a:p>
            <a:r>
              <a:rPr lang="en-US" sz="3600" spc="300">
                <a:solidFill>
                  <a:schemeClr val="tx2"/>
                </a:solidFill>
                <a:latin typeface="Abadi" panose="020B0604020104020204" pitchFamily="34" charset="0"/>
                <a:cs typeface="Phosphate Solid" panose="02000506050000020004" pitchFamily="2" charset="77"/>
              </a:rPr>
              <a:t> 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90F9A0A-B4B0-4F0F-A117-8E3D54FC9470}"/>
              </a:ext>
            </a:extLst>
          </p:cNvPr>
          <p:cNvSpPr txBox="1"/>
          <p:nvPr/>
        </p:nvSpPr>
        <p:spPr>
          <a:xfrm>
            <a:off x="644367" y="5726814"/>
            <a:ext cx="10903265" cy="661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400" dirty="0"/>
          </a:p>
          <a:p>
            <a:pPr algn="ctr"/>
            <a:r>
              <a:rPr lang="en-US" sz="2400"/>
              <a:t>Austin Ranked 3</a:t>
            </a:r>
            <a:r>
              <a:rPr lang="en-US" sz="2400" baseline="30000"/>
              <a:t>rd</a:t>
            </a:r>
            <a:r>
              <a:rPr lang="en-US" sz="2400"/>
              <a:t> in Total Sales but 1</a:t>
            </a:r>
            <a:r>
              <a:rPr lang="en-US" sz="2400" baseline="30000"/>
              <a:t>st</a:t>
            </a:r>
            <a:r>
              <a:rPr lang="en-US" sz="2400"/>
              <a:t> in Sales per Capita</a:t>
            </a:r>
          </a:p>
          <a:p>
            <a:pPr algn="ctr"/>
            <a:endParaRPr lang="en-US" sz="400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16F836E-E8CF-478C-ACA5-DEAB0996F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60" y="1585884"/>
            <a:ext cx="5521240" cy="414093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07784392-5685-44E6-903C-C6FC6B575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4" y="1585884"/>
            <a:ext cx="5521240" cy="41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80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rgbClr val="002768"/>
                </a:solidFill>
                <a:cs typeface="Phosphate Solid" panose="02000506050000020004" pitchFamily="2" charset="77"/>
              </a:rPr>
              <a:t>BEVERAGE PREFERENCES</a:t>
            </a:r>
            <a:endParaRPr lang="en-US" spc="300" dirty="0">
              <a:solidFill>
                <a:srgbClr val="002768"/>
              </a:solidFill>
            </a:endParaRP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ADDCD35-1A04-DA46-8F41-5EF33E27B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79" y="1690688"/>
            <a:ext cx="6517300" cy="447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4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solidFill>
                  <a:srgbClr val="002768"/>
                </a:solidFill>
              </a:rPr>
              <a:t>INSPIRATION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60AC2-DB52-9344-BCAD-6A10A7D9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768"/>
                </a:solidFill>
              </a:rPr>
              <a:t>Use skills learned during bootcamp to prove antidotal claims we’ve heard about the liquor industry. We no longer just must trust what we hear; we can investigate ourselves!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2768"/>
                </a:solidFill>
              </a:rPr>
              <a:t>Who else might be interested in this dataset?  -  Investors</a:t>
            </a:r>
          </a:p>
          <a:p>
            <a:endParaRPr lang="en-US" dirty="0">
              <a:solidFill>
                <a:srgbClr val="002768"/>
              </a:solidFill>
            </a:endParaRPr>
          </a:p>
          <a:p>
            <a:r>
              <a:rPr lang="en-US" dirty="0">
                <a:solidFill>
                  <a:srgbClr val="002768"/>
                </a:solidFill>
              </a:rPr>
              <a:t>The data is from the years 2019 and 2020 and in the top 5 markets in the state: Dallas, Ft. Worth, Houston, Austin &amp; San Antonio.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5A1B8D01-D602-7F4A-9778-19DDA107F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13" y="5427595"/>
            <a:ext cx="1770924" cy="11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1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solidFill>
                  <a:srgbClr val="002768"/>
                </a:solidFill>
              </a:rPr>
              <a:t>HYPOTHESIS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60AC2-DB52-9344-BCAD-6A10A7D9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ts val="0"/>
              </a:spcBef>
            </a:pPr>
            <a:r>
              <a:rPr lang="en-US" dirty="0">
                <a:solidFill>
                  <a:srgbClr val="002768"/>
                </a:solidFill>
              </a:rPr>
              <a:t>Unemployment and liquor beverage sales have a positive correlation, exception might be covid due to forced closures.</a:t>
            </a:r>
          </a:p>
          <a:p>
            <a:pPr fontAlgn="base">
              <a:spcBef>
                <a:spcPts val="0"/>
              </a:spcBef>
            </a:pPr>
            <a:endParaRPr lang="en-US" dirty="0">
              <a:solidFill>
                <a:srgbClr val="002768"/>
              </a:solidFill>
            </a:endParaRPr>
          </a:p>
          <a:p>
            <a:pPr fontAlgn="base">
              <a:spcBef>
                <a:spcPts val="0"/>
              </a:spcBef>
            </a:pPr>
            <a:r>
              <a:rPr lang="en-US" dirty="0">
                <a:solidFill>
                  <a:srgbClr val="002768"/>
                </a:solidFill>
              </a:rPr>
              <a:t>We expected to see mixed beverage sales increase around holidays, such as New Years, Easter, Independence Day, Thanksgiving and Christmas.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5A1B8D01-D602-7F4A-9778-19DDA107F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13" y="5427595"/>
            <a:ext cx="1770924" cy="11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9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0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solidFill>
                  <a:srgbClr val="002768"/>
                </a:solidFill>
              </a:rPr>
              <a:t>VIOLINPLOT &amp; BOXPLOTS 2019 SALES BY CITIES</a:t>
            </a:r>
            <a:endParaRPr lang="en-US" dirty="0">
              <a:solidFill>
                <a:srgbClr val="002768"/>
              </a:solidFill>
            </a:endParaRP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6234048-6E91-9B44-AC54-242380392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7" y="1690688"/>
            <a:ext cx="5600700" cy="2952179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534BC3F-73F7-5D4E-9EB5-A32727954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02" y="3691222"/>
            <a:ext cx="5600700" cy="2952180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D1EBAF82-22FE-0E4A-9329-F9292725B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79" y="1690687"/>
            <a:ext cx="5550720" cy="2952179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C350AF-0FBB-D844-BC64-8EE363AB6B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562" y="3691220"/>
            <a:ext cx="5575978" cy="295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6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rgbClr val="002768"/>
                </a:solidFill>
              </a:rPr>
              <a:t>VIOLINPLOT &amp; BOXPLOTS 2020 SALES BY CITIES</a:t>
            </a:r>
            <a:endParaRPr lang="en-US" dirty="0">
              <a:solidFill>
                <a:srgbClr val="002768"/>
              </a:solidFill>
            </a:endParaRP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6234048-6E91-9B44-AC54-242380392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7" y="1690688"/>
            <a:ext cx="5600700" cy="2952179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534BC3F-73F7-5D4E-9EB5-A32727954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02" y="3691222"/>
            <a:ext cx="5600700" cy="295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5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rgbClr val="002768"/>
                </a:solidFill>
              </a:rPr>
              <a:t>LIQUOR SALES 2019 VS 2020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F8AC72B-4340-F542-83B2-79B106228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75" y="2291146"/>
            <a:ext cx="5486400" cy="3657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DC72E94B-5AD3-6E4B-8B5F-667E1F994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37" y="2291146"/>
            <a:ext cx="5486400" cy="365760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915E296-BCEE-244B-A5B0-E6886C36A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5" y="2291146"/>
            <a:ext cx="5486400" cy="36576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FEDD04C-4C12-534F-8FAE-48D658BA12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37" y="2291146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8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>
                <a:solidFill>
                  <a:srgbClr val="002768"/>
                </a:solidFill>
              </a:rPr>
              <a:t>LIQUOR SALES BY MONTH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F8AC72B-4340-F542-83B2-79B106228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75" y="2291146"/>
            <a:ext cx="5486400" cy="3657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DC72E94B-5AD3-6E4B-8B5F-667E1F994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37" y="2291146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2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EB5698-C614-444E-8CD3-F49946FB5224}"/>
              </a:ext>
            </a:extLst>
          </p:cNvPr>
          <p:cNvSpPr/>
          <p:nvPr/>
        </p:nvSpPr>
        <p:spPr>
          <a:xfrm>
            <a:off x="3046" y="0"/>
            <a:ext cx="1218895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0BCD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27E1-08F3-914A-8851-7CE1F2F4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95"/>
            <a:ext cx="10515600" cy="1325563"/>
          </a:xfrm>
        </p:spPr>
        <p:txBody>
          <a:bodyPr/>
          <a:lstStyle/>
          <a:p>
            <a:pPr algn="ctr"/>
            <a:r>
              <a:rPr lang="en-US" b="1" spc="300" dirty="0">
                <a:solidFill>
                  <a:srgbClr val="002768"/>
                </a:solidFill>
              </a:rPr>
              <a:t>TOTAL SALES CITY BY MONTH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F79ABAD-9EAF-47FE-8211-99B8C2429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92" y="707922"/>
            <a:ext cx="8948733" cy="63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7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2340</TotalTime>
  <Words>409</Words>
  <Application>Microsoft Macintosh PowerPoint</Application>
  <PresentationFormat>Widescreen</PresentationFormat>
  <Paragraphs>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Abadi</vt:lpstr>
      <vt:lpstr>Arial</vt:lpstr>
      <vt:lpstr>Calibri</vt:lpstr>
      <vt:lpstr>Momcake Thin</vt:lpstr>
      <vt:lpstr>Tahoma</vt:lpstr>
      <vt:lpstr>Office Theme</vt:lpstr>
      <vt:lpstr>TEXAS LIQUOR ANALYSIS</vt:lpstr>
      <vt:lpstr>AGENDA</vt:lpstr>
      <vt:lpstr>INSPIRATION</vt:lpstr>
      <vt:lpstr>HYPOTHESIS</vt:lpstr>
      <vt:lpstr>VIOLINPLOT &amp; BOXPLOTS 2019 SALES BY CITIES</vt:lpstr>
      <vt:lpstr>VIOLINPLOT &amp; BOXPLOTS 2020 SALES BY CITIES</vt:lpstr>
      <vt:lpstr>LIQUOR SALES 2019 VS 2020</vt:lpstr>
      <vt:lpstr>LIQUOR SALES BY MONTH</vt:lpstr>
      <vt:lpstr>TOTAL SALES CITY BY MONTH</vt:lpstr>
      <vt:lpstr>TOTAL SALES BY CITY</vt:lpstr>
      <vt:lpstr>BEVERAGE PREFERENCES</vt:lpstr>
      <vt:lpstr>T-TEST</vt:lpstr>
      <vt:lpstr>ANOVA TEST</vt:lpstr>
      <vt:lpstr>REGRESSION CHARTS</vt:lpstr>
      <vt:lpstr>REGRESSION CHARTS</vt:lpstr>
      <vt:lpstr>MULTIPLE REGRESSION CHARTS</vt:lpstr>
      <vt:lpstr>REGRESSION CHARTS</vt:lpstr>
      <vt:lpstr>FINAL CONCLUSION</vt:lpstr>
      <vt:lpstr>LIMITATIONS &amp; FUTURE ANALYSIS</vt:lpstr>
      <vt:lpstr>    Q&amp;A </vt:lpstr>
      <vt:lpstr>TOTAL SALES CITY BY MONTH</vt:lpstr>
      <vt:lpstr>TOTAL SALES BY CITY</vt:lpstr>
      <vt:lpstr>BEVERAGE PREFERENCES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Mixed Beverage Analysis</dc:title>
  <dc:creator>19729848001</dc:creator>
  <cp:lastModifiedBy>Serrano, Jorge (Jafra)</cp:lastModifiedBy>
  <cp:revision>14</cp:revision>
  <dcterms:created xsi:type="dcterms:W3CDTF">2021-08-02T22:36:00Z</dcterms:created>
  <dcterms:modified xsi:type="dcterms:W3CDTF">2021-08-04T23:51:24Z</dcterms:modified>
</cp:coreProperties>
</file>