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C1C390-38D6-4D8D-BDBF-7587428A01CF}">
  <a:tblStyle styleId="{70C1C390-38D6-4D8D-BDBF-7587428A01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9b45d1524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9b45d1524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9b45d1524_6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9b45d1524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9b45d1524_6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9b45d1524_6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9b45d1524_6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9b45d1524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9b45d152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9b45d152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b="1">
                <a:solidFill>
                  <a:schemeClr val="dk1"/>
                </a:solidFill>
              </a:rPr>
              <a:t>From David</a:t>
            </a:r>
            <a:br>
              <a:rPr lang="en" sz="1200" b="1">
                <a:solidFill>
                  <a:schemeClr val="dk1"/>
                </a:solidFill>
              </a:rPr>
            </a:br>
            <a:r>
              <a:rPr lang="en" sz="1200" b="1">
                <a:solidFill>
                  <a:schemeClr val="dk1"/>
                </a:solidFill>
              </a:rPr>
              <a:t>To end</a:t>
            </a:r>
            <a:br>
              <a:rPr lang="en" sz="1200" b="1">
                <a:solidFill>
                  <a:schemeClr val="dk1"/>
                </a:solidFill>
              </a:rPr>
            </a:br>
            <a:r>
              <a:rPr lang="en" sz="1200" b="1">
                <a:solidFill>
                  <a:schemeClr val="dk1"/>
                </a:solidFill>
              </a:rPr>
              <a:t>Contact</a:t>
            </a:r>
            <a:endParaRPr sz="1200" b="1">
              <a:solidFill>
                <a:schemeClr val="dk1"/>
              </a:solidFill>
            </a:endParaRPr>
          </a:p>
          <a:p>
            <a:pPr marL="0" lvl="0" indent="0" algn="l" rtl="0">
              <a:spcBef>
                <a:spcPts val="1200"/>
              </a:spcBef>
              <a:spcAft>
                <a:spcPts val="0"/>
              </a:spcAft>
              <a:buNone/>
            </a:pPr>
            <a:r>
              <a:rPr lang="en">
                <a:solidFill>
                  <a:schemeClr val="dk1"/>
                </a:solidFill>
              </a:rPr>
              <a:t>Dynamic Developers are happy to assist you anytime needed. Please contact us with any questions and/or concerns.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Address </a:t>
            </a:r>
            <a:br>
              <a:rPr lang="en">
                <a:solidFill>
                  <a:schemeClr val="dk1"/>
                </a:solidFill>
              </a:rPr>
            </a:br>
            <a:r>
              <a:rPr lang="en">
                <a:solidFill>
                  <a:schemeClr val="dk1"/>
                </a:solidFill>
              </a:rPr>
              <a:t>Email </a:t>
            </a:r>
            <a:br>
              <a:rPr lang="en">
                <a:solidFill>
                  <a:schemeClr val="dk1"/>
                </a:solidFill>
              </a:rPr>
            </a:br>
            <a:r>
              <a:rPr lang="en">
                <a:solidFill>
                  <a:schemeClr val="dk1"/>
                </a:solidFill>
              </a:rPr>
              <a:t>Website</a:t>
            </a:r>
            <a:br>
              <a:rPr lang="en">
                <a:solidFill>
                  <a:schemeClr val="dk1"/>
                </a:solidFill>
              </a:rP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9b45d152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9b45d152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9b45d152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9b45d152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9b45d1524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9b45d1524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9b45d152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9b45d152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I’m going to turn it over to Stephen who will give more details about Car-Nerd and share a little bit about our Client Operations and Executive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9b45d152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9b45d152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With so many life tasks competing for most people’s time, maintenance and vehicle records can get lost in the shuffle.</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Dynamic Developer’s proposed solution is to help alleviate the need to manually maintain vehicle documents and records. Furthermore, by using this solution, vehicle owners are now able to focus on other important tasks that can enrich their lives.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9b45d1524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9b45d1524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Benefits of choosing our team are as thus: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Reduced costs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Professional and flexible developers that are open to and value user feedback</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Ability to quickly adapt to current market environment and user demands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Latest software updates for optimal user experience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Provide car management solution that will save users time </a:t>
            </a:r>
            <a:endParaRPr>
              <a:solidFill>
                <a:schemeClr val="dk1"/>
              </a:solidFill>
            </a:endParaRPr>
          </a:p>
          <a:p>
            <a:pPr marL="45720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Transistion to Alyssa: “I’m going to pass this presentation onto Alyssa, who will be talking about the cost summary of the project and Terms &amp; Conditions of the project.”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b45d1524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b45d1524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b45d1524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9b45d1524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to Nick:  “I’m going to pass the presentation on to Nick, where he can tell you a little bit more about the scope of the project.  It’s all you, Nick!”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9b45d1524_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9b45d1524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Dynamic Developers will provide a desktop application for vehicle owners to record and maintain vehicle information and documents. The desktop application will be written using the Java platform. Furthermore, it will give the user the ability to select from two tiers of service, one which is free and includes basic features, and a premium tier, requiring a paid subscription, which will include the basic tier plus additional features. The break down of tiers and their included features are as follows:</a:t>
            </a:r>
            <a:br>
              <a:rPr lang="en">
                <a:solidFill>
                  <a:schemeClr val="dk1"/>
                </a:solidFill>
              </a:rPr>
            </a:br>
            <a:r>
              <a:rPr lang="en">
                <a:solidFill>
                  <a:schemeClr val="dk1"/>
                </a:solidFill>
              </a:rPr>
              <a:t> Tier 1 - Basic: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Featuring the Year, Make, Model, and trim package of one or more vehicles.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VIN, Plate numbers, and other identifying vehicle information.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Documentation links to insurance information.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Oil change reminders.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Mileage tracking.</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Tier 2 - Premium: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Maintenance Logging with file upload.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Maintenance reminders based on user input.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Documentation links to registration, personal property tax, driver license, etc</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Notifications for License renewals, driver license renewals, and other documentation with renewals. </a:t>
            </a:r>
            <a:br>
              <a:rPr lang="en">
                <a:solidFill>
                  <a:schemeClr val="dk1"/>
                </a:solidFill>
              </a:rPr>
            </a:br>
            <a:br>
              <a:rPr lang="en">
                <a:solidFill>
                  <a:schemeClr val="dk1"/>
                </a:solidFill>
              </a:rPr>
            </a:br>
            <a:r>
              <a:rPr lang="en">
                <a:solidFill>
                  <a:schemeClr val="dk1"/>
                </a:solidFill>
              </a:rPr>
              <a:t>From Alyssa</a:t>
            </a:r>
            <a:endParaRPr>
              <a:solidFill>
                <a:schemeClr val="dk1"/>
              </a:solidFill>
            </a:endParaRPr>
          </a:p>
          <a:p>
            <a:pPr marL="457200" lvl="0" indent="0" algn="l" rtl="0">
              <a:lnSpc>
                <a:spcPct val="115000"/>
              </a:lnSpc>
              <a:spcBef>
                <a:spcPts val="0"/>
              </a:spcBef>
              <a:spcAft>
                <a:spcPts val="0"/>
              </a:spcAft>
              <a:buNone/>
            </a:pPr>
            <a:r>
              <a:rPr lang="en">
                <a:solidFill>
                  <a:schemeClr val="dk1"/>
                </a:solidFill>
              </a:rPr>
              <a:t>To David</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52" name="Google Shape;52;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DynamicDevelopers@gmail.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B17C5"/>
        </a:solidFill>
        <a:effectLst/>
      </p:bgPr>
    </p:bg>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4246327" y="0"/>
            <a:ext cx="4897674" cy="5143500"/>
          </a:xfrm>
          <a:prstGeom prst="rect">
            <a:avLst/>
          </a:prstGeom>
          <a:noFill/>
          <a:ln>
            <a:noFill/>
          </a:ln>
        </p:spPr>
      </p:pic>
      <p:sp>
        <p:nvSpPr>
          <p:cNvPr id="60" name="Google Shape;60;p14"/>
          <p:cNvSpPr txBox="1">
            <a:spLocks noGrp="1"/>
          </p:cNvSpPr>
          <p:nvPr>
            <p:ph type="ctrTitle"/>
          </p:nvPr>
        </p:nvSpPr>
        <p:spPr>
          <a:xfrm>
            <a:off x="311688" y="418125"/>
            <a:ext cx="8520600" cy="10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Car-Nerd</a:t>
            </a:r>
            <a:endParaRPr/>
          </a:p>
        </p:txBody>
      </p:sp>
      <p:sp>
        <p:nvSpPr>
          <p:cNvPr id="61" name="Google Shape;61;p14"/>
          <p:cNvSpPr txBox="1">
            <a:spLocks noGrp="1"/>
          </p:cNvSpPr>
          <p:nvPr>
            <p:ph type="subTitle" idx="1"/>
          </p:nvPr>
        </p:nvSpPr>
        <p:spPr>
          <a:xfrm>
            <a:off x="311688" y="11989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99999"/>
                </a:solidFill>
              </a:rPr>
              <a:t>Dynamic Developers</a:t>
            </a:r>
            <a:endParaRPr>
              <a:solidFill>
                <a:srgbClr val="999999"/>
              </a:solidFill>
            </a:endParaRPr>
          </a:p>
        </p:txBody>
      </p:sp>
      <p:pic>
        <p:nvPicPr>
          <p:cNvPr id="62" name="Google Shape;62;p14"/>
          <p:cNvPicPr preferRelativeResize="0"/>
          <p:nvPr/>
        </p:nvPicPr>
        <p:blipFill>
          <a:blip r:embed="rId4">
            <a:alphaModFix/>
          </a:blip>
          <a:stretch>
            <a:fillRect/>
          </a:stretch>
        </p:blipFill>
        <p:spPr>
          <a:xfrm>
            <a:off x="7160627" y="3081176"/>
            <a:ext cx="1237777" cy="12999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 Requirements:</a:t>
            </a:r>
            <a:endParaRPr/>
          </a:p>
        </p:txBody>
      </p:sp>
      <p:sp>
        <p:nvSpPr>
          <p:cNvPr id="137" name="Google Shape;13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chemeClr val="dk1"/>
                </a:solidFill>
              </a:rPr>
              <a:t>Car-Nerd will be developed in multiple phases and each phase will entail different tasks. These tasks are outlined as follows:</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 sz="1400" dirty="0">
                <a:solidFill>
                  <a:schemeClr val="dk1"/>
                </a:solidFill>
              </a:rPr>
              <a:t>Phase One: Research and Strategize</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Discuss application requirements, business expenses</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Develop project proposal and SOW</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Select coding platform</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Decide which features will be included with each tier</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 sz="1400" dirty="0">
                <a:solidFill>
                  <a:schemeClr val="dk1"/>
                </a:solidFill>
              </a:rPr>
              <a:t>Phase Two: Basic Feature Code Development</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Begin coding requirements, testing, debugging</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Revisit features to determine if still valuable to overall application</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Discuss roadblocks (if any)</a:t>
            </a:r>
            <a:endParaRPr sz="1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 Requirements - continued:</a:t>
            </a:r>
            <a:endParaRPr/>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dirty="0">
                <a:solidFill>
                  <a:schemeClr val="dk1"/>
                </a:solidFill>
              </a:rPr>
              <a:t>Phase Three: Premium Feature Code Development</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dirty="0">
                <a:solidFill>
                  <a:schemeClr val="dk1"/>
                </a:solidFill>
              </a:rPr>
              <a:t>Begin coding requirements, testing, debugging</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dirty="0">
                <a:solidFill>
                  <a:schemeClr val="dk1"/>
                </a:solidFill>
              </a:rPr>
              <a:t>Revisit features to determining is still valuable to overall application</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dirty="0">
                <a:solidFill>
                  <a:schemeClr val="dk1"/>
                </a:solidFill>
              </a:rPr>
              <a:t>Discuss roadblocks (if any)</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 sz="1400" dirty="0">
                <a:solidFill>
                  <a:schemeClr val="dk1"/>
                </a:solidFill>
              </a:rPr>
              <a:t>Phase Four: Implementation</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dirty="0">
                <a:solidFill>
                  <a:schemeClr val="dk1"/>
                </a:solidFill>
              </a:rPr>
              <a:t>Deploy new desktop application </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 sz="1400" dirty="0">
                <a:solidFill>
                  <a:schemeClr val="dk1"/>
                </a:solidFill>
              </a:rPr>
              <a:t>Phase Five: Management and Support</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dirty="0">
                <a:solidFill>
                  <a:schemeClr val="dk1"/>
                </a:solidFill>
              </a:rPr>
              <a:t>Project to be completed by July 24th.</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dirty="0">
                <a:solidFill>
                  <a:schemeClr val="dk1"/>
                </a:solidFill>
              </a:rPr>
              <a:t>Provide web support, Monday through Saturday, from 8am to 8pm, Central Daylight Time </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dirty="0">
                <a:solidFill>
                  <a:schemeClr val="dk1"/>
                </a:solidFill>
              </a:rPr>
              <a:t>Review issues and debug, push updates to application as necessary</a:t>
            </a:r>
            <a:endParaRPr sz="1400"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0" y="456575"/>
            <a:ext cx="9144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Schedule</a:t>
            </a:r>
            <a:endParaRPr>
              <a:solidFill>
                <a:srgbClr val="000000"/>
              </a:solidFill>
            </a:endParaRPr>
          </a:p>
        </p:txBody>
      </p:sp>
      <p:sp>
        <p:nvSpPr>
          <p:cNvPr id="149" name="Google Shape;149;p25"/>
          <p:cNvSpPr txBox="1">
            <a:spLocks noGrp="1"/>
          </p:cNvSpPr>
          <p:nvPr>
            <p:ph type="body" idx="1"/>
          </p:nvPr>
        </p:nvSpPr>
        <p:spPr>
          <a:xfrm>
            <a:off x="453175" y="1258225"/>
            <a:ext cx="8232600" cy="3416400"/>
          </a:xfrm>
          <a:prstGeom prst="rect">
            <a:avLst/>
          </a:prstGeom>
          <a:noFill/>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dirty="0">
                <a:solidFill>
                  <a:srgbClr val="000000"/>
                </a:solidFill>
              </a:rPr>
              <a:t>Car-Nerd will be developed over seven weeks, beginning on 6/5/2020 and ending on 7/24/2020. </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The team will meet two or three times a week remotely over google hangouts at times agreed upon times.   </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All members of Dynamic Developers will be responsible for ensuring the completeness of each phase and monitor work progress. </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Once a phase is completed, the next phase will not begin until team members have agreed and are satisfied with current phase completion. </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A report and presentation will accompany the end of each phase.</a:t>
            </a:r>
            <a:endParaRPr sz="21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0" y="456600"/>
            <a:ext cx="9144000" cy="5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Milestones</a:t>
            </a:r>
            <a:endParaRPr>
              <a:solidFill>
                <a:srgbClr val="000000"/>
              </a:solidFill>
            </a:endParaRPr>
          </a:p>
        </p:txBody>
      </p:sp>
      <p:sp>
        <p:nvSpPr>
          <p:cNvPr id="155" name="Google Shape;155;p26"/>
          <p:cNvSpPr txBox="1">
            <a:spLocks noGrp="1"/>
          </p:cNvSpPr>
          <p:nvPr>
            <p:ph type="body" idx="1"/>
          </p:nvPr>
        </p:nvSpPr>
        <p:spPr>
          <a:xfrm>
            <a:off x="349450" y="1258200"/>
            <a:ext cx="8336400" cy="3416400"/>
          </a:xfrm>
          <a:prstGeom prst="rect">
            <a:avLst/>
          </a:prstGeom>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None/>
            </a:pPr>
            <a:r>
              <a:rPr lang="en" sz="1400" dirty="0">
                <a:solidFill>
                  <a:srgbClr val="000000"/>
                </a:solidFill>
              </a:rPr>
              <a:t>Phase 1  - Research and Strategize		June 12, 2020</a:t>
            </a:r>
            <a:endParaRPr sz="1400" dirty="0">
              <a:solidFill>
                <a:srgbClr val="000000"/>
              </a:solidFill>
            </a:endParaRPr>
          </a:p>
          <a:p>
            <a:pPr marL="0" lvl="0" indent="0" algn="l" rtl="0">
              <a:lnSpc>
                <a:spcPct val="100000"/>
              </a:lnSpc>
              <a:spcBef>
                <a:spcPts val="0"/>
              </a:spcBef>
              <a:spcAft>
                <a:spcPts val="0"/>
              </a:spcAft>
              <a:buNone/>
            </a:pPr>
            <a:r>
              <a:rPr lang="en" sz="1400" dirty="0">
                <a:solidFill>
                  <a:srgbClr val="000000"/>
                </a:solidFill>
              </a:rPr>
              <a:t>	</a:t>
            </a:r>
            <a:endParaRPr sz="1400" dirty="0">
              <a:solidFill>
                <a:srgbClr val="000000"/>
              </a:solidFill>
            </a:endParaRPr>
          </a:p>
          <a:p>
            <a:pPr marL="457200" lvl="0" indent="457200" algn="l" rtl="0">
              <a:lnSpc>
                <a:spcPct val="100000"/>
              </a:lnSpc>
              <a:spcBef>
                <a:spcPts val="0"/>
              </a:spcBef>
              <a:spcAft>
                <a:spcPts val="0"/>
              </a:spcAft>
              <a:buNone/>
            </a:pPr>
            <a:r>
              <a:rPr lang="en" sz="1400" dirty="0">
                <a:solidFill>
                  <a:srgbClr val="000000"/>
                </a:solidFill>
              </a:rPr>
              <a:t>Phase 2 - Basic Feature Code Development		June 26, 2020</a:t>
            </a: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457200" lvl="0" indent="457200" algn="l" rtl="0">
              <a:lnSpc>
                <a:spcPct val="100000"/>
              </a:lnSpc>
              <a:spcBef>
                <a:spcPts val="0"/>
              </a:spcBef>
              <a:spcAft>
                <a:spcPts val="0"/>
              </a:spcAft>
              <a:buNone/>
            </a:pPr>
            <a:r>
              <a:rPr lang="en" sz="1400" dirty="0">
                <a:solidFill>
                  <a:srgbClr val="000000"/>
                </a:solidFill>
              </a:rPr>
              <a:t>Phase 3 - Premium Feature Code Development	July 10, 2020</a:t>
            </a: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457200" lvl="0" indent="457200" algn="l" rtl="0">
              <a:lnSpc>
                <a:spcPct val="100000"/>
              </a:lnSpc>
              <a:spcBef>
                <a:spcPts val="0"/>
              </a:spcBef>
              <a:spcAft>
                <a:spcPts val="0"/>
              </a:spcAft>
              <a:buNone/>
            </a:pPr>
            <a:r>
              <a:rPr lang="en" sz="1400" dirty="0">
                <a:solidFill>
                  <a:srgbClr val="000000"/>
                </a:solidFill>
              </a:rPr>
              <a:t>Phase 4 - Implementation			July 24, 2020</a:t>
            </a:r>
            <a:endParaRPr sz="1400" dirty="0">
              <a:solidFill>
                <a:srgbClr val="000000"/>
              </a:solidFill>
            </a:endParaRPr>
          </a:p>
          <a:p>
            <a:pPr marL="0" lvl="0" indent="0" algn="l" rtl="0">
              <a:lnSpc>
                <a:spcPct val="100000"/>
              </a:lnSpc>
              <a:spcBef>
                <a:spcPts val="0"/>
              </a:spcBef>
              <a:spcAft>
                <a:spcPts val="0"/>
              </a:spcAft>
              <a:buNone/>
            </a:pPr>
            <a:endParaRPr sz="1400" dirty="0">
              <a:solidFill>
                <a:srgbClr val="000000"/>
              </a:solidFill>
            </a:endParaRPr>
          </a:p>
          <a:p>
            <a:pPr marL="457200" lvl="0" indent="457200" algn="l" rtl="0">
              <a:lnSpc>
                <a:spcPct val="100000"/>
              </a:lnSpc>
              <a:spcBef>
                <a:spcPts val="0"/>
              </a:spcBef>
              <a:spcAft>
                <a:spcPts val="0"/>
              </a:spcAft>
              <a:buNone/>
            </a:pPr>
            <a:r>
              <a:rPr lang="en" sz="1400" dirty="0">
                <a:solidFill>
                  <a:srgbClr val="000000"/>
                </a:solidFill>
              </a:rPr>
              <a:t>Phase 5 - Management and Support  	                   TBD</a:t>
            </a:r>
            <a:endParaRPr sz="1400" dirty="0">
              <a:solidFill>
                <a:srgbClr val="000000"/>
              </a:solidFill>
            </a:endParaRPr>
          </a:p>
          <a:p>
            <a:pPr marL="0" lvl="0" indent="0" algn="l" rtl="0">
              <a:lnSpc>
                <a:spcPct val="100000"/>
              </a:lnSpc>
              <a:spcBef>
                <a:spcPts val="0"/>
              </a:spcBef>
              <a:spcAft>
                <a:spcPts val="0"/>
              </a:spcAft>
              <a:buNone/>
            </a:pPr>
            <a:endParaRPr sz="1100" dirty="0">
              <a:solidFill>
                <a:srgbClr val="000000"/>
              </a:solidFill>
            </a:endParaRPr>
          </a:p>
          <a:p>
            <a:pPr marL="0" lvl="0" indent="0" algn="l" rtl="0">
              <a:spcBef>
                <a:spcPts val="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Contact</a:t>
            </a:r>
            <a:endParaRPr dirty="0"/>
          </a:p>
        </p:txBody>
      </p:sp>
      <p:sp>
        <p:nvSpPr>
          <p:cNvPr id="161" name="Google Shape;161;p27"/>
          <p:cNvSpPr txBox="1">
            <a:spLocks noGrp="1"/>
          </p:cNvSpPr>
          <p:nvPr>
            <p:ph type="body" idx="1"/>
          </p:nvPr>
        </p:nvSpPr>
        <p:spPr>
          <a:xfrm>
            <a:off x="311700" y="1146125"/>
            <a:ext cx="8520600" cy="35361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400" dirty="0">
                <a:solidFill>
                  <a:schemeClr val="dk1"/>
                </a:solidFill>
              </a:rPr>
              <a:t>Dynamic Developers are happy to assist you anytime needed. Please contact us with any questions and/or concerns.</a:t>
            </a:r>
            <a:endParaRPr sz="1400" dirty="0">
              <a:solidFill>
                <a:schemeClr val="dk1"/>
              </a:solidFill>
            </a:endParaRPr>
          </a:p>
          <a:p>
            <a:pPr marL="0" lvl="0" indent="0" algn="l" rtl="0">
              <a:spcBef>
                <a:spcPts val="1200"/>
              </a:spcBef>
              <a:spcAft>
                <a:spcPts val="0"/>
              </a:spcAft>
              <a:buNone/>
            </a:pPr>
            <a:r>
              <a:rPr lang="en" sz="1400" dirty="0">
                <a:solidFill>
                  <a:schemeClr val="dk1"/>
                </a:solidFill>
              </a:rPr>
              <a:t>Dynamic Developers</a:t>
            </a:r>
            <a:br>
              <a:rPr lang="en" sz="1400" dirty="0">
                <a:solidFill>
                  <a:schemeClr val="dk1"/>
                </a:solidFill>
              </a:rPr>
            </a:br>
            <a:r>
              <a:rPr lang="en-US" sz="1400" dirty="0">
                <a:solidFill>
                  <a:schemeClr val="dk1"/>
                </a:solidFill>
              </a:rPr>
              <a:t>Address: </a:t>
            </a:r>
            <a:r>
              <a:rPr lang="en" sz="1400" dirty="0">
                <a:solidFill>
                  <a:schemeClr val="dk1"/>
                </a:solidFill>
              </a:rPr>
              <a:t>4601 Mid Rivers Mall Drive</a:t>
            </a:r>
            <a:endParaRPr sz="1400" dirty="0">
              <a:solidFill>
                <a:schemeClr val="dk1"/>
              </a:solidFill>
            </a:endParaRPr>
          </a:p>
          <a:p>
            <a:pPr marL="0" lvl="0" indent="0" algn="l" rtl="0">
              <a:spcBef>
                <a:spcPts val="0"/>
              </a:spcBef>
              <a:spcAft>
                <a:spcPts val="0"/>
              </a:spcAft>
              <a:buNone/>
            </a:pPr>
            <a:r>
              <a:rPr lang="en" sz="1400" dirty="0">
                <a:solidFill>
                  <a:schemeClr val="dk1"/>
                </a:solidFill>
              </a:rPr>
              <a:t>               Cottleville, MO 63376</a:t>
            </a:r>
            <a:endParaRPr sz="1400" dirty="0">
              <a:solidFill>
                <a:schemeClr val="dk1"/>
              </a:solidFill>
            </a:endParaRPr>
          </a:p>
          <a:p>
            <a:pPr marL="0" lvl="0" indent="0" algn="l" rtl="0">
              <a:spcBef>
                <a:spcPts val="0"/>
              </a:spcBef>
              <a:spcAft>
                <a:spcPts val="0"/>
              </a:spcAft>
              <a:buClr>
                <a:schemeClr val="dk1"/>
              </a:buClr>
              <a:buSzPts val="1100"/>
              <a:buFont typeface="Arial"/>
              <a:buNone/>
            </a:pPr>
            <a:r>
              <a:rPr lang="en" sz="1400" dirty="0">
                <a:solidFill>
                  <a:schemeClr val="dk1"/>
                </a:solidFill>
              </a:rPr>
              <a:t>Email: </a:t>
            </a:r>
            <a:r>
              <a:rPr lang="en" sz="1400" u="sng" dirty="0">
                <a:solidFill>
                  <a:srgbClr val="1155CC"/>
                </a:solidFill>
                <a:hlinkClick r:id="rId3"/>
              </a:rPr>
              <a:t>DynamicDevelopersServices@gmail.com</a:t>
            </a:r>
            <a:br>
              <a:rPr lang="en" sz="1400" dirty="0">
                <a:solidFill>
                  <a:schemeClr val="dk1"/>
                </a:solidFill>
              </a:rPr>
            </a:br>
            <a:r>
              <a:rPr lang="en" sz="1400" dirty="0">
                <a:solidFill>
                  <a:schemeClr val="dk1"/>
                </a:solidFill>
              </a:rPr>
              <a:t>Website: DynamicDevelopers.com</a:t>
            </a:r>
            <a:endParaRPr sz="1400"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67" name="Google Shape;16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Bts.dot.gov. 2020. </a:t>
            </a:r>
            <a:r>
              <a:rPr lang="en" sz="1400" i="1">
                <a:solidFill>
                  <a:schemeClr val="dk1"/>
                </a:solidFill>
                <a:highlight>
                  <a:srgbClr val="FFFFFF"/>
                </a:highlight>
              </a:rPr>
              <a:t>Household, Individual, And Vehicle Characteristics | Bureau Of Transportation Statistics</a:t>
            </a:r>
            <a:r>
              <a:rPr lang="en" sz="1400">
                <a:solidFill>
                  <a:schemeClr val="dk1"/>
                </a:solidFill>
                <a:highlight>
                  <a:srgbClr val="FFFFFF"/>
                </a:highlight>
              </a:rPr>
              <a:t>. [online] Available at: &lt;https://www.bts.dot.gov/archive/publications/highlights_of_the_2001_national_household_travel_survey/section_01#:~:text=Interestingly%2C%20while%20the%20mean%20number,(table%20A%2D2).&amp;text=However%2C%20households%20with%20seven%20or,average%20about%202.8%20personal%20vehicles.&gt; [Accessed 11 June 2020].</a:t>
            </a:r>
            <a:endParaRPr sz="1400">
              <a:solidFill>
                <a:schemeClr val="dk1"/>
              </a:solidFill>
              <a:highlight>
                <a:srgbClr val="FFFFFF"/>
              </a:highlight>
            </a:endParaRPr>
          </a:p>
          <a:p>
            <a:pPr marL="457200" lvl="0" indent="0" algn="l" rtl="0">
              <a:spcBef>
                <a:spcPts val="0"/>
              </a:spcBef>
              <a:spcAft>
                <a:spcPts val="0"/>
              </a:spcAft>
              <a:buNone/>
            </a:pP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en" sz="1400">
                <a:solidFill>
                  <a:schemeClr val="dk1"/>
                </a:solidFill>
                <a:highlight>
                  <a:srgbClr val="FFFFFF"/>
                </a:highlight>
              </a:rPr>
              <a:t>Wagner, I., 2020. </a:t>
            </a:r>
            <a:r>
              <a:rPr lang="en" sz="1400" i="1">
                <a:solidFill>
                  <a:schemeClr val="dk1"/>
                </a:solidFill>
                <a:highlight>
                  <a:srgbClr val="FFFFFF"/>
                </a:highlight>
              </a:rPr>
              <a:t>U.S. - Number Of Vehicles In Operation | Statista</a:t>
            </a:r>
            <a:r>
              <a:rPr lang="en" sz="1400">
                <a:solidFill>
                  <a:schemeClr val="dk1"/>
                </a:solidFill>
                <a:highlight>
                  <a:srgbClr val="FFFFFF"/>
                </a:highlight>
              </a:rPr>
              <a:t>. [online] Statista. Available at: &lt;https://www.statista.com/statistics/859950/vehicles-in-operation-by-quarter-united-states/&gt; [Accessed 12 June 2020].</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68" name="Google Shape;68;p15"/>
          <p:cNvSpPr txBox="1">
            <a:spLocks noGrp="1"/>
          </p:cNvSpPr>
          <p:nvPr>
            <p:ph type="body" idx="1"/>
          </p:nvPr>
        </p:nvSpPr>
        <p:spPr>
          <a:xfrm>
            <a:off x="359225" y="974300"/>
            <a:ext cx="8520600" cy="38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solidFill>
                  <a:schemeClr val="dk1"/>
                </a:solidFill>
              </a:rPr>
              <a:t>Who We Are?</a:t>
            </a:r>
            <a:endParaRPr sz="1400" b="1" u="sng">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Dynamic Developers is a small application development team that was established in June 2020.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Seeking to provide users with a desktop application that will help facilitate the management of maintenance schedules and important vehicle documentation for their personal vehicles.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Idea Origin:</a:t>
            </a:r>
            <a:endParaRPr sz="1400">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team realized how time consuming and stressful tracking and maintaining a vehicle’s information for the average consumer can be.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For car enthusiasts, a dynamic app does not currently exist to suit their needs.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As a result, it became apparent to Dynamic Developers the need for an application that will provide users with a seamless way to record and track this important information. </a:t>
            </a:r>
            <a:endParaRPr sz="900">
              <a:solidFill>
                <a:schemeClr val="dk1"/>
              </a:solidFill>
            </a:endParaRPr>
          </a:p>
          <a:p>
            <a:pPr marL="0" lvl="0" indent="0" algn="l" rtl="0">
              <a:spcBef>
                <a:spcPts val="1600"/>
              </a:spcBef>
              <a:spcAft>
                <a:spcPts val="1600"/>
              </a:spcAft>
              <a:buNone/>
            </a:pP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 Our Team</a:t>
            </a:r>
            <a:endParaRPr/>
          </a:p>
        </p:txBody>
      </p:sp>
      <p:sp>
        <p:nvSpPr>
          <p:cNvPr id="74" name="Google Shape;74;p16"/>
          <p:cNvSpPr txBox="1">
            <a:spLocks noGrp="1"/>
          </p:cNvSpPr>
          <p:nvPr>
            <p:ph type="body" idx="1"/>
          </p:nvPr>
        </p:nvSpPr>
        <p:spPr>
          <a:xfrm>
            <a:off x="311700" y="1122875"/>
            <a:ext cx="8520600" cy="36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u="sng">
              <a:solidFill>
                <a:srgbClr val="000000"/>
              </a:solidFill>
            </a:endParaRPr>
          </a:p>
          <a:p>
            <a:pPr marL="0" lvl="0" indent="0" algn="l" rtl="0">
              <a:spcBef>
                <a:spcPts val="1600"/>
              </a:spcBef>
              <a:spcAft>
                <a:spcPts val="1600"/>
              </a:spcAft>
              <a:buNone/>
            </a:pPr>
            <a:endParaRPr sz="1400">
              <a:solidFill>
                <a:srgbClr val="000000"/>
              </a:solidFill>
            </a:endParaRPr>
          </a:p>
        </p:txBody>
      </p:sp>
      <p:grpSp>
        <p:nvGrpSpPr>
          <p:cNvPr id="75" name="Google Shape;75;p16"/>
          <p:cNvGrpSpPr/>
          <p:nvPr/>
        </p:nvGrpSpPr>
        <p:grpSpPr>
          <a:xfrm>
            <a:off x="1422997" y="1229600"/>
            <a:ext cx="6689434" cy="3217803"/>
            <a:chOff x="2032597" y="1001000"/>
            <a:chExt cx="6689434" cy="3217803"/>
          </a:xfrm>
        </p:grpSpPr>
        <p:sp>
          <p:nvSpPr>
            <p:cNvPr id="76" name="Google Shape;76;p16"/>
            <p:cNvSpPr/>
            <p:nvPr/>
          </p:nvSpPr>
          <p:spPr>
            <a:xfrm>
              <a:off x="3802893" y="1001000"/>
              <a:ext cx="1538100" cy="442500"/>
            </a:xfrm>
            <a:prstGeom prst="roundRect">
              <a:avLst>
                <a:gd name="adj" fmla="val 50000"/>
              </a:avLst>
            </a:prstGeom>
            <a:solidFill>
              <a:srgbClr val="5515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Dynamic Developers</a:t>
              </a:r>
              <a:endParaRPr>
                <a:solidFill>
                  <a:srgbClr val="FFFFFF"/>
                </a:solidFill>
              </a:endParaRPr>
            </a:p>
          </p:txBody>
        </p:sp>
        <p:sp>
          <p:nvSpPr>
            <p:cNvPr id="77" name="Google Shape;77;p16"/>
            <p:cNvSpPr/>
            <p:nvPr/>
          </p:nvSpPr>
          <p:spPr>
            <a:xfrm>
              <a:off x="5573190" y="1900701"/>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Developers</a:t>
              </a:r>
              <a:endParaRPr>
                <a:solidFill>
                  <a:srgbClr val="FFFFFF"/>
                </a:solidFill>
              </a:endParaRPr>
            </a:p>
          </p:txBody>
        </p:sp>
        <p:sp>
          <p:nvSpPr>
            <p:cNvPr id="78" name="Google Shape;78;p16"/>
            <p:cNvSpPr/>
            <p:nvPr/>
          </p:nvSpPr>
          <p:spPr>
            <a:xfrm>
              <a:off x="2032597" y="1900701"/>
              <a:ext cx="1538100" cy="442500"/>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Project Manager</a:t>
              </a:r>
              <a:endParaRPr>
                <a:solidFill>
                  <a:srgbClr val="FFFFFF"/>
                </a:solidFill>
              </a:endParaRPr>
            </a:p>
          </p:txBody>
        </p:sp>
        <p:sp>
          <p:nvSpPr>
            <p:cNvPr id="79" name="Google Shape;79;p16"/>
            <p:cNvSpPr/>
            <p:nvPr/>
          </p:nvSpPr>
          <p:spPr>
            <a:xfrm>
              <a:off x="2032600" y="28004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Kelli Ennis</a:t>
              </a:r>
              <a:endParaRPr>
                <a:solidFill>
                  <a:srgbClr val="FFFFFF"/>
                </a:solidFill>
              </a:endParaRPr>
            </a:p>
          </p:txBody>
        </p:sp>
        <p:sp>
          <p:nvSpPr>
            <p:cNvPr id="80" name="Google Shape;80;p16"/>
            <p:cNvSpPr/>
            <p:nvPr/>
          </p:nvSpPr>
          <p:spPr>
            <a:xfrm>
              <a:off x="4727950" y="28004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Alyssa Pettit</a:t>
              </a:r>
              <a:endParaRPr>
                <a:solidFill>
                  <a:srgbClr val="FFFFFF"/>
                </a:solidFill>
              </a:endParaRPr>
            </a:p>
          </p:txBody>
        </p:sp>
        <p:sp>
          <p:nvSpPr>
            <p:cNvPr id="81" name="Google Shape;81;p16"/>
            <p:cNvSpPr/>
            <p:nvPr/>
          </p:nvSpPr>
          <p:spPr>
            <a:xfrm>
              <a:off x="6418443" y="28004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Nicholas O’Connella</a:t>
              </a:r>
              <a:endParaRPr>
                <a:solidFill>
                  <a:srgbClr val="FFFFFF"/>
                </a:solidFill>
              </a:endParaRPr>
            </a:p>
          </p:txBody>
        </p:sp>
        <p:cxnSp>
          <p:nvCxnSpPr>
            <p:cNvPr id="82" name="Google Shape;82;p16"/>
            <p:cNvCxnSpPr>
              <a:stCxn id="76" idx="2"/>
              <a:endCxn id="77" idx="0"/>
            </p:cNvCxnSpPr>
            <p:nvPr/>
          </p:nvCxnSpPr>
          <p:spPr>
            <a:xfrm rot="-5400000" flipH="1">
              <a:off x="5228493" y="786950"/>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3" name="Google Shape;83;p16"/>
            <p:cNvCxnSpPr>
              <a:stCxn id="78" idx="0"/>
              <a:endCxn id="76" idx="2"/>
            </p:cNvCxnSpPr>
            <p:nvPr/>
          </p:nvCxnSpPr>
          <p:spPr>
            <a:xfrm rot="-5400000">
              <a:off x="3458197" y="786951"/>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4" name="Google Shape;84;p16"/>
            <p:cNvCxnSpPr>
              <a:stCxn id="79" idx="0"/>
              <a:endCxn id="78" idx="2"/>
            </p:cNvCxnSpPr>
            <p:nvPr/>
          </p:nvCxnSpPr>
          <p:spPr>
            <a:xfrm rot="-5400000">
              <a:off x="2573350" y="2571503"/>
              <a:ext cx="457200" cy="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5" name="Google Shape;85;p16"/>
            <p:cNvCxnSpPr>
              <a:stCxn id="77" idx="2"/>
              <a:endCxn id="81" idx="0"/>
            </p:cNvCxnSpPr>
            <p:nvPr/>
          </p:nvCxnSpPr>
          <p:spPr>
            <a:xfrm rot="-5400000" flipH="1">
              <a:off x="6536340" y="2149101"/>
              <a:ext cx="457200" cy="845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6" name="Google Shape;86;p16"/>
            <p:cNvCxnSpPr>
              <a:stCxn id="80" idx="0"/>
              <a:endCxn id="77" idx="2"/>
            </p:cNvCxnSpPr>
            <p:nvPr/>
          </p:nvCxnSpPr>
          <p:spPr>
            <a:xfrm rot="-5400000">
              <a:off x="5690950" y="2149253"/>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7" name="Google Shape;87;p16"/>
            <p:cNvSpPr/>
            <p:nvPr/>
          </p:nvSpPr>
          <p:spPr>
            <a:xfrm>
              <a:off x="3802938" y="37763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Bill Waugh</a:t>
              </a:r>
              <a:endParaRPr>
                <a:solidFill>
                  <a:srgbClr val="FFFFFF"/>
                </a:solidFill>
              </a:endParaRPr>
            </a:p>
          </p:txBody>
        </p:sp>
        <p:sp>
          <p:nvSpPr>
            <p:cNvPr id="88" name="Google Shape;88;p16"/>
            <p:cNvSpPr/>
            <p:nvPr/>
          </p:nvSpPr>
          <p:spPr>
            <a:xfrm>
              <a:off x="7183931" y="37763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David Tippy</a:t>
              </a:r>
              <a:endParaRPr>
                <a:solidFill>
                  <a:srgbClr val="FFFFFF"/>
                </a:solidFill>
              </a:endParaRPr>
            </a:p>
          </p:txBody>
        </p:sp>
        <p:cxnSp>
          <p:nvCxnSpPr>
            <p:cNvPr id="89" name="Google Shape;89;p16"/>
            <p:cNvCxnSpPr>
              <a:stCxn id="87" idx="0"/>
              <a:endCxn id="80" idx="2"/>
            </p:cNvCxnSpPr>
            <p:nvPr/>
          </p:nvCxnSpPr>
          <p:spPr>
            <a:xfrm rot="-5400000">
              <a:off x="4767738" y="3047153"/>
              <a:ext cx="533400" cy="9249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0" name="Google Shape;90;p16"/>
            <p:cNvCxnSpPr>
              <a:endCxn id="80" idx="2"/>
            </p:cNvCxnSpPr>
            <p:nvPr/>
          </p:nvCxnSpPr>
          <p:spPr>
            <a:xfrm rot="10800000">
              <a:off x="5497000" y="3242903"/>
              <a:ext cx="1701600" cy="237600"/>
            </a:xfrm>
            <a:prstGeom prst="bentConnector2">
              <a:avLst/>
            </a:prstGeom>
            <a:noFill/>
            <a:ln w="9525" cap="flat" cmpd="sng">
              <a:solidFill>
                <a:srgbClr val="C2C2C2"/>
              </a:solidFill>
              <a:prstDash val="solid"/>
              <a:round/>
              <a:headEnd type="none" w="sm" len="sm"/>
              <a:tailEnd type="none" w="sm" len="sm"/>
            </a:ln>
          </p:spPr>
        </p:cxnSp>
        <p:cxnSp>
          <p:nvCxnSpPr>
            <p:cNvPr id="91" name="Google Shape;91;p16"/>
            <p:cNvCxnSpPr>
              <a:stCxn id="88" idx="0"/>
              <a:endCxn id="81" idx="2"/>
            </p:cNvCxnSpPr>
            <p:nvPr/>
          </p:nvCxnSpPr>
          <p:spPr>
            <a:xfrm rot="5400000" flipH="1">
              <a:off x="7303481" y="3126803"/>
              <a:ext cx="533400" cy="765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2" name="Google Shape;92;p16"/>
            <p:cNvCxnSpPr/>
            <p:nvPr/>
          </p:nvCxnSpPr>
          <p:spPr>
            <a:xfrm rot="-5400000">
              <a:off x="6087138" y="3735200"/>
              <a:ext cx="5100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93" name="Google Shape;93;p16"/>
            <p:cNvSpPr/>
            <p:nvPr/>
          </p:nvSpPr>
          <p:spPr>
            <a:xfrm>
              <a:off x="5540031" y="3776303"/>
              <a:ext cx="1538100" cy="442500"/>
            </a:xfrm>
            <a:prstGeom prst="roundRect">
              <a:avLst>
                <a:gd name="adj" fmla="val 50000"/>
              </a:avLst>
            </a:prstGeom>
            <a:solidFill>
              <a:srgbClr val="984FA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Stephen Wood</a:t>
              </a:r>
              <a:endParaRPr>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 Pitch</a:t>
            </a:r>
            <a:endParaRPr/>
          </a:p>
        </p:txBody>
      </p:sp>
      <p:sp>
        <p:nvSpPr>
          <p:cNvPr id="99" name="Google Shape;99;p17"/>
          <p:cNvSpPr txBox="1">
            <a:spLocks noGrp="1"/>
          </p:cNvSpPr>
          <p:nvPr>
            <p:ph type="body" idx="1"/>
          </p:nvPr>
        </p:nvSpPr>
        <p:spPr>
          <a:xfrm>
            <a:off x="311700" y="712925"/>
            <a:ext cx="8520600" cy="49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dirty="0">
                <a:solidFill>
                  <a:srgbClr val="000000"/>
                </a:solidFill>
              </a:rPr>
              <a:t>What’s our product?</a:t>
            </a:r>
            <a:endParaRPr sz="1400" b="1" u="sng" dirty="0">
              <a:solidFill>
                <a:srgbClr val="000000"/>
              </a:solidFill>
            </a:endParaRPr>
          </a:p>
          <a:p>
            <a:pPr marL="457200" lvl="0" indent="-317500" algn="l" rtl="0">
              <a:spcBef>
                <a:spcPts val="1600"/>
              </a:spcBef>
              <a:spcAft>
                <a:spcPts val="0"/>
              </a:spcAft>
              <a:buClr>
                <a:srgbClr val="000000"/>
              </a:buClr>
              <a:buSzPts val="1400"/>
              <a:buChar char="●"/>
            </a:pPr>
            <a:r>
              <a:rPr lang="en" sz="1400" dirty="0">
                <a:solidFill>
                  <a:srgbClr val="000000"/>
                </a:solidFill>
              </a:rPr>
              <a:t>Our product is a desktop application that will provide users with a way to make car management less time consuming and cost effective. </a:t>
            </a:r>
            <a:endParaRPr sz="1400" dirty="0">
              <a:solidFill>
                <a:srgbClr val="000000"/>
              </a:solidFill>
            </a:endParaRPr>
          </a:p>
          <a:p>
            <a:pPr marL="0" lvl="0" indent="0" algn="l" rtl="0">
              <a:spcBef>
                <a:spcPts val="1600"/>
              </a:spcBef>
              <a:spcAft>
                <a:spcPts val="0"/>
              </a:spcAft>
              <a:buNone/>
            </a:pPr>
            <a:r>
              <a:rPr lang="en" sz="1400" b="1" u="sng" dirty="0">
                <a:solidFill>
                  <a:srgbClr val="000000"/>
                </a:solidFill>
              </a:rPr>
              <a:t>What’s the problem we are going to solve?</a:t>
            </a:r>
            <a:endParaRPr sz="1400" b="1" u="sng" dirty="0">
              <a:solidFill>
                <a:srgbClr val="000000"/>
              </a:solidFill>
            </a:endParaRPr>
          </a:p>
          <a:p>
            <a:pPr marL="457200" lvl="0" indent="-317500" algn="l" rtl="0">
              <a:spcBef>
                <a:spcPts val="1600"/>
              </a:spcBef>
              <a:spcAft>
                <a:spcPts val="0"/>
              </a:spcAft>
              <a:buClr>
                <a:srgbClr val="000000"/>
              </a:buClr>
              <a:buSzPts val="1400"/>
              <a:buChar char="●"/>
            </a:pPr>
            <a:r>
              <a:rPr lang="en" sz="1400" dirty="0">
                <a:solidFill>
                  <a:srgbClr val="000000"/>
                </a:solidFill>
              </a:rPr>
              <a:t>Vehicles owners have had to manually keep notebooks filled with documents and service records as a way to manage details and history regarding their car(s). </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An application that offers easy access will provide vehicle owners with the freedom of being able to track and record vehicle history and service details. </a:t>
            </a:r>
            <a:endParaRPr sz="1400" dirty="0">
              <a:solidFill>
                <a:srgbClr val="000000"/>
              </a:solidFill>
            </a:endParaRPr>
          </a:p>
          <a:p>
            <a:pPr marL="0" lvl="0" indent="0" algn="l" rtl="0">
              <a:spcBef>
                <a:spcPts val="1600"/>
              </a:spcBef>
              <a:spcAft>
                <a:spcPts val="0"/>
              </a:spcAft>
              <a:buNone/>
            </a:pPr>
            <a:r>
              <a:rPr lang="en" sz="1400" b="1" u="sng" dirty="0">
                <a:solidFill>
                  <a:srgbClr val="000000"/>
                </a:solidFill>
              </a:rPr>
              <a:t>What’s our vision?</a:t>
            </a:r>
            <a:endParaRPr sz="1400" b="1" u="sng" dirty="0">
              <a:solidFill>
                <a:srgbClr val="000000"/>
              </a:solidFill>
            </a:endParaRPr>
          </a:p>
          <a:p>
            <a:pPr marL="457200" lvl="0" indent="-317500" algn="l" rtl="0">
              <a:spcBef>
                <a:spcPts val="1600"/>
              </a:spcBef>
              <a:spcAft>
                <a:spcPts val="0"/>
              </a:spcAft>
              <a:buClr>
                <a:srgbClr val="000000"/>
              </a:buClr>
              <a:buSzPts val="1400"/>
              <a:buChar char="●"/>
            </a:pPr>
            <a:r>
              <a:rPr lang="en" sz="1400" dirty="0">
                <a:solidFill>
                  <a:srgbClr val="000000"/>
                </a:solidFill>
              </a:rPr>
              <a:t>To provide vehicle owners with a seamless and stress free way to manage vehicle history and details. </a:t>
            </a:r>
            <a:endParaRPr sz="14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Client Operations</a:t>
            </a:r>
            <a:endParaRPr/>
          </a:p>
        </p:txBody>
      </p:sp>
      <p:sp>
        <p:nvSpPr>
          <p:cNvPr id="105" name="Google Shape;105;p18"/>
          <p:cNvSpPr txBox="1">
            <a:spLocks noGrp="1"/>
          </p:cNvSpPr>
          <p:nvPr>
            <p:ph type="body" idx="1"/>
          </p:nvPr>
        </p:nvSpPr>
        <p:spPr>
          <a:xfrm>
            <a:off x="311700" y="1131575"/>
            <a:ext cx="8520600" cy="3416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sz="1400" dirty="0">
                <a:solidFill>
                  <a:schemeClr val="dk1"/>
                </a:solidFill>
              </a:rPr>
              <a:t>According to the Bureau of Transportation Statistics, in 2017, the average number of vehicles per household is 1.9 personal vehicles in the United States </a:t>
            </a:r>
            <a:r>
              <a:rPr lang="en" sz="1400" dirty="0">
                <a:solidFill>
                  <a:schemeClr val="dk1"/>
                </a:solidFill>
                <a:highlight>
                  <a:srgbClr val="FFFFFF"/>
                </a:highlight>
              </a:rPr>
              <a:t>(Household, Individual, and Vehicle Characteristics | Bureau of Transportation Statistics, 2020)</a:t>
            </a:r>
            <a:r>
              <a:rPr lang="en" sz="1400" dirty="0">
                <a:solidFill>
                  <a:schemeClr val="dk1"/>
                </a:solidFill>
              </a:rPr>
              <a:t>.</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dirty="0">
                <a:solidFill>
                  <a:srgbClr val="000000"/>
                </a:solidFill>
                <a:highlight>
                  <a:srgbClr val="FFFFFF"/>
                </a:highlight>
              </a:rPr>
              <a:t>Statista reported that in the fourth quarter of 2019, there were some 279.6 million vehicles operating on roads throughout the United States. Additionally, the number of vehicles in operation on U.S. roads increased by around 1.6 percent between the fourth quarter of 2018 and the fourth quarter of 2019 </a:t>
            </a:r>
            <a:r>
              <a:rPr lang="en" sz="1400" dirty="0">
                <a:solidFill>
                  <a:schemeClr val="dk1"/>
                </a:solidFill>
                <a:highlight>
                  <a:srgbClr val="FFFFFF"/>
                </a:highlight>
              </a:rPr>
              <a:t>(Wagner, 2020).</a:t>
            </a:r>
            <a:endParaRPr sz="1400" dirty="0">
              <a:solidFill>
                <a:srgbClr val="000000"/>
              </a:solidFill>
              <a:highlight>
                <a:srgbClr val="FFFFFF"/>
              </a:highlight>
            </a:endParaRPr>
          </a:p>
          <a:p>
            <a:pPr marL="0" lvl="0" indent="0" algn="l" rtl="0">
              <a:lnSpc>
                <a:spcPct val="100000"/>
              </a:lnSpc>
              <a:spcBef>
                <a:spcPts val="0"/>
              </a:spcBef>
              <a:spcAft>
                <a:spcPts val="0"/>
              </a:spcAft>
              <a:buNone/>
            </a:pPr>
            <a:endParaRPr sz="1400" dirty="0">
              <a:solidFill>
                <a:srgbClr val="000000"/>
              </a:solidFill>
              <a:highlight>
                <a:srgbClr val="FFFFFF"/>
              </a:highlight>
            </a:endParaRPr>
          </a:p>
          <a:p>
            <a:pPr marL="457200" lvl="0" indent="-317500" algn="l" rtl="0">
              <a:lnSpc>
                <a:spcPct val="100000"/>
              </a:lnSpc>
              <a:spcBef>
                <a:spcPts val="1200"/>
              </a:spcBef>
              <a:spcAft>
                <a:spcPts val="0"/>
              </a:spcAft>
              <a:buClr>
                <a:schemeClr val="dk1"/>
              </a:buClr>
              <a:buSzPts val="1400"/>
              <a:buChar char="●"/>
            </a:pPr>
            <a:r>
              <a:rPr lang="en" sz="1400" dirty="0">
                <a:solidFill>
                  <a:schemeClr val="dk1"/>
                </a:solidFill>
              </a:rPr>
              <a:t>As a result, staying on top of maintenance schedules and keeping up to date documents can be a hassle for vehicle owners. However, the benefits of doing so include retaining the resale value of the vehicle and minimizing the need for costly repairs by staying current with regular maintenance. </a:t>
            </a:r>
            <a:endParaRPr sz="1400" dirty="0">
              <a:solidFill>
                <a:schemeClr val="dk1"/>
              </a:solidFill>
            </a:endParaRPr>
          </a:p>
          <a:p>
            <a:pPr marL="0" lvl="0" indent="0" algn="l" rtl="0">
              <a:spcBef>
                <a:spcPts val="1200"/>
              </a:spcBef>
              <a:spcAft>
                <a:spcPts val="0"/>
              </a:spcAft>
              <a:buNone/>
            </a:pPr>
            <a:endParaRPr sz="1400" dirty="0">
              <a:solidFill>
                <a:schemeClr val="dk1"/>
              </a:solidFill>
            </a:endParaRPr>
          </a:p>
          <a:p>
            <a:pPr marL="0" lvl="0" indent="0" algn="l" rtl="0">
              <a:spcBef>
                <a:spcPts val="1200"/>
              </a:spcBef>
              <a:spcAft>
                <a:spcPts val="1200"/>
              </a:spcAft>
              <a:buNone/>
            </a:pPr>
            <a:endParaRPr sz="14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Executive Summary</a:t>
            </a:r>
            <a:endParaRPr/>
          </a:p>
        </p:txBody>
      </p:sp>
      <p:sp>
        <p:nvSpPr>
          <p:cNvPr id="111" name="Google Shape;111;p19"/>
          <p:cNvSpPr txBox="1">
            <a:spLocks noGrp="1"/>
          </p:cNvSpPr>
          <p:nvPr>
            <p:ph type="body" idx="1"/>
          </p:nvPr>
        </p:nvSpPr>
        <p:spPr>
          <a:xfrm>
            <a:off x="311700" y="1159600"/>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dirty="0">
                <a:solidFill>
                  <a:schemeClr val="dk1"/>
                </a:solidFill>
              </a:rPr>
              <a:t>Dynamic Developer’s Car-Nerd application is designed to effectively and efficiently assist users in their organizational endeavors in regard to record keeping of important documents and provided maintenance notifications for their vehicle. </a:t>
            </a:r>
            <a:endParaRPr sz="1400" dirty="0">
              <a:solidFill>
                <a:schemeClr val="dk1"/>
              </a:solidFill>
            </a:endParaRPr>
          </a:p>
          <a:p>
            <a:pPr marL="0" lvl="0" indent="0" algn="l" rtl="0">
              <a:spcBef>
                <a:spcPts val="1200"/>
              </a:spcBef>
              <a:spcAft>
                <a:spcPts val="0"/>
              </a:spcAft>
              <a:buNone/>
            </a:pPr>
            <a:r>
              <a:rPr lang="en" sz="1400" dirty="0">
                <a:solidFill>
                  <a:schemeClr val="dk1"/>
                </a:solidFill>
              </a:rPr>
              <a:t>Our goals for our users are to:</a:t>
            </a:r>
            <a:endParaRPr sz="1400" dirty="0">
              <a:solidFill>
                <a:schemeClr val="dk1"/>
              </a:solidFill>
            </a:endParaRPr>
          </a:p>
          <a:p>
            <a:pPr marL="0" lvl="0" indent="0" algn="l" rtl="0">
              <a:spcBef>
                <a:spcPts val="1200"/>
              </a:spcBef>
              <a:spcAft>
                <a:spcPts val="0"/>
              </a:spcAft>
              <a:buNone/>
            </a:pPr>
            <a:r>
              <a:rPr lang="en" sz="1400" dirty="0">
                <a:solidFill>
                  <a:schemeClr val="dk1"/>
                </a:solidFill>
              </a:rPr>
              <a:t>1. Provide flexible, user-friendly, and accessible car information storage.  </a:t>
            </a:r>
            <a:br>
              <a:rPr lang="en" sz="1400" dirty="0">
                <a:solidFill>
                  <a:schemeClr val="dk1"/>
                </a:solidFill>
              </a:rPr>
            </a:br>
            <a:r>
              <a:rPr lang="en" sz="1400" dirty="0">
                <a:solidFill>
                  <a:schemeClr val="dk1"/>
                </a:solidFill>
              </a:rPr>
              <a:t>2. Provide our users with valuable time management resources.</a:t>
            </a:r>
            <a:br>
              <a:rPr lang="en" sz="1400" dirty="0">
                <a:solidFill>
                  <a:schemeClr val="dk1"/>
                </a:solidFill>
              </a:rPr>
            </a:br>
            <a:r>
              <a:rPr lang="en" sz="1400" dirty="0">
                <a:solidFill>
                  <a:schemeClr val="dk1"/>
                </a:solidFill>
              </a:rPr>
              <a:t>3. Guarantee helpful and friendly customer service.</a:t>
            </a:r>
            <a:endParaRPr sz="1400" dirty="0">
              <a:solidFill>
                <a:schemeClr val="dk1"/>
              </a:solidFill>
            </a:endParaRPr>
          </a:p>
          <a:p>
            <a:pPr marL="0" lvl="0" indent="0" algn="l" rtl="0">
              <a:spcBef>
                <a:spcPts val="1200"/>
              </a:spcBef>
              <a:spcAft>
                <a:spcPts val="0"/>
              </a:spcAft>
              <a:buNone/>
            </a:pPr>
            <a:endParaRPr sz="16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22775" y="9500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n">
                <a:solidFill>
                  <a:srgbClr val="000000"/>
                </a:solidFill>
              </a:rPr>
              <a:t>Cost Summary</a:t>
            </a:r>
            <a:endParaRPr sz="3800">
              <a:solidFill>
                <a:srgbClr val="000000"/>
              </a:solidFill>
            </a:endParaRPr>
          </a:p>
        </p:txBody>
      </p:sp>
      <p:graphicFrame>
        <p:nvGraphicFramePr>
          <p:cNvPr id="117" name="Google Shape;117;p20"/>
          <p:cNvGraphicFramePr/>
          <p:nvPr/>
        </p:nvGraphicFramePr>
        <p:xfrm>
          <a:off x="412225" y="818600"/>
          <a:ext cx="8341700" cy="4083960"/>
        </p:xfrm>
        <a:graphic>
          <a:graphicData uri="http://schemas.openxmlformats.org/drawingml/2006/table">
            <a:tbl>
              <a:tblPr>
                <a:noFill/>
                <a:tableStyleId>{70C1C390-38D6-4D8D-BDBF-7587428A01CF}</a:tableStyleId>
              </a:tblPr>
              <a:tblGrid>
                <a:gridCol w="4159775">
                  <a:extLst>
                    <a:ext uri="{9D8B030D-6E8A-4147-A177-3AD203B41FA5}">
                      <a16:colId xmlns:a16="http://schemas.microsoft.com/office/drawing/2014/main" val="20000"/>
                    </a:ext>
                  </a:extLst>
                </a:gridCol>
                <a:gridCol w="2057575">
                  <a:extLst>
                    <a:ext uri="{9D8B030D-6E8A-4147-A177-3AD203B41FA5}">
                      <a16:colId xmlns:a16="http://schemas.microsoft.com/office/drawing/2014/main" val="20001"/>
                    </a:ext>
                  </a:extLst>
                </a:gridCol>
                <a:gridCol w="2124350">
                  <a:extLst>
                    <a:ext uri="{9D8B030D-6E8A-4147-A177-3AD203B41FA5}">
                      <a16:colId xmlns:a16="http://schemas.microsoft.com/office/drawing/2014/main" val="20002"/>
                    </a:ext>
                  </a:extLst>
                </a:gridCol>
              </a:tblGrid>
              <a:tr h="311975">
                <a:tc>
                  <a:txBody>
                    <a:bodyPr/>
                    <a:lstStyle/>
                    <a:p>
                      <a:pPr marL="0" lvl="0" indent="0" algn="ctr" rtl="0">
                        <a:spcBef>
                          <a:spcPts val="0"/>
                        </a:spcBef>
                        <a:spcAft>
                          <a:spcPts val="0"/>
                        </a:spcAft>
                        <a:buClr>
                          <a:schemeClr val="dk1"/>
                        </a:buClr>
                        <a:buSzPts val="1100"/>
                        <a:buFont typeface="Arial"/>
                        <a:buNone/>
                      </a:pPr>
                      <a:r>
                        <a:rPr lang="en"/>
                        <a:t>Item</a:t>
                      </a:r>
                      <a:endParaRPr sz="1000"/>
                    </a:p>
                  </a:txBody>
                  <a:tcPr marL="91425" marR="91425" marT="91425" marB="91425">
                    <a:lnL w="9525"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One Time Cost</a:t>
                      </a:r>
                      <a:endParaRPr/>
                    </a:p>
                  </a:txBody>
                  <a:tcPr marL="91425" marR="91425" marT="91425" marB="91425">
                    <a:lnL w="12650"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a:t>Monthly Cost</a:t>
                      </a:r>
                      <a:endParaRPr/>
                    </a:p>
                  </a:txBody>
                  <a:tcPr marL="91425" marR="91425" marT="91425" marB="91425">
                    <a:lnL w="12650"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311975">
                <a:tc gridSpan="3">
                  <a:txBody>
                    <a:bodyPr/>
                    <a:lstStyle/>
                    <a:p>
                      <a:pPr marL="0" lvl="0" indent="0" algn="l" rtl="0">
                        <a:spcBef>
                          <a:spcPts val="0"/>
                        </a:spcBef>
                        <a:spcAft>
                          <a:spcPts val="0"/>
                        </a:spcAft>
                        <a:buNone/>
                      </a:pPr>
                      <a:r>
                        <a:rPr lang="en" sz="1000" b="1"/>
                        <a:t>Cost of software: </a:t>
                      </a:r>
                      <a:endParaRPr sz="1000" b="1"/>
                    </a:p>
                  </a:txBody>
                  <a:tcPr marL="91425" marR="91425" marT="91425" marB="91425">
                    <a:lnL w="9525"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11975">
                <a:tc>
                  <a:txBody>
                    <a:bodyPr/>
                    <a:lstStyle/>
                    <a:p>
                      <a:pPr marL="0" lvl="0" indent="0" algn="l" rtl="0">
                        <a:spcBef>
                          <a:spcPts val="0"/>
                        </a:spcBef>
                        <a:spcAft>
                          <a:spcPts val="0"/>
                        </a:spcAft>
                        <a:buNone/>
                      </a:pPr>
                      <a:r>
                        <a:rPr lang="en" sz="1000"/>
                        <a:t>     Microsoft</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$32.99</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311975">
                <a:tc>
                  <a:txBody>
                    <a:bodyPr/>
                    <a:lstStyle/>
                    <a:p>
                      <a:pPr marL="0" lvl="0" indent="0" algn="l" rtl="0">
                        <a:spcBef>
                          <a:spcPts val="0"/>
                        </a:spcBef>
                        <a:spcAft>
                          <a:spcPts val="0"/>
                        </a:spcAft>
                        <a:buNone/>
                      </a:pPr>
                      <a:r>
                        <a:rPr lang="en" sz="1000"/>
                        <a:t>     Adobe</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$79.99</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311975">
                <a:tc gridSpan="3">
                  <a:txBody>
                    <a:bodyPr/>
                    <a:lstStyle/>
                    <a:p>
                      <a:pPr marL="0" lvl="0" indent="0" algn="l" rtl="0">
                        <a:spcBef>
                          <a:spcPts val="0"/>
                        </a:spcBef>
                        <a:spcAft>
                          <a:spcPts val="0"/>
                        </a:spcAft>
                        <a:buNone/>
                      </a:pPr>
                      <a:r>
                        <a:rPr lang="en" sz="1000" b="1"/>
                        <a:t>Payroll:  </a:t>
                      </a:r>
                      <a:endParaRPr sz="1000" b="1"/>
                    </a:p>
                  </a:txBody>
                  <a:tcPr marL="91425" marR="91425" marT="91425" marB="91425">
                    <a:lnL w="9525"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11975">
                <a:tc>
                  <a:txBody>
                    <a:bodyPr/>
                    <a:lstStyle/>
                    <a:p>
                      <a:pPr marL="0" lvl="0" indent="0" algn="l" rtl="0">
                        <a:spcBef>
                          <a:spcPts val="0"/>
                        </a:spcBef>
                        <a:spcAft>
                          <a:spcPts val="0"/>
                        </a:spcAft>
                        <a:buNone/>
                      </a:pPr>
                      <a:r>
                        <a:rPr lang="en" sz="1000"/>
                        <a:t>     Developer  (x5)</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$270,830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$27,083</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311975">
                <a:tc>
                  <a:txBody>
                    <a:bodyPr/>
                    <a:lstStyle/>
                    <a:p>
                      <a:pPr marL="0" lvl="0" indent="0" algn="l" rtl="0">
                        <a:spcBef>
                          <a:spcPts val="0"/>
                        </a:spcBef>
                        <a:spcAft>
                          <a:spcPts val="0"/>
                        </a:spcAft>
                        <a:buNone/>
                      </a:pPr>
                      <a:r>
                        <a:rPr lang="en" sz="1000"/>
                        <a:t>     Project  Manager (x1)</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$15,022</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$7,511</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6"/>
                  </a:ext>
                </a:extLst>
              </a:tr>
              <a:tr h="311975">
                <a:tc>
                  <a:txBody>
                    <a:bodyPr/>
                    <a:lstStyle/>
                    <a:p>
                      <a:pPr marL="0" lvl="0" indent="0" algn="l" rtl="0">
                        <a:spcBef>
                          <a:spcPts val="0"/>
                        </a:spcBef>
                        <a:spcAft>
                          <a:spcPts val="0"/>
                        </a:spcAft>
                        <a:buNone/>
                      </a:pPr>
                      <a:r>
                        <a:rPr lang="en" sz="1000"/>
                        <a:t>     Receptionist  / customer service (x2)</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$10,000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$5,000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7"/>
                  </a:ext>
                </a:extLst>
              </a:tr>
              <a:tr h="311975">
                <a:tc>
                  <a:txBody>
                    <a:bodyPr/>
                    <a:lstStyle/>
                    <a:p>
                      <a:pPr marL="0" lvl="0" indent="0" algn="l" rtl="0">
                        <a:spcBef>
                          <a:spcPts val="0"/>
                        </a:spcBef>
                        <a:spcAft>
                          <a:spcPts val="0"/>
                        </a:spcAft>
                        <a:buNone/>
                      </a:pPr>
                      <a:r>
                        <a:rPr lang="en" sz="1000"/>
                        <a:t>     Human  Resource Specialist (x1)</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$6,333</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$3,166</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8"/>
                  </a:ext>
                </a:extLst>
              </a:tr>
              <a:tr h="311975">
                <a:tc gridSpan="3">
                  <a:txBody>
                    <a:bodyPr/>
                    <a:lstStyle/>
                    <a:p>
                      <a:pPr marL="0" lvl="0" indent="0" algn="l" rtl="0">
                        <a:spcBef>
                          <a:spcPts val="0"/>
                        </a:spcBef>
                        <a:spcAft>
                          <a:spcPts val="0"/>
                        </a:spcAft>
                        <a:buNone/>
                      </a:pPr>
                      <a:r>
                        <a:rPr lang="en" sz="1000" b="1"/>
                        <a:t>Service:  </a:t>
                      </a:r>
                      <a:endParaRPr sz="1000" b="1"/>
                    </a:p>
                  </a:txBody>
                  <a:tcPr marL="91425" marR="91425" marT="91425" marB="91425">
                    <a:lnL w="9525" cap="flat" cmpd="sng">
                      <a:solidFill>
                        <a:srgbClr val="999999"/>
                      </a:solidFill>
                      <a:prstDash val="solid"/>
                      <a:round/>
                      <a:headEnd type="none" w="sm" len="sm"/>
                      <a:tailEnd type="none" w="sm" len="sm"/>
                    </a:lnL>
                    <a:lnR w="12650"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11975">
                <a:tc>
                  <a:txBody>
                    <a:bodyPr/>
                    <a:lstStyle/>
                    <a:p>
                      <a:pPr marL="0" lvl="0" indent="0" algn="l" rtl="0">
                        <a:spcBef>
                          <a:spcPts val="0"/>
                        </a:spcBef>
                        <a:spcAft>
                          <a:spcPts val="0"/>
                        </a:spcAft>
                        <a:buNone/>
                      </a:pPr>
                      <a:r>
                        <a:rPr lang="en" sz="1000"/>
                        <a:t>     Legal  (consultation: $50 per  hour)</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 </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$250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10"/>
                  </a:ext>
                </a:extLst>
              </a:tr>
              <a:tr h="311975">
                <a:tc>
                  <a:txBody>
                    <a:bodyPr/>
                    <a:lstStyle/>
                    <a:p>
                      <a:pPr marL="0" lvl="0" indent="0" algn="l" rtl="0">
                        <a:spcBef>
                          <a:spcPts val="0"/>
                        </a:spcBef>
                        <a:spcAft>
                          <a:spcPts val="0"/>
                        </a:spcAft>
                        <a:buNone/>
                      </a:pPr>
                      <a:r>
                        <a:rPr lang="en" sz="1000"/>
                        <a:t>     Database storage</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000"/>
                        <a:t>$100</a:t>
                      </a:r>
                      <a:endParaRPr sz="10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Clr>
                <a:schemeClr val="dk1"/>
              </a:buClr>
              <a:buSzPts val="1100"/>
              <a:buFont typeface="Arial"/>
              <a:buNone/>
            </a:pPr>
            <a:r>
              <a:rPr lang="en">
                <a:solidFill>
                  <a:srgbClr val="000000"/>
                </a:solidFill>
              </a:rPr>
              <a:t>Terms &amp; Conditions</a:t>
            </a:r>
            <a:endParaRPr sz="3800">
              <a:solidFill>
                <a:srgbClr val="000000"/>
              </a:solidFill>
            </a:endParaRPr>
          </a:p>
        </p:txBody>
      </p:sp>
      <p:sp>
        <p:nvSpPr>
          <p:cNvPr id="123" name="Google Shape;123;p21"/>
          <p:cNvSpPr txBox="1">
            <a:spLocks noGrp="1"/>
          </p:cNvSpPr>
          <p:nvPr>
            <p:ph type="body" idx="1"/>
          </p:nvPr>
        </p:nvSpPr>
        <p:spPr>
          <a:xfrm>
            <a:off x="311700" y="1228675"/>
            <a:ext cx="8520600" cy="3322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a:solidFill>
                  <a:srgbClr val="000000"/>
                </a:solidFill>
              </a:rPr>
              <a:t>Dynamic Developers are not responsible or liable for any vehicle damages or any missed maintenance.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Monthly subscription fees are due on the fifth business day of each month. Fees will be electronically transferred from the card or bank account on file automatically.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Subscriptions can be cancelled at any time. However, in order to not be charged for the upcoming month, cancellations need to occur by the 25th of the previous month. </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 late payment fee of $15 will be assessed if payment is not received by the eighth of each month..</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Dynamic Developers reserve the right to make updates to the application as seems fit. At least 24 hour notice will be given when scheduled network outages occur to perform maintenance. </a:t>
            </a:r>
            <a:endParaRPr sz="1400">
              <a:solidFill>
                <a:srgbClr val="000000"/>
              </a:solidFill>
            </a:endParaRPr>
          </a:p>
          <a:p>
            <a:pPr marL="0" lvl="0" indent="0" algn="l" rtl="0">
              <a:spcBef>
                <a:spcPts val="160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253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Scope of Work</a:t>
            </a:r>
            <a:endParaRPr/>
          </a:p>
        </p:txBody>
      </p:sp>
      <p:sp>
        <p:nvSpPr>
          <p:cNvPr id="129" name="Google Shape;129;p22"/>
          <p:cNvSpPr txBox="1">
            <a:spLocks noGrp="1"/>
          </p:cNvSpPr>
          <p:nvPr>
            <p:ph type="body" idx="1"/>
          </p:nvPr>
        </p:nvSpPr>
        <p:spPr>
          <a:xfrm>
            <a:off x="311700" y="1824475"/>
            <a:ext cx="3999900" cy="27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dk1"/>
                </a:solidFill>
              </a:rPr>
              <a:t>Tier 1 - Basic</a:t>
            </a:r>
            <a:endParaRPr u="sng"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Car Displays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Oil Change Reminders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Mileage Tracking</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Insurance Information Storage</a:t>
            </a:r>
            <a:endParaRPr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1600"/>
              </a:spcAft>
              <a:buNone/>
            </a:pPr>
            <a:endParaRPr dirty="0"/>
          </a:p>
        </p:txBody>
      </p:sp>
      <p:sp>
        <p:nvSpPr>
          <p:cNvPr id="130" name="Google Shape;130;p22"/>
          <p:cNvSpPr txBox="1">
            <a:spLocks noGrp="1"/>
          </p:cNvSpPr>
          <p:nvPr>
            <p:ph type="body" idx="2"/>
          </p:nvPr>
        </p:nvSpPr>
        <p:spPr>
          <a:xfrm>
            <a:off x="4832400" y="1824525"/>
            <a:ext cx="3999900" cy="274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tx1"/>
                </a:solidFill>
              </a:rPr>
              <a:t>Tier 2 - Premium</a:t>
            </a:r>
            <a:endParaRPr u="sng" dirty="0">
              <a:solidFill>
                <a:schemeClr val="tx1"/>
              </a:solidFill>
            </a:endParaRPr>
          </a:p>
          <a:p>
            <a:pPr marL="457200" lvl="0" indent="-317500" algn="l" rtl="0">
              <a:spcBef>
                <a:spcPts val="1600"/>
              </a:spcBef>
              <a:spcAft>
                <a:spcPts val="0"/>
              </a:spcAft>
              <a:buClr>
                <a:schemeClr val="dk1"/>
              </a:buClr>
              <a:buSzPts val="1400"/>
              <a:buChar char="●"/>
            </a:pPr>
            <a:r>
              <a:rPr lang="en" dirty="0">
                <a:solidFill>
                  <a:schemeClr val="dk1"/>
                </a:solidFill>
              </a:rPr>
              <a:t>Maintenance Logging</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Maintenance Reminders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Documentation Links</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tx1"/>
                </a:solidFill>
              </a:rPr>
              <a:t>Notifications for Documentation renewal</a:t>
            </a:r>
            <a:endParaRPr dirty="0">
              <a:solidFill>
                <a:schemeClr val="tx1"/>
              </a:solidFill>
            </a:endParaRPr>
          </a:p>
        </p:txBody>
      </p:sp>
      <p:sp>
        <p:nvSpPr>
          <p:cNvPr id="131" name="Google Shape;131;p22"/>
          <p:cNvSpPr txBox="1"/>
          <p:nvPr/>
        </p:nvSpPr>
        <p:spPr>
          <a:xfrm>
            <a:off x="311600" y="1056850"/>
            <a:ext cx="8520600" cy="53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Dynamic Developers will provide a desktop application for vehicle owners to record and maintain vehicle information and documents. </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1497</Words>
  <Application>Microsoft Office PowerPoint</Application>
  <PresentationFormat>On-screen Show (16:9)</PresentationFormat>
  <Paragraphs>175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Roboto</vt:lpstr>
      <vt:lpstr>Simple Light</vt:lpstr>
      <vt:lpstr>Car-Nerd</vt:lpstr>
      <vt:lpstr>Introduction</vt:lpstr>
      <vt:lpstr>Introduction - Our Team</vt:lpstr>
      <vt:lpstr>Introduction - Pitch</vt:lpstr>
      <vt:lpstr>Client Operations</vt:lpstr>
      <vt:lpstr>Executive Summary</vt:lpstr>
      <vt:lpstr>Cost Summary</vt:lpstr>
      <vt:lpstr>Terms &amp; Conditions</vt:lpstr>
      <vt:lpstr>Scope of Work</vt:lpstr>
      <vt:lpstr>Work Requirements:</vt:lpstr>
      <vt:lpstr>Work Requirements - continued:</vt:lpstr>
      <vt:lpstr>Schedule</vt:lpstr>
      <vt:lpstr>Milestones</vt:lpstr>
      <vt:lpstr>Contact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Car-Nerd</dc:title>
  <dc:creator>Kelli Ennis</dc:creator>
  <cp:lastModifiedBy>Kelli Ennis</cp:lastModifiedBy>
  <cp:revision>3</cp:revision>
  <dcterms:modified xsi:type="dcterms:W3CDTF">2020-06-12T22:41:41Z</dcterms:modified>
</cp:coreProperties>
</file>