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269C42B-DDF9-481C-BD42-48647A49ECC3}">
  <a:tblStyle styleId="{D269C42B-DDF9-481C-BD42-48647A49EC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efc475f9_1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efc475f9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bea080b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bea080b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 </a:t>
            </a:r>
            <a:r>
              <a:rPr lang="en"/>
              <a:t>Alternative</a:t>
            </a:r>
            <a:r>
              <a:rPr lang="en"/>
              <a:t> flows exist when a user enters a bad value, or doesn’t follow the proper flow of the program.  If the user opens the program and fails to provide proper credentials, the user is unable to </a:t>
            </a:r>
            <a:r>
              <a:rPr lang="en"/>
              <a:t>proceed</a:t>
            </a:r>
            <a:r>
              <a:rPr lang="en"/>
              <a:t> any further in the app, and the flow stops here.  Another example would be if the user puts in proper credentials, clicks add car button and fails to provide proper information based on the fields.  Then, the user flow would stop here, and they would not be able to review their car’s information.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befc475f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befc475f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befc475f9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efc475f9_1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befc47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befc47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befc475f9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befc475f9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efc475f9_1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efc475f9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bea080bf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ea080bf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efc475f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efc475f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bea080bf7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ea080bf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ea080bf7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ea080bf7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bea080bf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ea080bf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bea080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ea080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 I will be walking through a basic Use-Case for Car-Nerd.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a user can use Car-Nerd, certain conditions must be met by the user. The user must purchase and install a legitimate copy of the software, have an active internet connection, and have at least one car that they would like to log information for.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bea080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bea080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 In a standard or basic case, a user would follow a certain flow.  First, the user would open the program and provide proper credentials to log in.  The user then would click the add car button and </a:t>
            </a:r>
            <a:r>
              <a:rPr lang="en"/>
              <a:t>proceed</a:t>
            </a:r>
            <a:r>
              <a:rPr lang="en"/>
              <a:t> to enter in their car’s information, assuming this is their first time opening the app.  If they were returning users, they could select their already entered car.  After selecting a car, the user would review their car’s info and be alerted to any reminders set previously that are due to be shown.  At this point, the user’s path forks into three points and the user can choose any, all, or none of the next actions.  The user can click add mileage to add a current mileage and date, checking the oil change check box if applicable.  The user also can click the add note button to add a </a:t>
            </a:r>
            <a:r>
              <a:rPr lang="en"/>
              <a:t>maintenance</a:t>
            </a:r>
            <a:r>
              <a:rPr lang="en"/>
              <a:t> note, or any other note that the user may need to use later.  The user can also export all mileage to a .csv for further </a:t>
            </a:r>
            <a:r>
              <a:rPr lang="en"/>
              <a:t>analytics by pressing the export button.  After the user is finished updating and adding, then they would click save changes, or logout without save, and exit the program.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Car-Nerd</a:t>
            </a:r>
            <a:endParaRPr/>
          </a:p>
          <a:p>
            <a:pPr indent="0" lvl="0" marL="0" rtl="0" algn="ctr">
              <a:spcBef>
                <a:spcPts val="0"/>
              </a:spcBef>
              <a:spcAft>
                <a:spcPts val="0"/>
              </a:spcAft>
              <a:buNone/>
            </a:pPr>
            <a:r>
              <a:rPr lang="en" sz="2800"/>
              <a:t>Phase 3</a:t>
            </a:r>
            <a:endParaRPr sz="28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Dynamic Developers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270950" y="18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Use-Case: Alternative Flows</a:t>
            </a:r>
            <a:endParaRPr/>
          </a:p>
        </p:txBody>
      </p:sp>
      <p:sp>
        <p:nvSpPr>
          <p:cNvPr id="195" name="Google Shape;195;p22"/>
          <p:cNvSpPr txBox="1"/>
          <p:nvPr>
            <p:ph idx="1" type="body"/>
          </p:nvPr>
        </p:nvSpPr>
        <p:spPr>
          <a:xfrm>
            <a:off x="4571998" y="3445575"/>
            <a:ext cx="4297800" cy="1188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opens Car-Nerd</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fails to produce proper credentials</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is unable to access any car details, add mileage, or add notes</a:t>
            </a:r>
            <a:endParaRPr>
              <a:solidFill>
                <a:srgbClr val="000000"/>
              </a:solidFill>
              <a:latin typeface="Calibri"/>
              <a:ea typeface="Calibri"/>
              <a:cs typeface="Calibri"/>
              <a:sym typeface="Calibri"/>
            </a:endParaRPr>
          </a:p>
        </p:txBody>
      </p:sp>
      <p:sp>
        <p:nvSpPr>
          <p:cNvPr id="196" name="Google Shape;196;p22"/>
          <p:cNvSpPr txBox="1"/>
          <p:nvPr>
            <p:ph idx="1" type="body"/>
          </p:nvPr>
        </p:nvSpPr>
        <p:spPr>
          <a:xfrm>
            <a:off x="4545498" y="749450"/>
            <a:ext cx="4297800" cy="2560200"/>
          </a:xfrm>
          <a:prstGeom prst="rect">
            <a:avLst/>
          </a:prstGeom>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opens Car-Nerd</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uses personal credentials to log in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Add Car button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adds a new car</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car from dropdown list</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reviews car information and alerts</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Add Note button. </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fails to accurately provide all required information to add new note</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An error message is produced and no note information was saved</a:t>
            </a:r>
            <a:endParaRPr>
              <a:solidFill>
                <a:srgbClr val="000000"/>
              </a:solidFill>
              <a:latin typeface="Calibri"/>
              <a:ea typeface="Calibri"/>
              <a:cs typeface="Calibri"/>
              <a:sym typeface="Calibri"/>
            </a:endParaRPr>
          </a:p>
        </p:txBody>
      </p:sp>
      <p:sp>
        <p:nvSpPr>
          <p:cNvPr id="197" name="Google Shape;197;p22"/>
          <p:cNvSpPr txBox="1"/>
          <p:nvPr>
            <p:ph idx="1" type="body"/>
          </p:nvPr>
        </p:nvSpPr>
        <p:spPr>
          <a:xfrm>
            <a:off x="308200" y="749450"/>
            <a:ext cx="4186200" cy="1679700"/>
          </a:xfrm>
          <a:prstGeom prst="rect">
            <a:avLst/>
          </a:prstGeom>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opens Car-Nerd</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uses personal credentials to log in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Add Car button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fails to properly provide proper information in adding a new car</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is unable to select a car since a car could not properly be added assuming  no other cars exist</a:t>
            </a:r>
            <a:endParaRPr>
              <a:solidFill>
                <a:srgbClr val="000000"/>
              </a:solidFill>
              <a:latin typeface="Calibri"/>
              <a:ea typeface="Calibri"/>
              <a:cs typeface="Calibri"/>
              <a:sym typeface="Calibri"/>
            </a:endParaRPr>
          </a:p>
        </p:txBody>
      </p:sp>
      <p:sp>
        <p:nvSpPr>
          <p:cNvPr id="198" name="Google Shape;198;p22"/>
          <p:cNvSpPr txBox="1"/>
          <p:nvPr>
            <p:ph idx="1" type="body"/>
          </p:nvPr>
        </p:nvSpPr>
        <p:spPr>
          <a:xfrm>
            <a:off x="308225" y="2505675"/>
            <a:ext cx="4186200" cy="2380800"/>
          </a:xfrm>
          <a:prstGeom prst="rect">
            <a:avLst/>
          </a:prstGeom>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opens Car-Nerd</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uses personal credentials to log in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Add Car button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adds a new car</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car from dropdown list</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reviews car information and alerts</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selects Add Mileage button</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User fails to accurately provide all required information to add new mileage</a:t>
            </a:r>
            <a:endParaRPr>
              <a:solidFill>
                <a:srgbClr val="000000"/>
              </a:solidFill>
              <a:latin typeface="Calibri"/>
              <a:ea typeface="Calibri"/>
              <a:cs typeface="Calibri"/>
              <a:sym typeface="Calibri"/>
            </a:endParaRPr>
          </a:p>
          <a:p>
            <a:pPr indent="-311150" lvl="0" marL="457200" rtl="0" algn="l">
              <a:lnSpc>
                <a:spcPct val="100000"/>
              </a:lnSpc>
              <a:spcBef>
                <a:spcPts val="0"/>
              </a:spcBef>
              <a:spcAft>
                <a:spcPts val="0"/>
              </a:spcAft>
              <a:buClr>
                <a:srgbClr val="000000"/>
              </a:buClr>
              <a:buSzPts val="1300"/>
              <a:buFont typeface="Calibri"/>
              <a:buAutoNum type="arabicPeriod"/>
            </a:pPr>
            <a:r>
              <a:rPr lang="en">
                <a:solidFill>
                  <a:srgbClr val="000000"/>
                </a:solidFill>
                <a:latin typeface="Calibri"/>
                <a:ea typeface="Calibri"/>
                <a:cs typeface="Calibri"/>
                <a:sym typeface="Calibri"/>
              </a:rPr>
              <a:t>An error message is produced and no mileage information was saved</a:t>
            </a:r>
            <a:endParaRPr>
              <a:solidFill>
                <a:srgbClr val="000000"/>
              </a:solidFill>
            </a:endParaRPr>
          </a:p>
        </p:txBody>
      </p:sp>
      <p:sp>
        <p:nvSpPr>
          <p:cNvPr id="199" name="Google Shape;199;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19150" y="845600"/>
            <a:ext cx="75057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Managemen</a:t>
            </a:r>
            <a:r>
              <a:rPr lang="en"/>
              <a:t>t </a:t>
            </a:r>
            <a:endParaRPr/>
          </a:p>
        </p:txBody>
      </p:sp>
      <p:sp>
        <p:nvSpPr>
          <p:cNvPr id="205" name="Google Shape;205;p23"/>
          <p:cNvSpPr txBox="1"/>
          <p:nvPr>
            <p:ph idx="1" type="body"/>
          </p:nvPr>
        </p:nvSpPr>
        <p:spPr>
          <a:xfrm>
            <a:off x="819150" y="1451300"/>
            <a:ext cx="7355100" cy="3370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500">
                <a:solidFill>
                  <a:srgbClr val="000000"/>
                </a:solidFill>
                <a:latin typeface="Arial"/>
                <a:ea typeface="Arial"/>
                <a:cs typeface="Arial"/>
                <a:sym typeface="Arial"/>
              </a:rPr>
              <a:t>Quality Management Approach - </a:t>
            </a:r>
            <a:endParaRPr sz="1500">
              <a:solidFill>
                <a:srgbClr val="000000"/>
              </a:solidFill>
              <a:latin typeface="Arial"/>
              <a:ea typeface="Arial"/>
              <a:cs typeface="Arial"/>
              <a:sym typeface="Arial"/>
            </a:endParaRPr>
          </a:p>
          <a:p>
            <a:pPr indent="-314325" lvl="0" marL="457200" rtl="0" algn="l">
              <a:lnSpc>
                <a:spcPct val="100000"/>
              </a:lnSpc>
              <a:spcBef>
                <a:spcPts val="1200"/>
              </a:spcBef>
              <a:spcAft>
                <a:spcPts val="0"/>
              </a:spcAft>
              <a:buClr>
                <a:srgbClr val="000000"/>
              </a:buClr>
              <a:buSzPts val="1350"/>
              <a:buFont typeface="Arial"/>
              <a:buChar char="●"/>
            </a:pPr>
            <a:r>
              <a:rPr lang="en" sz="1350">
                <a:solidFill>
                  <a:srgbClr val="000000"/>
                </a:solidFill>
                <a:latin typeface="Arial"/>
                <a:ea typeface="Arial"/>
                <a:cs typeface="Arial"/>
                <a:sym typeface="Arial"/>
              </a:rPr>
              <a:t>Ensure that quality is part of every process and tasks that will be performed</a:t>
            </a:r>
            <a:endParaRPr sz="1350">
              <a:solidFill>
                <a:srgbClr val="000000"/>
              </a:solidFill>
              <a:latin typeface="Arial"/>
              <a:ea typeface="Arial"/>
              <a:cs typeface="Arial"/>
              <a:sym typeface="Arial"/>
            </a:endParaRPr>
          </a:p>
          <a:p>
            <a:pPr indent="-314325" lvl="0" marL="457200" rtl="0" algn="l">
              <a:lnSpc>
                <a:spcPct val="10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Focus on project deliverables and criteria being used for development</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Quality Group will comprise of the Dynamic Developers’ development team and project manager.</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Metrics and standards include:</a:t>
            </a:r>
            <a:endParaRPr sz="700">
              <a:solidFill>
                <a:srgbClr val="000000"/>
              </a:solidFill>
              <a:latin typeface="Times New Roman"/>
              <a:ea typeface="Times New Roman"/>
              <a:cs typeface="Times New Roman"/>
              <a:sym typeface="Times New Roman"/>
            </a:endParaRPr>
          </a:p>
          <a:p>
            <a:pPr indent="-314325" lvl="1" marL="9144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Resources</a:t>
            </a:r>
            <a:endParaRPr sz="1350">
              <a:solidFill>
                <a:srgbClr val="000000"/>
              </a:solidFill>
              <a:latin typeface="Arial"/>
              <a:ea typeface="Arial"/>
              <a:cs typeface="Arial"/>
              <a:sym typeface="Arial"/>
            </a:endParaRPr>
          </a:p>
          <a:p>
            <a:pPr indent="-314325" lvl="1" marL="9144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Performance procedures</a:t>
            </a:r>
            <a:endParaRPr sz="1350">
              <a:solidFill>
                <a:srgbClr val="000000"/>
              </a:solidFill>
              <a:latin typeface="Arial"/>
              <a:ea typeface="Arial"/>
              <a:cs typeface="Arial"/>
              <a:sym typeface="Arial"/>
            </a:endParaRPr>
          </a:p>
          <a:p>
            <a:pPr indent="-314325" lvl="1" marL="914400" rtl="0" algn="l">
              <a:lnSpc>
                <a:spcPct val="10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Application procedures</a:t>
            </a:r>
            <a:endParaRPr sz="1350">
              <a:solidFill>
                <a:srgbClr val="000000"/>
              </a:solidFill>
              <a:latin typeface="Arial"/>
              <a:ea typeface="Arial"/>
              <a:cs typeface="Arial"/>
              <a:sym typeface="Arial"/>
            </a:endParaRPr>
          </a:p>
          <a:p>
            <a:pPr indent="0" lvl="0" marL="457200" rtl="0" algn="l">
              <a:spcBef>
                <a:spcPts val="1200"/>
              </a:spcBef>
              <a:spcAft>
                <a:spcPts val="1100"/>
              </a:spcAft>
              <a:buNone/>
            </a:pPr>
            <a:r>
              <a:t/>
            </a:r>
            <a:endParaRPr sz="1350">
              <a:solidFill>
                <a:srgbClr val="000000"/>
              </a:solidFill>
              <a:latin typeface="Arial"/>
              <a:ea typeface="Arial"/>
              <a:cs typeface="Arial"/>
              <a:sym typeface="Arial"/>
            </a:endParaRPr>
          </a:p>
        </p:txBody>
      </p:sp>
      <p:sp>
        <p:nvSpPr>
          <p:cNvPr id="206" name="Google Shape;20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479925" y="254050"/>
            <a:ext cx="75057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Controls </a:t>
            </a:r>
            <a:endParaRPr/>
          </a:p>
        </p:txBody>
      </p:sp>
      <p:sp>
        <p:nvSpPr>
          <p:cNvPr id="212" name="Google Shape;212;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3" name="Google Shape;213;p24"/>
          <p:cNvGraphicFramePr/>
          <p:nvPr/>
        </p:nvGraphicFramePr>
        <p:xfrm>
          <a:off x="403722" y="1059955"/>
          <a:ext cx="3000000" cy="3000000"/>
        </p:xfrm>
        <a:graphic>
          <a:graphicData uri="http://schemas.openxmlformats.org/drawingml/2006/table">
            <a:tbl>
              <a:tblPr>
                <a:noFill/>
                <a:tableStyleId>{D269C42B-DDF9-481C-BD42-48647A49ECC3}</a:tableStyleId>
              </a:tblPr>
              <a:tblGrid>
                <a:gridCol w="2000375"/>
                <a:gridCol w="2426800"/>
                <a:gridCol w="1898850"/>
                <a:gridCol w="1675475"/>
              </a:tblGrid>
              <a:tr h="721275">
                <a:tc>
                  <a:txBody>
                    <a:bodyPr/>
                    <a:lstStyle/>
                    <a:p>
                      <a:pPr indent="0" lvl="0" marL="0" rtl="0" algn="ctr">
                        <a:lnSpc>
                          <a:spcPct val="115000"/>
                        </a:lnSpc>
                        <a:spcBef>
                          <a:spcPts val="1000"/>
                        </a:spcBef>
                        <a:spcAft>
                          <a:spcPts val="0"/>
                        </a:spcAft>
                        <a:buNone/>
                      </a:pPr>
                      <a:r>
                        <a:rPr lang="en" sz="1200"/>
                        <a:t>Product</a:t>
                      </a:r>
                      <a:endParaRPr sz="1200"/>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1000"/>
                        </a:spcBef>
                        <a:spcAft>
                          <a:spcPts val="0"/>
                        </a:spcAft>
                        <a:buNone/>
                      </a:pPr>
                      <a:r>
                        <a:rPr lang="en" sz="1200"/>
                        <a:t>Physical/Performance Standards</a:t>
                      </a:r>
                      <a:endParaRPr sz="1200"/>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1000"/>
                        </a:spcBef>
                        <a:spcAft>
                          <a:spcPts val="0"/>
                        </a:spcAft>
                        <a:buNone/>
                      </a:pPr>
                      <a:r>
                        <a:rPr lang="en" sz="1200"/>
                        <a:t>Quality Assessment Activities</a:t>
                      </a:r>
                      <a:endParaRPr sz="1200"/>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lnSpc>
                          <a:spcPct val="115000"/>
                        </a:lnSpc>
                        <a:spcBef>
                          <a:spcPts val="1000"/>
                        </a:spcBef>
                        <a:spcAft>
                          <a:spcPts val="0"/>
                        </a:spcAft>
                        <a:buNone/>
                      </a:pPr>
                      <a:r>
                        <a:rPr lang="en" sz="1200"/>
                        <a:t>Assessment Intervals</a:t>
                      </a:r>
                      <a:endParaRPr sz="1200"/>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721275">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Data Handling</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User inputs saved </a:t>
                      </a:r>
                      <a:r>
                        <a:rPr lang="en" sz="1200">
                          <a:latin typeface="Times New Roman"/>
                          <a:ea typeface="Times New Roman"/>
                          <a:cs typeface="Times New Roman"/>
                          <a:sym typeface="Times New Roman"/>
                        </a:rPr>
                        <a:t>without data loss. </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Debugging and user testing.</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Per development release, customer feedback, or update.</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9825">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User Navigation</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Users able to intuitively navigate the UI </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User testing and surveying.</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Per development release, update, customer feedback, or UI change. </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5675">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Useful and Relevant Features</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F</a:t>
                      </a:r>
                      <a:r>
                        <a:rPr lang="en" sz="1200">
                          <a:latin typeface="Times New Roman"/>
                          <a:ea typeface="Times New Roman"/>
                          <a:cs typeface="Times New Roman"/>
                          <a:sym typeface="Times New Roman"/>
                        </a:rPr>
                        <a:t>eatures are useful and relevant and work as expected</a:t>
                      </a:r>
                      <a:endParaRPr sz="12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User testing and surveying.</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Per development release, customer feedback, or feature update.</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5675">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Streamlined Coding and Developing</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Code is updatable and understandable by current and future developers.</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Meetings and reviews of code with development team.</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000"/>
                        </a:spcBef>
                        <a:spcAft>
                          <a:spcPts val="0"/>
                        </a:spcAft>
                        <a:buNone/>
                      </a:pPr>
                      <a:r>
                        <a:rPr lang="en" sz="1200">
                          <a:latin typeface="Times New Roman"/>
                          <a:ea typeface="Times New Roman"/>
                          <a:cs typeface="Times New Roman"/>
                          <a:sym typeface="Times New Roman"/>
                        </a:rPr>
                        <a:t>Per development release or updates. </a:t>
                      </a:r>
                      <a:endParaRPr sz="1200">
                        <a:latin typeface="Times New Roman"/>
                        <a:ea typeface="Times New Roman"/>
                        <a:cs typeface="Times New Roman"/>
                        <a:sym typeface="Times New Roman"/>
                      </a:endParaRPr>
                    </a:p>
                  </a:txBody>
                  <a:tcPr marT="0" marB="0" marR="50800" marL="508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424925" y="277175"/>
            <a:ext cx="750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Checklist:</a:t>
            </a:r>
            <a:endParaRPr/>
          </a:p>
        </p:txBody>
      </p:sp>
      <p:sp>
        <p:nvSpPr>
          <p:cNvPr id="219" name="Google Shape;219;p25"/>
          <p:cNvSpPr txBox="1"/>
          <p:nvPr>
            <p:ph idx="1" type="body"/>
          </p:nvPr>
        </p:nvSpPr>
        <p:spPr>
          <a:xfrm>
            <a:off x="424925" y="865200"/>
            <a:ext cx="8189400" cy="4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Quality Group used the Quality Checklist as a guideline to review the  measures that are currently in place and to outline what measures still need to be addressed to improve the Quality Management Plan. Some highlights from the Checklist include: </a:t>
            </a:r>
            <a:endParaRPr/>
          </a:p>
          <a:p>
            <a:pPr indent="-311150" lvl="0" marL="457200" rtl="0" algn="l">
              <a:spcBef>
                <a:spcPts val="1600"/>
              </a:spcBef>
              <a:spcAft>
                <a:spcPts val="0"/>
              </a:spcAft>
              <a:buSzPts val="1300"/>
              <a:buAutoNum type="arabicPeriod"/>
            </a:pPr>
            <a:r>
              <a:rPr lang="en"/>
              <a:t>We have assigned a Quality Management Manager (the Project Manager)</a:t>
            </a:r>
            <a:endParaRPr/>
          </a:p>
          <a:p>
            <a:pPr indent="-311150" lvl="0" marL="457200" rtl="0" algn="l">
              <a:spcBef>
                <a:spcPts val="0"/>
              </a:spcBef>
              <a:spcAft>
                <a:spcPts val="0"/>
              </a:spcAft>
              <a:buSzPts val="1300"/>
              <a:buAutoNum type="arabicPeriod"/>
            </a:pPr>
            <a:r>
              <a:rPr lang="en"/>
              <a:t>A repository has been established and all the Quality Group is aware of how to access that documentation. </a:t>
            </a:r>
            <a:endParaRPr/>
          </a:p>
          <a:p>
            <a:pPr indent="-311150" lvl="0" marL="457200" rtl="0" algn="l">
              <a:spcBef>
                <a:spcPts val="0"/>
              </a:spcBef>
              <a:spcAft>
                <a:spcPts val="0"/>
              </a:spcAft>
              <a:buSzPts val="1300"/>
              <a:buAutoNum type="arabicPeriod"/>
            </a:pPr>
            <a:r>
              <a:rPr lang="en"/>
              <a:t>Quality metrics have been established and agreed upon by the Quality Group. They include:</a:t>
            </a:r>
            <a:endParaRPr/>
          </a:p>
          <a:p>
            <a:pPr indent="-298450" lvl="1" marL="914400" rtl="0" algn="l">
              <a:spcBef>
                <a:spcPts val="0"/>
              </a:spcBef>
              <a:spcAft>
                <a:spcPts val="0"/>
              </a:spcAft>
              <a:buSzPts val="1100"/>
              <a:buAutoNum type="alphaLcPeriod"/>
            </a:pPr>
            <a:r>
              <a:rPr lang="en"/>
              <a:t>System audits to ensure that users are experiencing expected results</a:t>
            </a:r>
            <a:endParaRPr/>
          </a:p>
          <a:p>
            <a:pPr indent="-298450" lvl="1" marL="914400" rtl="0" algn="l">
              <a:spcBef>
                <a:spcPts val="0"/>
              </a:spcBef>
              <a:spcAft>
                <a:spcPts val="0"/>
              </a:spcAft>
              <a:buSzPts val="1100"/>
              <a:buAutoNum type="alphaLcPeriod"/>
            </a:pPr>
            <a:r>
              <a:rPr lang="en"/>
              <a:t>10 or more successful trial runs</a:t>
            </a:r>
            <a:endParaRPr/>
          </a:p>
          <a:p>
            <a:pPr indent="-298450" lvl="1" marL="914400" rtl="0" algn="l">
              <a:spcBef>
                <a:spcPts val="0"/>
              </a:spcBef>
              <a:spcAft>
                <a:spcPts val="0"/>
              </a:spcAft>
              <a:buSzPts val="1100"/>
              <a:buAutoNum type="alphaLcPeriod"/>
            </a:pPr>
            <a:r>
              <a:rPr lang="en"/>
              <a:t>Customer satisfaction </a:t>
            </a:r>
            <a:endParaRPr/>
          </a:p>
          <a:p>
            <a:pPr indent="-311150" lvl="0" marL="457200" rtl="0" algn="l">
              <a:spcBef>
                <a:spcPts val="0"/>
              </a:spcBef>
              <a:spcAft>
                <a:spcPts val="0"/>
              </a:spcAft>
              <a:buSzPts val="1300"/>
              <a:buAutoNum type="arabicPeriod"/>
            </a:pPr>
            <a:r>
              <a:rPr lang="en"/>
              <a:t>Other quality standard  items that are a work in progress:</a:t>
            </a:r>
            <a:endParaRPr/>
          </a:p>
          <a:p>
            <a:pPr indent="-298450" lvl="1" marL="914400" rtl="0" algn="l">
              <a:spcBef>
                <a:spcPts val="0"/>
              </a:spcBef>
              <a:spcAft>
                <a:spcPts val="0"/>
              </a:spcAft>
              <a:buSzPts val="1100"/>
              <a:buAutoNum type="alphaLcPeriod"/>
            </a:pPr>
            <a:r>
              <a:rPr lang="en"/>
              <a:t>Since quality improvements  have yet to be reported, do not have a change control process to accommodate project changes currently.</a:t>
            </a:r>
            <a:endParaRPr/>
          </a:p>
          <a:p>
            <a:pPr indent="-298450" lvl="1" marL="914400" rtl="0" algn="l">
              <a:spcBef>
                <a:spcPts val="0"/>
              </a:spcBef>
              <a:spcAft>
                <a:spcPts val="0"/>
              </a:spcAft>
              <a:buSzPts val="1100"/>
              <a:buAutoNum type="alphaLcPeriod"/>
            </a:pPr>
            <a:r>
              <a:rPr lang="en"/>
              <a:t>At this time, we do not have an appropriate number of resources assigned for quality </a:t>
            </a:r>
            <a:r>
              <a:rPr lang="en"/>
              <a:t>assurance</a:t>
            </a:r>
            <a:r>
              <a:rPr lang="en"/>
              <a:t> and control</a:t>
            </a:r>
            <a:endParaRPr/>
          </a:p>
          <a:p>
            <a:pPr indent="-298450" lvl="2" marL="1371600" rtl="0" algn="l">
              <a:spcBef>
                <a:spcPts val="0"/>
              </a:spcBef>
              <a:spcAft>
                <a:spcPts val="0"/>
              </a:spcAft>
              <a:buSzPts val="1100"/>
              <a:buAutoNum type="romanLcPeriod"/>
            </a:pPr>
            <a:r>
              <a:rPr lang="en"/>
              <a:t>More staff would be needed so that team members can focus on their primary responsibility (development, managing the project, etc)</a:t>
            </a:r>
            <a:endParaRPr/>
          </a:p>
          <a:p>
            <a:pPr indent="-298450" lvl="1" marL="914400" rtl="0" algn="l">
              <a:spcBef>
                <a:spcPts val="0"/>
              </a:spcBef>
              <a:spcAft>
                <a:spcPts val="0"/>
              </a:spcAft>
              <a:buSzPts val="1100"/>
              <a:buAutoNum type="alphaLcPeriod"/>
            </a:pPr>
            <a:r>
              <a:rPr lang="en"/>
              <a:t>Unsure if metrics support quality standards are acceptable to the customer</a:t>
            </a:r>
            <a:endParaRPr/>
          </a:p>
          <a:p>
            <a:pPr indent="-298450" lvl="2" marL="1371600" rtl="0" algn="l">
              <a:spcBef>
                <a:spcPts val="0"/>
              </a:spcBef>
              <a:spcAft>
                <a:spcPts val="0"/>
              </a:spcAft>
              <a:buSzPts val="1100"/>
              <a:buAutoNum type="romanLcPeriod"/>
            </a:pPr>
            <a:r>
              <a:rPr lang="en"/>
              <a:t>Have not reached testing phase, but will review and update standards as needed once completed.</a:t>
            </a:r>
            <a:endParaRPr/>
          </a:p>
          <a:p>
            <a:pPr indent="0" lvl="0" marL="457200" rtl="0" algn="l">
              <a:spcBef>
                <a:spcPts val="1600"/>
              </a:spcBef>
              <a:spcAft>
                <a:spcPts val="1600"/>
              </a:spcAft>
              <a:buNone/>
            </a:pPr>
            <a:r>
              <a:t/>
            </a:r>
            <a:endParaRPr/>
          </a:p>
        </p:txBody>
      </p:sp>
      <p:sp>
        <p:nvSpPr>
          <p:cNvPr id="220" name="Google Shape;220;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26" name="Google Shape;226;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6"/>
          <p:cNvSpPr/>
          <p:nvPr/>
        </p:nvSpPr>
        <p:spPr>
          <a:xfrm>
            <a:off x="3981811" y="2081225"/>
            <a:ext cx="1180375" cy="17097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24650"/>
            <a:ext cx="75057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460375"/>
            <a:ext cx="75057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this phase, we explored some diagrams:</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The ERD, which will show the relationships of data in our application.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 DFD, which will show the way data flows through the program.</a:t>
            </a:r>
            <a:endParaRPr>
              <a:solidFill>
                <a:srgbClr val="000000"/>
              </a:solidFill>
            </a:endParaRPr>
          </a:p>
          <a:p>
            <a:pPr indent="0" lvl="0" marL="0" rtl="0" algn="l">
              <a:spcBef>
                <a:spcPts val="1600"/>
              </a:spcBef>
              <a:spcAft>
                <a:spcPts val="0"/>
              </a:spcAft>
              <a:buNone/>
            </a:pPr>
            <a:r>
              <a:rPr lang="en">
                <a:solidFill>
                  <a:srgbClr val="000000"/>
                </a:solidFill>
              </a:rPr>
              <a:t>In addition to that, we examined:</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Use Cases - which will detail how a user will interact with the program to achieve expected outcome which is being able to organize and maintain vehicle information.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Quality </a:t>
            </a:r>
            <a:r>
              <a:rPr lang="en">
                <a:solidFill>
                  <a:srgbClr val="000000"/>
                </a:solidFill>
              </a:rPr>
              <a:t>Management</a:t>
            </a:r>
            <a:r>
              <a:rPr lang="en">
                <a:solidFill>
                  <a:srgbClr val="000000"/>
                </a:solidFill>
              </a:rPr>
              <a:t> - to ensure that we provide users with a quality product.</a:t>
            </a:r>
            <a:endParaRPr>
              <a:solidFill>
                <a:srgbClr val="000000"/>
              </a:solidFill>
            </a:endParaRPr>
          </a:p>
          <a:p>
            <a:pPr indent="0" lvl="0" marL="0" rtl="0" algn="l">
              <a:spcBef>
                <a:spcPts val="1600"/>
              </a:spcBef>
              <a:spcAft>
                <a:spcPts val="1600"/>
              </a:spcAft>
              <a:buNone/>
            </a:pPr>
            <a:r>
              <a:t/>
            </a:r>
            <a:endParaRPr/>
          </a:p>
        </p:txBody>
      </p:sp>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blip>
          <a:stretch>
            <a:fillRect/>
          </a:stretch>
        </p:blipFill>
        <p:spPr>
          <a:xfrm>
            <a:off x="436800" y="234800"/>
            <a:ext cx="8388599" cy="4660701"/>
          </a:xfrm>
          <a:prstGeom prst="rect">
            <a:avLst/>
          </a:prstGeom>
          <a:noFill/>
          <a:ln>
            <a:noFill/>
          </a:ln>
        </p:spPr>
      </p:pic>
      <p:sp>
        <p:nvSpPr>
          <p:cNvPr id="142" name="Google Shape;142;p15"/>
          <p:cNvSpPr txBox="1"/>
          <p:nvPr>
            <p:ph type="title"/>
          </p:nvPr>
        </p:nvSpPr>
        <p:spPr>
          <a:xfrm>
            <a:off x="4294050" y="515850"/>
            <a:ext cx="41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ERD Diagram</a:t>
            </a:r>
            <a:endParaRPr/>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279475"/>
            <a:ext cx="75057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 Diagram - Level 0 </a:t>
            </a:r>
            <a:endParaRPr/>
          </a:p>
        </p:txBody>
      </p:sp>
      <p:pic>
        <p:nvPicPr>
          <p:cNvPr id="149" name="Google Shape;149;p16"/>
          <p:cNvPicPr preferRelativeResize="0"/>
          <p:nvPr/>
        </p:nvPicPr>
        <p:blipFill>
          <a:blip r:embed="rId3">
            <a:alphaModFix/>
          </a:blip>
          <a:stretch>
            <a:fillRect/>
          </a:stretch>
        </p:blipFill>
        <p:spPr>
          <a:xfrm>
            <a:off x="1343750" y="883025"/>
            <a:ext cx="6766249" cy="4022100"/>
          </a:xfrm>
          <a:prstGeom prst="rect">
            <a:avLst/>
          </a:prstGeom>
          <a:noFill/>
          <a:ln>
            <a:noFill/>
          </a:ln>
        </p:spPr>
      </p:pic>
      <p:sp>
        <p:nvSpPr>
          <p:cNvPr id="150" name="Google Shape;15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7"/>
          <p:cNvPicPr preferRelativeResize="0"/>
          <p:nvPr/>
        </p:nvPicPr>
        <p:blipFill>
          <a:blip r:embed="rId3">
            <a:alphaModFix/>
          </a:blip>
          <a:stretch>
            <a:fillRect/>
          </a:stretch>
        </p:blipFill>
        <p:spPr>
          <a:xfrm>
            <a:off x="1183425" y="265875"/>
            <a:ext cx="6777149" cy="4602574"/>
          </a:xfrm>
          <a:prstGeom prst="rect">
            <a:avLst/>
          </a:prstGeom>
          <a:noFill/>
          <a:ln>
            <a:noFill/>
          </a:ln>
        </p:spPr>
      </p:pic>
      <p:sp>
        <p:nvSpPr>
          <p:cNvPr id="156" name="Google Shape;156;p17"/>
          <p:cNvSpPr txBox="1"/>
          <p:nvPr/>
        </p:nvSpPr>
        <p:spPr>
          <a:xfrm>
            <a:off x="6765575" y="2004950"/>
            <a:ext cx="59136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logout</a:t>
            </a:r>
            <a:endParaRPr/>
          </a:p>
        </p:txBody>
      </p:sp>
      <p:sp>
        <p:nvSpPr>
          <p:cNvPr id="157" name="Google Shape;157;p17"/>
          <p:cNvSpPr txBox="1"/>
          <p:nvPr/>
        </p:nvSpPr>
        <p:spPr>
          <a:xfrm>
            <a:off x="4856025" y="4488050"/>
            <a:ext cx="39375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Profile</a:t>
            </a:r>
            <a:endParaRPr/>
          </a:p>
          <a:p>
            <a:pPr indent="0" lvl="0" marL="0" rtl="0" algn="l">
              <a:spcBef>
                <a:spcPts val="0"/>
              </a:spcBef>
              <a:spcAft>
                <a:spcPts val="0"/>
              </a:spcAft>
              <a:buNone/>
            </a:pPr>
            <a:r>
              <a:t/>
            </a:r>
            <a:endParaRPr/>
          </a:p>
        </p:txBody>
      </p:sp>
      <p:sp>
        <p:nvSpPr>
          <p:cNvPr id="158" name="Google Shape;158;p17"/>
          <p:cNvSpPr txBox="1"/>
          <p:nvPr>
            <p:ph type="title"/>
          </p:nvPr>
        </p:nvSpPr>
        <p:spPr>
          <a:xfrm>
            <a:off x="5690525" y="265875"/>
            <a:ext cx="3141300" cy="9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System Architecture</a:t>
            </a:r>
            <a:r>
              <a:rPr lang="en" sz="2500"/>
              <a:t> </a:t>
            </a:r>
            <a:endParaRPr sz="2500"/>
          </a:p>
        </p:txBody>
      </p:sp>
      <p:sp>
        <p:nvSpPr>
          <p:cNvPr id="159" name="Google Shape;159;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921950" y="504275"/>
            <a:ext cx="7499778" cy="4428352"/>
          </a:xfrm>
          <a:prstGeom prst="rect">
            <a:avLst/>
          </a:prstGeom>
          <a:noFill/>
          <a:ln>
            <a:noFill/>
          </a:ln>
        </p:spPr>
      </p:pic>
      <p:sp>
        <p:nvSpPr>
          <p:cNvPr id="165" name="Google Shape;165;p18"/>
          <p:cNvSpPr txBox="1"/>
          <p:nvPr/>
        </p:nvSpPr>
        <p:spPr>
          <a:xfrm>
            <a:off x="2717075" y="228600"/>
            <a:ext cx="59136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login</a:t>
            </a:r>
            <a:endParaRPr/>
          </a:p>
        </p:txBody>
      </p:sp>
      <p:sp>
        <p:nvSpPr>
          <p:cNvPr id="166" name="Google Shape;166;p18"/>
          <p:cNvSpPr txBox="1"/>
          <p:nvPr/>
        </p:nvSpPr>
        <p:spPr>
          <a:xfrm>
            <a:off x="7781975" y="228600"/>
            <a:ext cx="59136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Login</a:t>
            </a:r>
            <a:endParaRPr/>
          </a:p>
        </p:txBody>
      </p:sp>
      <p:sp>
        <p:nvSpPr>
          <p:cNvPr id="167" name="Google Shape;167;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868475" y="192875"/>
            <a:ext cx="7347853" cy="4739377"/>
          </a:xfrm>
          <a:prstGeom prst="rect">
            <a:avLst/>
          </a:prstGeom>
          <a:noFill/>
          <a:ln>
            <a:noFill/>
          </a:ln>
        </p:spPr>
      </p:pic>
      <p:sp>
        <p:nvSpPr>
          <p:cNvPr id="173" name="Google Shape;173;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19"/>
          <p:cNvSpPr txBox="1"/>
          <p:nvPr>
            <p:ph type="title"/>
          </p:nvPr>
        </p:nvSpPr>
        <p:spPr>
          <a:xfrm>
            <a:off x="285750" y="279475"/>
            <a:ext cx="3247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Flow Diagram - Level 1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Use-Case: Pre-conditions of Car-Nerd</a:t>
            </a:r>
            <a:endParaRPr/>
          </a:p>
        </p:txBody>
      </p:sp>
      <p:sp>
        <p:nvSpPr>
          <p:cNvPr id="180" name="Google Shape;180;p20"/>
          <p:cNvSpPr txBox="1"/>
          <p:nvPr>
            <p:ph idx="1" type="body"/>
          </p:nvPr>
        </p:nvSpPr>
        <p:spPr>
          <a:xfrm>
            <a:off x="819150" y="1524675"/>
            <a:ext cx="7505700" cy="95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Legitimate copy of Car-Nerd software</a:t>
            </a:r>
            <a:endParaRPr sz="1700"/>
          </a:p>
          <a:p>
            <a:pPr indent="-336550" lvl="0" marL="457200" rtl="0" algn="l">
              <a:spcBef>
                <a:spcPts val="0"/>
              </a:spcBef>
              <a:spcAft>
                <a:spcPts val="0"/>
              </a:spcAft>
              <a:buSzPts val="1700"/>
              <a:buChar char="●"/>
            </a:pPr>
            <a:r>
              <a:rPr lang="en" sz="1700"/>
              <a:t>Internet Connection</a:t>
            </a:r>
            <a:endParaRPr sz="1700"/>
          </a:p>
          <a:p>
            <a:pPr indent="-336550" lvl="0" marL="457200" rtl="0" algn="l">
              <a:spcBef>
                <a:spcPts val="0"/>
              </a:spcBef>
              <a:spcAft>
                <a:spcPts val="0"/>
              </a:spcAft>
              <a:buSzPts val="1700"/>
              <a:buChar char="●"/>
            </a:pPr>
            <a:r>
              <a:rPr lang="en" sz="1700"/>
              <a:t>At least one car to maintain</a:t>
            </a:r>
            <a:endParaRPr sz="1700"/>
          </a:p>
        </p:txBody>
      </p:sp>
      <p:sp>
        <p:nvSpPr>
          <p:cNvPr id="181" name="Google Shape;181;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753900"/>
            <a:ext cx="7505700" cy="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Use-Case:  Standard User Flow</a:t>
            </a:r>
            <a:endParaRPr/>
          </a:p>
        </p:txBody>
      </p:sp>
      <p:sp>
        <p:nvSpPr>
          <p:cNvPr id="187" name="Google Shape;187;p21"/>
          <p:cNvSpPr txBox="1"/>
          <p:nvPr>
            <p:ph idx="1" type="body"/>
          </p:nvPr>
        </p:nvSpPr>
        <p:spPr>
          <a:xfrm>
            <a:off x="248425" y="1601725"/>
            <a:ext cx="4470300" cy="244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User open</a:t>
            </a:r>
            <a:r>
              <a:rPr lang="en" sz="1700"/>
              <a:t>s</a:t>
            </a:r>
            <a:r>
              <a:rPr lang="en" sz="1700"/>
              <a:t> the Car-Nerd program.</a:t>
            </a:r>
            <a:endParaRPr sz="1700"/>
          </a:p>
          <a:p>
            <a:pPr indent="-336550" lvl="0" marL="457200" rtl="0" algn="l">
              <a:spcBef>
                <a:spcPts val="0"/>
              </a:spcBef>
              <a:spcAft>
                <a:spcPts val="0"/>
              </a:spcAft>
              <a:buSzPts val="1700"/>
              <a:buChar char="●"/>
            </a:pPr>
            <a:r>
              <a:rPr lang="en" sz="1700"/>
              <a:t>User uses personal credentials to log in</a:t>
            </a:r>
            <a:endParaRPr sz="1700"/>
          </a:p>
          <a:p>
            <a:pPr indent="-336550" lvl="0" marL="457200" rtl="0" algn="l">
              <a:spcBef>
                <a:spcPts val="0"/>
              </a:spcBef>
              <a:spcAft>
                <a:spcPts val="0"/>
              </a:spcAft>
              <a:buSzPts val="1700"/>
              <a:buChar char="●"/>
            </a:pPr>
            <a:r>
              <a:rPr lang="en" sz="1700"/>
              <a:t>User selects the Add Car button.</a:t>
            </a:r>
            <a:endParaRPr sz="1700"/>
          </a:p>
          <a:p>
            <a:pPr indent="-336550" lvl="0" marL="457200" rtl="0" algn="l">
              <a:spcBef>
                <a:spcPts val="0"/>
              </a:spcBef>
              <a:spcAft>
                <a:spcPts val="0"/>
              </a:spcAft>
              <a:buSzPts val="1700"/>
              <a:buChar char="●"/>
            </a:pPr>
            <a:r>
              <a:rPr lang="en" sz="1700"/>
              <a:t>User adds a new car.</a:t>
            </a:r>
            <a:endParaRPr sz="1700"/>
          </a:p>
          <a:p>
            <a:pPr indent="-336550" lvl="0" marL="457200" rtl="0" algn="l">
              <a:spcBef>
                <a:spcPts val="0"/>
              </a:spcBef>
              <a:spcAft>
                <a:spcPts val="0"/>
              </a:spcAft>
              <a:buSzPts val="1700"/>
              <a:buChar char="●"/>
            </a:pPr>
            <a:r>
              <a:rPr lang="en" sz="1700"/>
              <a:t>User selects car from dropdown list.</a:t>
            </a:r>
            <a:endParaRPr sz="1700"/>
          </a:p>
          <a:p>
            <a:pPr indent="-336550" lvl="0" marL="457200" rtl="0" algn="l">
              <a:spcBef>
                <a:spcPts val="0"/>
              </a:spcBef>
              <a:spcAft>
                <a:spcPts val="0"/>
              </a:spcAft>
              <a:buSzPts val="1700"/>
              <a:buChar char="●"/>
            </a:pPr>
            <a:r>
              <a:rPr lang="en" sz="1700"/>
              <a:t>User reviews car information and alerts</a:t>
            </a:r>
            <a:endParaRPr sz="1700"/>
          </a:p>
          <a:p>
            <a:pPr indent="-336550" lvl="0" marL="457200" rtl="0" algn="l">
              <a:spcBef>
                <a:spcPts val="0"/>
              </a:spcBef>
              <a:spcAft>
                <a:spcPts val="0"/>
              </a:spcAft>
              <a:buSzPts val="1700"/>
              <a:buChar char="●"/>
            </a:pPr>
            <a:r>
              <a:rPr lang="en" sz="1700"/>
              <a:t>User selects Add Notes button</a:t>
            </a:r>
            <a:endParaRPr sz="1700"/>
          </a:p>
        </p:txBody>
      </p:sp>
      <p:sp>
        <p:nvSpPr>
          <p:cNvPr id="188" name="Google Shape;188;p21"/>
          <p:cNvSpPr txBox="1"/>
          <p:nvPr>
            <p:ph idx="2" type="body"/>
          </p:nvPr>
        </p:nvSpPr>
        <p:spPr>
          <a:xfrm>
            <a:off x="4480300" y="1601725"/>
            <a:ext cx="4572000" cy="2890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User adds notes</a:t>
            </a:r>
            <a:endParaRPr sz="1700"/>
          </a:p>
          <a:p>
            <a:pPr indent="-336550" lvl="0" marL="457200" rtl="0" algn="l">
              <a:spcBef>
                <a:spcPts val="0"/>
              </a:spcBef>
              <a:spcAft>
                <a:spcPts val="0"/>
              </a:spcAft>
              <a:buSzPts val="1700"/>
              <a:buChar char="●"/>
            </a:pPr>
            <a:r>
              <a:rPr lang="en" sz="1700"/>
              <a:t>User selects the Add Mileage button</a:t>
            </a:r>
            <a:endParaRPr sz="1700"/>
          </a:p>
          <a:p>
            <a:pPr indent="-336550" lvl="0" marL="457200" rtl="0" algn="l">
              <a:spcBef>
                <a:spcPts val="0"/>
              </a:spcBef>
              <a:spcAft>
                <a:spcPts val="0"/>
              </a:spcAft>
              <a:buSzPts val="1700"/>
              <a:buChar char="●"/>
            </a:pPr>
            <a:r>
              <a:rPr lang="en" sz="1700"/>
              <a:t>User adds Mileage with the latest mileage </a:t>
            </a:r>
            <a:endParaRPr sz="1700"/>
          </a:p>
          <a:p>
            <a:pPr indent="-336550" lvl="0" marL="457200" rtl="0" algn="l">
              <a:spcBef>
                <a:spcPts val="0"/>
              </a:spcBef>
              <a:spcAft>
                <a:spcPts val="0"/>
              </a:spcAft>
              <a:buSzPts val="1700"/>
              <a:buChar char="●"/>
            </a:pPr>
            <a:r>
              <a:rPr lang="en" sz="1700"/>
              <a:t>User Saves changes</a:t>
            </a:r>
            <a:endParaRPr sz="1700"/>
          </a:p>
          <a:p>
            <a:pPr indent="-336550" lvl="0" marL="457200" rtl="0" algn="l">
              <a:spcBef>
                <a:spcPts val="0"/>
              </a:spcBef>
              <a:spcAft>
                <a:spcPts val="0"/>
              </a:spcAft>
              <a:buSzPts val="1700"/>
              <a:buChar char="●"/>
            </a:pPr>
            <a:r>
              <a:rPr lang="en" sz="1700"/>
              <a:t>User exports all existing mileage to .csv</a:t>
            </a:r>
            <a:endParaRPr sz="1700"/>
          </a:p>
          <a:p>
            <a:pPr indent="-336550" lvl="0" marL="457200" rtl="0" algn="l">
              <a:spcBef>
                <a:spcPts val="0"/>
              </a:spcBef>
              <a:spcAft>
                <a:spcPts val="0"/>
              </a:spcAft>
              <a:buSzPts val="1700"/>
              <a:buChar char="●"/>
            </a:pPr>
            <a:r>
              <a:rPr lang="en" sz="1700"/>
              <a:t>User logs out of profile.</a:t>
            </a:r>
            <a:endParaRPr sz="1700"/>
          </a:p>
          <a:p>
            <a:pPr indent="-336550" lvl="0" marL="457200" rtl="0" algn="l">
              <a:spcBef>
                <a:spcPts val="0"/>
              </a:spcBef>
              <a:spcAft>
                <a:spcPts val="0"/>
              </a:spcAft>
              <a:buSzPts val="1700"/>
              <a:buChar char="●"/>
            </a:pPr>
            <a:r>
              <a:rPr lang="en" sz="1700"/>
              <a:t>User exits program.</a:t>
            </a:r>
            <a:endParaRPr sz="1700"/>
          </a:p>
        </p:txBody>
      </p:sp>
      <p:sp>
        <p:nvSpPr>
          <p:cNvPr id="189" name="Google Shape;189;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