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embeddedFontLst>
    <p:embeddedFont>
      <p:font typeface="Roboto" panose="020B0604020202020204"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ADE2E7E-0993-4746-B636-C41AB36A5C6A}">
  <a:tblStyle styleId="{AADE2E7E-0993-4746-B636-C41AB36A5C6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8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89b45d1524_6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89b45d1524_6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89b45d1524_6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89b45d1524_6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89b45d1524_6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89b45d1524_6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89b45d1524_6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89b45d1524_6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89b45d1524_1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89b45d1524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en" sz="1200" b="1">
                <a:solidFill>
                  <a:schemeClr val="dk1"/>
                </a:solidFill>
              </a:rPr>
              <a:t>From David</a:t>
            </a:r>
            <a:br>
              <a:rPr lang="en" sz="1200" b="1">
                <a:solidFill>
                  <a:schemeClr val="dk1"/>
                </a:solidFill>
              </a:rPr>
            </a:br>
            <a:r>
              <a:rPr lang="en" sz="1200" b="1">
                <a:solidFill>
                  <a:schemeClr val="dk1"/>
                </a:solidFill>
              </a:rPr>
              <a:t>To end</a:t>
            </a:r>
            <a:br>
              <a:rPr lang="en" sz="1200" b="1">
                <a:solidFill>
                  <a:schemeClr val="dk1"/>
                </a:solidFill>
              </a:rPr>
            </a:br>
            <a:r>
              <a:rPr lang="en" sz="1200" b="1">
                <a:solidFill>
                  <a:schemeClr val="dk1"/>
                </a:solidFill>
              </a:rPr>
              <a:t>Contact</a:t>
            </a:r>
            <a:endParaRPr sz="1200" b="1">
              <a:solidFill>
                <a:schemeClr val="dk1"/>
              </a:solidFill>
            </a:endParaRPr>
          </a:p>
          <a:p>
            <a:pPr marL="0" lvl="0" indent="0" algn="l" rtl="0">
              <a:spcBef>
                <a:spcPts val="1200"/>
              </a:spcBef>
              <a:spcAft>
                <a:spcPts val="0"/>
              </a:spcAft>
              <a:buNone/>
            </a:pPr>
            <a:r>
              <a:rPr lang="en">
                <a:solidFill>
                  <a:schemeClr val="dk1"/>
                </a:solidFill>
              </a:rPr>
              <a:t>Dynamic Developers are happy to assist you anytime needed. Please contact us with any questions and/or concerns.</a:t>
            </a:r>
            <a:endParaRPr>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a:solidFill>
                  <a:schemeClr val="dk1"/>
                </a:solidFill>
              </a:rPr>
              <a:t>Address </a:t>
            </a:r>
            <a:br>
              <a:rPr lang="en">
                <a:solidFill>
                  <a:schemeClr val="dk1"/>
                </a:solidFill>
              </a:rPr>
            </a:br>
            <a:r>
              <a:rPr lang="en">
                <a:solidFill>
                  <a:schemeClr val="dk1"/>
                </a:solidFill>
              </a:rPr>
              <a:t>Email </a:t>
            </a:r>
            <a:br>
              <a:rPr lang="en">
                <a:solidFill>
                  <a:schemeClr val="dk1"/>
                </a:solidFill>
              </a:rPr>
            </a:br>
            <a:r>
              <a:rPr lang="en">
                <a:solidFill>
                  <a:schemeClr val="dk1"/>
                </a:solidFill>
              </a:rPr>
              <a:t>Website</a:t>
            </a:r>
            <a:br>
              <a:rPr lang="en">
                <a:solidFill>
                  <a:schemeClr val="dk1"/>
                </a:solidFill>
              </a:rPr>
            </a:b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89b45d1524_1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89b45d1524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89b45d1524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89b45d1524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89b45d1524_2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89b45d1524_2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89b45d1524_2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89b45d1524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Next I’m going to turn it over to Stephen who will give more details about Car-Nerd and share a little bit about our Client Operations and Executive Summary.</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89b45d1524_3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89b45d1524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en">
                <a:solidFill>
                  <a:schemeClr val="dk1"/>
                </a:solidFill>
              </a:rPr>
              <a:t>With so many life tasks competing for most people’s time, maintenance and vehicle records can get lost in the shuffle.</a:t>
            </a:r>
            <a:endParaRPr>
              <a:solidFill>
                <a:schemeClr val="dk1"/>
              </a:solidFill>
            </a:endParaRPr>
          </a:p>
          <a:p>
            <a:pPr marL="0" lvl="0" indent="0" algn="l" rtl="0">
              <a:lnSpc>
                <a:spcPct val="115000"/>
              </a:lnSpc>
              <a:spcBef>
                <a:spcPts val="1200"/>
              </a:spcBef>
              <a:spcAft>
                <a:spcPts val="1200"/>
              </a:spcAft>
              <a:buClr>
                <a:schemeClr val="dk1"/>
              </a:buClr>
              <a:buSzPts val="1100"/>
              <a:buFont typeface="Arial"/>
              <a:buNone/>
            </a:pPr>
            <a:r>
              <a:rPr lang="en">
                <a:solidFill>
                  <a:schemeClr val="dk1"/>
                </a:solidFill>
              </a:rPr>
              <a:t>Dynamic Developer’s proposed solution is to help alleviate the need to manually maintain vehicle documents and records. Furthermore, by using this solution, vehicle owners are now able to focus on other important tasks that can enrich their lives.</a:t>
            </a:r>
            <a:endParaRPr>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89b45d1524_6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89b45d1524_6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chemeClr val="dk1"/>
                </a:solidFill>
              </a:rPr>
              <a:t>Benefits of choosing our team are as thus:</a:t>
            </a: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a:solidFill>
                  <a:schemeClr val="dk1"/>
                </a:solidFill>
              </a:rPr>
              <a:t>Reduced costs</a:t>
            </a: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a:solidFill>
                  <a:schemeClr val="dk1"/>
                </a:solidFill>
              </a:rPr>
              <a:t>Professional and flexible developers that are open to and value user feedback</a:t>
            </a: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a:solidFill>
                  <a:schemeClr val="dk1"/>
                </a:solidFill>
              </a:rPr>
              <a:t>Ability to quickly adapt to current market environment and user demands</a:t>
            </a: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a:solidFill>
                  <a:schemeClr val="dk1"/>
                </a:solidFill>
              </a:rPr>
              <a:t>Latest software updates for optimal user experience</a:t>
            </a: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a:solidFill>
                  <a:schemeClr val="dk1"/>
                </a:solidFill>
              </a:rPr>
              <a:t>Provide car management solution that will save users time </a:t>
            </a:r>
            <a:endParaRPr>
              <a:solidFill>
                <a:schemeClr val="dk1"/>
              </a:solidFill>
            </a:endParaRPr>
          </a:p>
          <a:p>
            <a:pPr marL="457200" lvl="0" indent="0" algn="l" rtl="0">
              <a:lnSpc>
                <a:spcPct val="115000"/>
              </a:lnSpc>
              <a:spcBef>
                <a:spcPts val="0"/>
              </a:spcBef>
              <a:spcAft>
                <a:spcPts val="0"/>
              </a:spcAft>
              <a:buNone/>
            </a:pPr>
            <a:endParaRPr>
              <a:solidFill>
                <a:schemeClr val="dk1"/>
              </a:solidFill>
            </a:endParaRPr>
          </a:p>
          <a:p>
            <a:pPr marL="0" lvl="0" indent="0" algn="l" rtl="0">
              <a:lnSpc>
                <a:spcPct val="115000"/>
              </a:lnSpc>
              <a:spcBef>
                <a:spcPts val="1200"/>
              </a:spcBef>
              <a:spcAft>
                <a:spcPts val="1200"/>
              </a:spcAft>
              <a:buClr>
                <a:schemeClr val="dk1"/>
              </a:buClr>
              <a:buSzPts val="1100"/>
              <a:buFont typeface="Arial"/>
              <a:buNone/>
            </a:pPr>
            <a:r>
              <a:rPr lang="en">
                <a:solidFill>
                  <a:schemeClr val="dk1"/>
                </a:solidFill>
              </a:rPr>
              <a:t>Transition to Alyssa: “I’m going to pass this presentation onto Alyssa, who will be talking about the cost summary of the project and Terms &amp; Conditions of the project.”</a:t>
            </a:r>
            <a:endParaRPr>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89b45d1524_6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89b45d1524_6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89b45d1524_6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89b45d1524_6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Transition to Nick:  “I’m going to pass the presentation on to Nick, where he can tell you a little bit more about the scope of the project.  It’s all you, Nick!”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89b45d1524_6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89b45d1524_6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a:solidFill>
                  <a:schemeClr val="dk1"/>
                </a:solidFill>
              </a:rPr>
              <a:t>Dynamic Developers will provide a desktop application for vehicle owners to record and maintain vehicle information and documents. The desktop application will be written using the Java platform. Furthermore, it will give the user the ability to select from two tiers of service, one which is free and includes basic features, and a premium tier, requiring a paid subscription, which will include the basic tier plus additional features. The break down of tiers and their included features are as follows:</a:t>
            </a:r>
            <a:br>
              <a:rPr lang="en">
                <a:solidFill>
                  <a:schemeClr val="dk1"/>
                </a:solidFill>
              </a:rPr>
            </a:br>
            <a:r>
              <a:rPr lang="en">
                <a:solidFill>
                  <a:schemeClr val="dk1"/>
                </a:solidFill>
              </a:rPr>
              <a:t> Tier 1 - Basic: </a:t>
            </a: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a:solidFill>
                  <a:schemeClr val="dk1"/>
                </a:solidFill>
              </a:rPr>
              <a:t>Featuring the Year, Make, Model, and trim package of one or more vehicles.</a:t>
            </a: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a:solidFill>
                  <a:schemeClr val="dk1"/>
                </a:solidFill>
              </a:rPr>
              <a:t>VIN, Plate numbers, and other identifying vehicle information.</a:t>
            </a: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a:solidFill>
                  <a:schemeClr val="dk1"/>
                </a:solidFill>
              </a:rPr>
              <a:t>Documentation links to insurance information.</a:t>
            </a: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a:solidFill>
                  <a:schemeClr val="dk1"/>
                </a:solidFill>
              </a:rPr>
              <a:t>Oil change reminders.</a:t>
            </a: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a:solidFill>
                  <a:schemeClr val="dk1"/>
                </a:solidFill>
              </a:rPr>
              <a:t>Mileage tracking.</a:t>
            </a:r>
            <a:endParaRPr>
              <a:solidFill>
                <a:schemeClr val="dk1"/>
              </a:solidFill>
            </a:endParaRPr>
          </a:p>
          <a:p>
            <a:pPr marL="457200" lvl="0" indent="0" algn="l" rtl="0">
              <a:lnSpc>
                <a:spcPct val="115000"/>
              </a:lnSpc>
              <a:spcBef>
                <a:spcPts val="0"/>
              </a:spcBef>
              <a:spcAft>
                <a:spcPts val="0"/>
              </a:spcAft>
              <a:buClr>
                <a:schemeClr val="dk1"/>
              </a:buClr>
              <a:buSzPts val="1100"/>
              <a:buFont typeface="Arial"/>
              <a:buNone/>
            </a:pP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a:solidFill>
                  <a:schemeClr val="dk1"/>
                </a:solidFill>
              </a:rPr>
              <a:t>Tier 2 - Premium: </a:t>
            </a: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a:solidFill>
                  <a:schemeClr val="dk1"/>
                </a:solidFill>
              </a:rPr>
              <a:t>Maintenance Logging with file upload.</a:t>
            </a: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a:solidFill>
                  <a:schemeClr val="dk1"/>
                </a:solidFill>
              </a:rPr>
              <a:t>Maintenance reminders based on user input.</a:t>
            </a: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a:solidFill>
                  <a:schemeClr val="dk1"/>
                </a:solidFill>
              </a:rPr>
              <a:t>Documentation links to registration, personal property tax, driver license, etc</a:t>
            </a: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a:solidFill>
                  <a:schemeClr val="dk1"/>
                </a:solidFill>
              </a:rPr>
              <a:t>Notifications for License renewals, driver license renewals, and other documentation with renewals. </a:t>
            </a:r>
            <a:br>
              <a:rPr lang="en">
                <a:solidFill>
                  <a:schemeClr val="dk1"/>
                </a:solidFill>
              </a:rPr>
            </a:br>
            <a:br>
              <a:rPr lang="en">
                <a:solidFill>
                  <a:schemeClr val="dk1"/>
                </a:solidFill>
              </a:rPr>
            </a:br>
            <a:r>
              <a:rPr lang="en">
                <a:solidFill>
                  <a:schemeClr val="dk1"/>
                </a:solidFill>
              </a:rPr>
              <a:t>From Alyssa</a:t>
            </a:r>
            <a:endParaRPr>
              <a:solidFill>
                <a:schemeClr val="dk1"/>
              </a:solidFill>
            </a:endParaRPr>
          </a:p>
          <a:p>
            <a:pPr marL="457200" lvl="0" indent="0" algn="l" rtl="0">
              <a:lnSpc>
                <a:spcPct val="115000"/>
              </a:lnSpc>
              <a:spcBef>
                <a:spcPts val="0"/>
              </a:spcBef>
              <a:spcAft>
                <a:spcPts val="0"/>
              </a:spcAft>
              <a:buNone/>
            </a:pPr>
            <a:r>
              <a:rPr lang="en">
                <a:solidFill>
                  <a:schemeClr val="dk1"/>
                </a:solidFill>
              </a:rPr>
              <a:t>To david	</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_2">
  <p:cSld name="TITLE_2">
    <p:bg>
      <p:bgPr>
        <a:solidFill>
          <a:schemeClr val="dk1"/>
        </a:solidFill>
        <a:effectLst/>
      </p:bgPr>
    </p:bg>
    <p:spTree>
      <p:nvGrpSpPr>
        <p:cNvPr id="1" name="Shape 50"/>
        <p:cNvGrpSpPr/>
        <p:nvPr/>
      </p:nvGrpSpPr>
      <p:grpSpPr>
        <a:xfrm>
          <a:off x="0" y="0"/>
          <a:ext cx="0" cy="0"/>
          <a:chOff x="0" y="0"/>
          <a:chExt cx="0" cy="0"/>
        </a:xfrm>
      </p:grpSpPr>
      <p:sp>
        <p:nvSpPr>
          <p:cNvPr id="51" name="Google Shape;51;p13"/>
          <p:cNvSpPr/>
          <p:nvPr/>
        </p:nvSpPr>
        <p:spPr>
          <a:xfrm>
            <a:off x="-125"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52" name="Google Shape;52;p13"/>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53" name="Google Shape;53;p13"/>
          <p:cNvSpPr txBox="1">
            <a:spLocks noGrp="1"/>
          </p:cNvSpPr>
          <p:nvPr>
            <p:ph type="subTitle" idx="1"/>
          </p:nvPr>
        </p:nvSpPr>
        <p:spPr>
          <a:xfrm>
            <a:off x="311700" y="1878560"/>
            <a:ext cx="4242600" cy="738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2"/>
              </a:buClr>
              <a:buSzPts val="1600"/>
              <a:buNone/>
              <a:defRPr sz="1600">
                <a:solidFill>
                  <a:schemeClr val="lt2"/>
                </a:solidFill>
              </a:defRPr>
            </a:lvl1pPr>
            <a:lvl2pPr lvl="1" rtl="0">
              <a:lnSpc>
                <a:spcPct val="100000"/>
              </a:lnSpc>
              <a:spcBef>
                <a:spcPts val="0"/>
              </a:spcBef>
              <a:spcAft>
                <a:spcPts val="0"/>
              </a:spcAft>
              <a:buClr>
                <a:schemeClr val="lt2"/>
              </a:buClr>
              <a:buSzPts val="1600"/>
              <a:buNone/>
              <a:defRPr sz="1600">
                <a:solidFill>
                  <a:schemeClr val="lt2"/>
                </a:solidFill>
              </a:defRPr>
            </a:lvl2pPr>
            <a:lvl3pPr lvl="2" rtl="0">
              <a:lnSpc>
                <a:spcPct val="100000"/>
              </a:lnSpc>
              <a:spcBef>
                <a:spcPts val="0"/>
              </a:spcBef>
              <a:spcAft>
                <a:spcPts val="0"/>
              </a:spcAft>
              <a:buClr>
                <a:schemeClr val="lt2"/>
              </a:buClr>
              <a:buSzPts val="1600"/>
              <a:buNone/>
              <a:defRPr sz="1600">
                <a:solidFill>
                  <a:schemeClr val="lt2"/>
                </a:solidFill>
              </a:defRPr>
            </a:lvl3pPr>
            <a:lvl4pPr lvl="3" rtl="0">
              <a:lnSpc>
                <a:spcPct val="100000"/>
              </a:lnSpc>
              <a:spcBef>
                <a:spcPts val="0"/>
              </a:spcBef>
              <a:spcAft>
                <a:spcPts val="0"/>
              </a:spcAft>
              <a:buClr>
                <a:schemeClr val="lt2"/>
              </a:buClr>
              <a:buSzPts val="1600"/>
              <a:buNone/>
              <a:defRPr sz="1600">
                <a:solidFill>
                  <a:schemeClr val="lt2"/>
                </a:solidFill>
              </a:defRPr>
            </a:lvl4pPr>
            <a:lvl5pPr lvl="4" rtl="0">
              <a:lnSpc>
                <a:spcPct val="100000"/>
              </a:lnSpc>
              <a:spcBef>
                <a:spcPts val="0"/>
              </a:spcBef>
              <a:spcAft>
                <a:spcPts val="0"/>
              </a:spcAft>
              <a:buClr>
                <a:schemeClr val="lt2"/>
              </a:buClr>
              <a:buSzPts val="1600"/>
              <a:buNone/>
              <a:defRPr sz="1600">
                <a:solidFill>
                  <a:schemeClr val="lt2"/>
                </a:solidFill>
              </a:defRPr>
            </a:lvl5pPr>
            <a:lvl6pPr lvl="5" rtl="0">
              <a:lnSpc>
                <a:spcPct val="100000"/>
              </a:lnSpc>
              <a:spcBef>
                <a:spcPts val="0"/>
              </a:spcBef>
              <a:spcAft>
                <a:spcPts val="0"/>
              </a:spcAft>
              <a:buClr>
                <a:schemeClr val="lt2"/>
              </a:buClr>
              <a:buSzPts val="1600"/>
              <a:buNone/>
              <a:defRPr sz="1600">
                <a:solidFill>
                  <a:schemeClr val="lt2"/>
                </a:solidFill>
              </a:defRPr>
            </a:lvl6pPr>
            <a:lvl7pPr lvl="6" rtl="0">
              <a:lnSpc>
                <a:spcPct val="100000"/>
              </a:lnSpc>
              <a:spcBef>
                <a:spcPts val="0"/>
              </a:spcBef>
              <a:spcAft>
                <a:spcPts val="0"/>
              </a:spcAft>
              <a:buClr>
                <a:schemeClr val="lt2"/>
              </a:buClr>
              <a:buSzPts val="1600"/>
              <a:buNone/>
              <a:defRPr sz="1600">
                <a:solidFill>
                  <a:schemeClr val="lt2"/>
                </a:solidFill>
              </a:defRPr>
            </a:lvl7pPr>
            <a:lvl8pPr lvl="7" rtl="0">
              <a:lnSpc>
                <a:spcPct val="100000"/>
              </a:lnSpc>
              <a:spcBef>
                <a:spcPts val="0"/>
              </a:spcBef>
              <a:spcAft>
                <a:spcPts val="0"/>
              </a:spcAft>
              <a:buClr>
                <a:schemeClr val="lt2"/>
              </a:buClr>
              <a:buSzPts val="1600"/>
              <a:buNone/>
              <a:defRPr sz="1600">
                <a:solidFill>
                  <a:schemeClr val="lt2"/>
                </a:solidFill>
              </a:defRPr>
            </a:lvl8pPr>
            <a:lvl9pPr lvl="8" rtl="0">
              <a:lnSpc>
                <a:spcPct val="100000"/>
              </a:lnSpc>
              <a:spcBef>
                <a:spcPts val="0"/>
              </a:spcBef>
              <a:spcAft>
                <a:spcPts val="0"/>
              </a:spcAft>
              <a:buClr>
                <a:schemeClr val="lt2"/>
              </a:buClr>
              <a:buSzPts val="1600"/>
              <a:buNone/>
              <a:defRPr sz="1600">
                <a:solidFill>
                  <a:schemeClr val="lt2"/>
                </a:solidFill>
              </a:defRPr>
            </a:lvl9pPr>
          </a:lstStyle>
          <a:p>
            <a:endParaRPr/>
          </a:p>
        </p:txBody>
      </p:sp>
      <p:sp>
        <p:nvSpPr>
          <p:cNvPr id="54" name="Google Shape;54;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p:fade thruBlk="1"/>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mailto:DynamicDevelopers@gmail.com" TargetMode="External"/><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7B17C5"/>
        </a:solidFill>
        <a:effectLst/>
      </p:bgPr>
    </p:bg>
    <p:spTree>
      <p:nvGrpSpPr>
        <p:cNvPr id="1" name="Shape 58"/>
        <p:cNvGrpSpPr/>
        <p:nvPr/>
      </p:nvGrpSpPr>
      <p:grpSpPr>
        <a:xfrm>
          <a:off x="0" y="0"/>
          <a:ext cx="0" cy="0"/>
          <a:chOff x="0" y="0"/>
          <a:chExt cx="0" cy="0"/>
        </a:xfrm>
      </p:grpSpPr>
      <p:pic>
        <p:nvPicPr>
          <p:cNvPr id="59" name="Google Shape;59;p14"/>
          <p:cNvPicPr preferRelativeResize="0"/>
          <p:nvPr/>
        </p:nvPicPr>
        <p:blipFill>
          <a:blip r:embed="rId3">
            <a:alphaModFix/>
          </a:blip>
          <a:stretch>
            <a:fillRect/>
          </a:stretch>
        </p:blipFill>
        <p:spPr>
          <a:xfrm>
            <a:off x="4246327" y="0"/>
            <a:ext cx="4897674" cy="5143500"/>
          </a:xfrm>
          <a:prstGeom prst="rect">
            <a:avLst/>
          </a:prstGeom>
          <a:noFill/>
          <a:ln>
            <a:noFill/>
          </a:ln>
        </p:spPr>
      </p:pic>
      <p:sp>
        <p:nvSpPr>
          <p:cNvPr id="60" name="Google Shape;60;p14"/>
          <p:cNvSpPr txBox="1">
            <a:spLocks noGrp="1"/>
          </p:cNvSpPr>
          <p:nvPr>
            <p:ph type="ctrTitle"/>
          </p:nvPr>
        </p:nvSpPr>
        <p:spPr>
          <a:xfrm>
            <a:off x="311688" y="418125"/>
            <a:ext cx="8520600" cy="105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Car-Nerd</a:t>
            </a:r>
            <a:endParaRPr/>
          </a:p>
        </p:txBody>
      </p:sp>
      <p:sp>
        <p:nvSpPr>
          <p:cNvPr id="61" name="Google Shape;61;p14"/>
          <p:cNvSpPr txBox="1">
            <a:spLocks noGrp="1"/>
          </p:cNvSpPr>
          <p:nvPr>
            <p:ph type="subTitle" idx="1"/>
          </p:nvPr>
        </p:nvSpPr>
        <p:spPr>
          <a:xfrm>
            <a:off x="311688" y="1198950"/>
            <a:ext cx="8520600" cy="79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999999"/>
                </a:solidFill>
              </a:rPr>
              <a:t>Dynamic Developers</a:t>
            </a:r>
            <a:endParaRPr>
              <a:solidFill>
                <a:srgbClr val="999999"/>
              </a:solidFill>
            </a:endParaRPr>
          </a:p>
        </p:txBody>
      </p:sp>
      <p:pic>
        <p:nvPicPr>
          <p:cNvPr id="62" name="Google Shape;62;p14"/>
          <p:cNvPicPr preferRelativeResize="0"/>
          <p:nvPr/>
        </p:nvPicPr>
        <p:blipFill>
          <a:blip r:embed="rId4">
            <a:alphaModFix/>
          </a:blip>
          <a:stretch>
            <a:fillRect/>
          </a:stretch>
        </p:blipFill>
        <p:spPr>
          <a:xfrm>
            <a:off x="7160627" y="3081176"/>
            <a:ext cx="1237777" cy="129991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Work Requirements:</a:t>
            </a:r>
            <a:endParaRPr/>
          </a:p>
        </p:txBody>
      </p:sp>
      <p:sp>
        <p:nvSpPr>
          <p:cNvPr id="137" name="Google Shape;137;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400">
                <a:solidFill>
                  <a:schemeClr val="dk1"/>
                </a:solidFill>
              </a:rPr>
              <a:t>Car-Nerd will be developed in multiple phases and each phase will entail different tasks. These tasks are outlined as follows:</a:t>
            </a:r>
            <a:endParaRPr sz="1400">
              <a:solidFill>
                <a:schemeClr val="dk1"/>
              </a:solidFill>
            </a:endParaRPr>
          </a:p>
          <a:p>
            <a:pPr marL="0" lvl="0" indent="0" algn="l" rtl="0">
              <a:spcBef>
                <a:spcPts val="0"/>
              </a:spcBef>
              <a:spcAft>
                <a:spcPts val="0"/>
              </a:spcAft>
              <a:buClr>
                <a:schemeClr val="dk1"/>
              </a:buClr>
              <a:buSzPts val="1100"/>
              <a:buFont typeface="Arial"/>
              <a:buNone/>
            </a:pPr>
            <a:endParaRPr sz="1400">
              <a:solidFill>
                <a:schemeClr val="dk1"/>
              </a:solidFill>
            </a:endParaRPr>
          </a:p>
          <a:p>
            <a:pPr marL="0" lvl="0" indent="0" algn="l" rtl="0">
              <a:spcBef>
                <a:spcPts val="0"/>
              </a:spcBef>
              <a:spcAft>
                <a:spcPts val="0"/>
              </a:spcAft>
              <a:buClr>
                <a:schemeClr val="dk1"/>
              </a:buClr>
              <a:buSzPts val="1100"/>
              <a:buFont typeface="Arial"/>
              <a:buNone/>
            </a:pPr>
            <a:r>
              <a:rPr lang="en" sz="1400">
                <a:solidFill>
                  <a:schemeClr val="dk1"/>
                </a:solidFill>
              </a:rPr>
              <a:t>Phase One: Research and Strategize</a:t>
            </a:r>
            <a:endParaRPr sz="1400">
              <a:solidFill>
                <a:schemeClr val="dk1"/>
              </a:solidFill>
            </a:endParaRPr>
          </a:p>
          <a:p>
            <a:pPr marL="457200" lvl="0" indent="-317500" algn="l" rtl="0">
              <a:spcBef>
                <a:spcPts val="0"/>
              </a:spcBef>
              <a:spcAft>
                <a:spcPts val="0"/>
              </a:spcAft>
              <a:buClr>
                <a:schemeClr val="dk1"/>
              </a:buClr>
              <a:buSzPts val="1400"/>
              <a:buChar char="●"/>
            </a:pPr>
            <a:r>
              <a:rPr lang="en" sz="1400">
                <a:solidFill>
                  <a:schemeClr val="dk1"/>
                </a:solidFill>
              </a:rPr>
              <a:t>Discuss application requirements, business expenses</a:t>
            </a:r>
            <a:endParaRPr sz="1400">
              <a:solidFill>
                <a:schemeClr val="dk1"/>
              </a:solidFill>
            </a:endParaRPr>
          </a:p>
          <a:p>
            <a:pPr marL="457200" lvl="0" indent="-317500" algn="l" rtl="0">
              <a:spcBef>
                <a:spcPts val="0"/>
              </a:spcBef>
              <a:spcAft>
                <a:spcPts val="0"/>
              </a:spcAft>
              <a:buClr>
                <a:schemeClr val="dk1"/>
              </a:buClr>
              <a:buSzPts val="1400"/>
              <a:buChar char="●"/>
            </a:pPr>
            <a:r>
              <a:rPr lang="en" sz="1400">
                <a:solidFill>
                  <a:schemeClr val="dk1"/>
                </a:solidFill>
              </a:rPr>
              <a:t>Develop project proposal and SOW</a:t>
            </a:r>
            <a:endParaRPr sz="1400">
              <a:solidFill>
                <a:schemeClr val="dk1"/>
              </a:solidFill>
            </a:endParaRPr>
          </a:p>
          <a:p>
            <a:pPr marL="457200" lvl="0" indent="-317500" algn="l" rtl="0">
              <a:spcBef>
                <a:spcPts val="0"/>
              </a:spcBef>
              <a:spcAft>
                <a:spcPts val="0"/>
              </a:spcAft>
              <a:buClr>
                <a:schemeClr val="dk1"/>
              </a:buClr>
              <a:buSzPts val="1400"/>
              <a:buChar char="●"/>
            </a:pPr>
            <a:r>
              <a:rPr lang="en" sz="1400">
                <a:solidFill>
                  <a:schemeClr val="dk1"/>
                </a:solidFill>
              </a:rPr>
              <a:t>Select coding platform</a:t>
            </a:r>
            <a:endParaRPr sz="1400">
              <a:solidFill>
                <a:schemeClr val="dk1"/>
              </a:solidFill>
            </a:endParaRPr>
          </a:p>
          <a:p>
            <a:pPr marL="457200" lvl="0" indent="-317500" algn="l" rtl="0">
              <a:spcBef>
                <a:spcPts val="0"/>
              </a:spcBef>
              <a:spcAft>
                <a:spcPts val="0"/>
              </a:spcAft>
              <a:buClr>
                <a:schemeClr val="dk1"/>
              </a:buClr>
              <a:buSzPts val="1400"/>
              <a:buChar char="●"/>
            </a:pPr>
            <a:r>
              <a:rPr lang="en" sz="1400">
                <a:solidFill>
                  <a:schemeClr val="dk1"/>
                </a:solidFill>
              </a:rPr>
              <a:t>Decide which features will be included with each tier</a:t>
            </a:r>
            <a:endParaRPr sz="1400">
              <a:solidFill>
                <a:schemeClr val="dk1"/>
              </a:solidFill>
            </a:endParaRPr>
          </a:p>
          <a:p>
            <a:pPr marL="0" lvl="0" indent="0" algn="l" rtl="0">
              <a:spcBef>
                <a:spcPts val="0"/>
              </a:spcBef>
              <a:spcAft>
                <a:spcPts val="0"/>
              </a:spcAft>
              <a:buClr>
                <a:schemeClr val="dk1"/>
              </a:buClr>
              <a:buSzPts val="1100"/>
              <a:buFont typeface="Arial"/>
              <a:buNone/>
            </a:pPr>
            <a:endParaRPr sz="1400">
              <a:solidFill>
                <a:schemeClr val="dk1"/>
              </a:solidFill>
            </a:endParaRPr>
          </a:p>
          <a:p>
            <a:pPr marL="0" lvl="0" indent="0" algn="l" rtl="0">
              <a:spcBef>
                <a:spcPts val="0"/>
              </a:spcBef>
              <a:spcAft>
                <a:spcPts val="0"/>
              </a:spcAft>
              <a:buClr>
                <a:schemeClr val="dk1"/>
              </a:buClr>
              <a:buSzPts val="1100"/>
              <a:buFont typeface="Arial"/>
              <a:buNone/>
            </a:pPr>
            <a:r>
              <a:rPr lang="en" sz="1400">
                <a:solidFill>
                  <a:schemeClr val="dk1"/>
                </a:solidFill>
              </a:rPr>
              <a:t>Phase Two: Application Feature Development</a:t>
            </a:r>
            <a:endParaRPr sz="1400">
              <a:solidFill>
                <a:schemeClr val="dk1"/>
              </a:solidFill>
            </a:endParaRPr>
          </a:p>
          <a:p>
            <a:pPr marL="457200" lvl="0" indent="-317500" algn="l" rtl="0">
              <a:spcBef>
                <a:spcPts val="0"/>
              </a:spcBef>
              <a:spcAft>
                <a:spcPts val="0"/>
              </a:spcAft>
              <a:buClr>
                <a:schemeClr val="dk1"/>
              </a:buClr>
              <a:buSzPts val="1400"/>
              <a:buChar char="●"/>
            </a:pPr>
            <a:r>
              <a:rPr lang="en" sz="1400">
                <a:solidFill>
                  <a:schemeClr val="dk1"/>
                </a:solidFill>
              </a:rPr>
              <a:t>Begin coding requirements, testing, debugging</a:t>
            </a:r>
            <a:endParaRPr sz="1400">
              <a:solidFill>
                <a:schemeClr val="dk1"/>
              </a:solidFill>
            </a:endParaRPr>
          </a:p>
          <a:p>
            <a:pPr marL="457200" lvl="0" indent="-317500" algn="l" rtl="0">
              <a:spcBef>
                <a:spcPts val="0"/>
              </a:spcBef>
              <a:spcAft>
                <a:spcPts val="0"/>
              </a:spcAft>
              <a:buClr>
                <a:schemeClr val="dk1"/>
              </a:buClr>
              <a:buSzPts val="1400"/>
              <a:buChar char="●"/>
            </a:pPr>
            <a:r>
              <a:rPr lang="en" sz="1400">
                <a:solidFill>
                  <a:schemeClr val="dk1"/>
                </a:solidFill>
              </a:rPr>
              <a:t>Revisit features to determine if still valuable to overall application</a:t>
            </a:r>
            <a:endParaRPr sz="1400">
              <a:solidFill>
                <a:schemeClr val="dk1"/>
              </a:solidFill>
            </a:endParaRPr>
          </a:p>
          <a:p>
            <a:pPr marL="457200" lvl="0" indent="-317500" algn="l" rtl="0">
              <a:spcBef>
                <a:spcPts val="0"/>
              </a:spcBef>
              <a:spcAft>
                <a:spcPts val="0"/>
              </a:spcAft>
              <a:buClr>
                <a:schemeClr val="dk1"/>
              </a:buClr>
              <a:buSzPts val="1400"/>
              <a:buChar char="●"/>
            </a:pPr>
            <a:r>
              <a:rPr lang="en" sz="1400">
                <a:solidFill>
                  <a:schemeClr val="dk1"/>
                </a:solidFill>
              </a:rPr>
              <a:t>Discuss roadblocks (if any)</a:t>
            </a:r>
            <a:endParaRPr sz="13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Work Requirements - continued:</a:t>
            </a:r>
            <a:endParaRPr/>
          </a:p>
        </p:txBody>
      </p:sp>
      <p:sp>
        <p:nvSpPr>
          <p:cNvPr id="143" name="Google Shape;143;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400">
                <a:solidFill>
                  <a:schemeClr val="dk1"/>
                </a:solidFill>
              </a:rPr>
              <a:t>Phase Three: Implementation</a:t>
            </a:r>
            <a:endParaRPr sz="1400">
              <a:solidFill>
                <a:schemeClr val="dk1"/>
              </a:solidFill>
            </a:endParaRPr>
          </a:p>
          <a:p>
            <a:pPr marL="457200" lvl="0" indent="-317500" algn="l" rtl="0">
              <a:spcBef>
                <a:spcPts val="0"/>
              </a:spcBef>
              <a:spcAft>
                <a:spcPts val="0"/>
              </a:spcAft>
              <a:buClr>
                <a:schemeClr val="dk1"/>
              </a:buClr>
              <a:buSzPts val="1400"/>
              <a:buChar char="●"/>
            </a:pPr>
            <a:r>
              <a:rPr lang="en" sz="1400">
                <a:solidFill>
                  <a:schemeClr val="dk1"/>
                </a:solidFill>
              </a:rPr>
              <a:t>Deploy new desktop application </a:t>
            </a:r>
            <a:endParaRPr sz="1400">
              <a:solidFill>
                <a:schemeClr val="dk1"/>
              </a:solidFill>
            </a:endParaRPr>
          </a:p>
          <a:p>
            <a:pPr marL="0" lvl="0" indent="0" algn="l" rtl="0">
              <a:spcBef>
                <a:spcPts val="0"/>
              </a:spcBef>
              <a:spcAft>
                <a:spcPts val="0"/>
              </a:spcAft>
              <a:buClr>
                <a:schemeClr val="dk1"/>
              </a:buClr>
              <a:buSzPts val="1100"/>
              <a:buFont typeface="Arial"/>
              <a:buNone/>
            </a:pPr>
            <a:endParaRPr sz="1400">
              <a:solidFill>
                <a:schemeClr val="dk1"/>
              </a:solidFill>
            </a:endParaRPr>
          </a:p>
          <a:p>
            <a:pPr marL="0" lvl="0" indent="0" algn="l" rtl="0">
              <a:spcBef>
                <a:spcPts val="0"/>
              </a:spcBef>
              <a:spcAft>
                <a:spcPts val="0"/>
              </a:spcAft>
              <a:buClr>
                <a:schemeClr val="dk1"/>
              </a:buClr>
              <a:buSzPts val="1100"/>
              <a:buFont typeface="Arial"/>
              <a:buNone/>
            </a:pPr>
            <a:r>
              <a:rPr lang="en" sz="1400">
                <a:solidFill>
                  <a:schemeClr val="dk1"/>
                </a:solidFill>
              </a:rPr>
              <a:t>Phase Four: Management and Support</a:t>
            </a:r>
            <a:endParaRPr sz="1400">
              <a:solidFill>
                <a:schemeClr val="dk1"/>
              </a:solidFill>
            </a:endParaRPr>
          </a:p>
          <a:p>
            <a:pPr marL="457200" lvl="0" indent="-317500" algn="l" rtl="0">
              <a:spcBef>
                <a:spcPts val="0"/>
              </a:spcBef>
              <a:spcAft>
                <a:spcPts val="0"/>
              </a:spcAft>
              <a:buClr>
                <a:schemeClr val="dk1"/>
              </a:buClr>
              <a:buSzPts val="1400"/>
              <a:buChar char="●"/>
            </a:pPr>
            <a:r>
              <a:rPr lang="en" sz="1400">
                <a:solidFill>
                  <a:schemeClr val="dk1"/>
                </a:solidFill>
              </a:rPr>
              <a:t>Project to be completed by July 24th.</a:t>
            </a:r>
            <a:endParaRPr sz="1400">
              <a:solidFill>
                <a:schemeClr val="dk1"/>
              </a:solidFill>
            </a:endParaRPr>
          </a:p>
          <a:p>
            <a:pPr marL="457200" lvl="0" indent="-317500" algn="l" rtl="0">
              <a:spcBef>
                <a:spcPts val="0"/>
              </a:spcBef>
              <a:spcAft>
                <a:spcPts val="0"/>
              </a:spcAft>
              <a:buClr>
                <a:schemeClr val="dk1"/>
              </a:buClr>
              <a:buSzPts val="1400"/>
              <a:buChar char="●"/>
            </a:pPr>
            <a:r>
              <a:rPr lang="en" sz="1400">
                <a:solidFill>
                  <a:schemeClr val="dk1"/>
                </a:solidFill>
              </a:rPr>
              <a:t>Provide web support, Monday through Saturday, from 8am to 8pm, Central Daylight Time </a:t>
            </a:r>
            <a:endParaRPr sz="1400">
              <a:solidFill>
                <a:schemeClr val="dk1"/>
              </a:solidFill>
            </a:endParaRPr>
          </a:p>
          <a:p>
            <a:pPr marL="457200" lvl="0" indent="-317500" algn="l" rtl="0">
              <a:spcBef>
                <a:spcPts val="0"/>
              </a:spcBef>
              <a:spcAft>
                <a:spcPts val="0"/>
              </a:spcAft>
              <a:buClr>
                <a:schemeClr val="dk1"/>
              </a:buClr>
              <a:buSzPts val="1400"/>
              <a:buChar char="●"/>
            </a:pPr>
            <a:r>
              <a:rPr lang="en" sz="1400">
                <a:solidFill>
                  <a:schemeClr val="dk1"/>
                </a:solidFill>
              </a:rPr>
              <a:t>Review issues and debug, push updates to application as necessary</a:t>
            </a:r>
            <a:endParaRPr sz="1400">
              <a:solidFill>
                <a:schemeClr val="dk1"/>
              </a:solidFill>
            </a:endParaRPr>
          </a:p>
          <a:p>
            <a:pPr marL="0" lvl="0" indent="0" algn="l" rtl="0">
              <a:spcBef>
                <a:spcPts val="0"/>
              </a:spcBef>
              <a:spcAft>
                <a:spcPts val="1600"/>
              </a:spcAft>
              <a:buNone/>
            </a:pPr>
            <a:endParaRPr sz="1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5"/>
          <p:cNvSpPr txBox="1">
            <a:spLocks noGrp="1"/>
          </p:cNvSpPr>
          <p:nvPr>
            <p:ph type="title"/>
          </p:nvPr>
        </p:nvSpPr>
        <p:spPr>
          <a:xfrm>
            <a:off x="0" y="456575"/>
            <a:ext cx="9144000" cy="548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000000"/>
                </a:solidFill>
              </a:rPr>
              <a:t>Schedule</a:t>
            </a:r>
            <a:endParaRPr>
              <a:solidFill>
                <a:srgbClr val="000000"/>
              </a:solidFill>
            </a:endParaRPr>
          </a:p>
        </p:txBody>
      </p:sp>
      <p:sp>
        <p:nvSpPr>
          <p:cNvPr id="149" name="Google Shape;149;p25"/>
          <p:cNvSpPr txBox="1">
            <a:spLocks noGrp="1"/>
          </p:cNvSpPr>
          <p:nvPr>
            <p:ph type="body" idx="1"/>
          </p:nvPr>
        </p:nvSpPr>
        <p:spPr>
          <a:xfrm>
            <a:off x="453175" y="1258225"/>
            <a:ext cx="8232600" cy="3416400"/>
          </a:xfrm>
          <a:prstGeom prst="rect">
            <a:avLst/>
          </a:prstGeom>
          <a:noFill/>
        </p:spPr>
        <p:txBody>
          <a:bodyPr spcFirstLastPara="1" wrap="square" lIns="91425" tIns="91425" rIns="91425" bIns="91425" anchor="t" anchorCtr="0">
            <a:noAutofit/>
          </a:bodyPr>
          <a:lstStyle/>
          <a:p>
            <a:pPr marL="457200" lvl="0" indent="-317500" algn="l" rtl="0">
              <a:spcBef>
                <a:spcPts val="0"/>
              </a:spcBef>
              <a:spcAft>
                <a:spcPts val="0"/>
              </a:spcAft>
              <a:buClr>
                <a:srgbClr val="000000"/>
              </a:buClr>
              <a:buSzPts val="1400"/>
              <a:buChar char="●"/>
            </a:pPr>
            <a:r>
              <a:rPr lang="en" sz="1400">
                <a:solidFill>
                  <a:srgbClr val="000000"/>
                </a:solidFill>
              </a:rPr>
              <a:t>Car-Nerd will be developed over seven weeks, beginning on 6/5/2020 and ending on 7/24/2020. </a:t>
            </a:r>
            <a:endParaRPr sz="1400">
              <a:solidFill>
                <a:srgbClr val="000000"/>
              </a:solidFill>
            </a:endParaRPr>
          </a:p>
          <a:p>
            <a:pPr marL="457200" lvl="0" indent="-317500" algn="l" rtl="0">
              <a:spcBef>
                <a:spcPts val="0"/>
              </a:spcBef>
              <a:spcAft>
                <a:spcPts val="0"/>
              </a:spcAft>
              <a:buClr>
                <a:srgbClr val="000000"/>
              </a:buClr>
              <a:buSzPts val="1400"/>
              <a:buChar char="●"/>
            </a:pPr>
            <a:r>
              <a:rPr lang="en" sz="1400">
                <a:solidFill>
                  <a:srgbClr val="000000"/>
                </a:solidFill>
              </a:rPr>
              <a:t>The team will meet two or three times a week remotely over google hangouts at times agreed upon times.   </a:t>
            </a:r>
            <a:endParaRPr sz="1400">
              <a:solidFill>
                <a:srgbClr val="000000"/>
              </a:solidFill>
            </a:endParaRPr>
          </a:p>
          <a:p>
            <a:pPr marL="457200" lvl="0" indent="-317500" algn="l" rtl="0">
              <a:spcBef>
                <a:spcPts val="0"/>
              </a:spcBef>
              <a:spcAft>
                <a:spcPts val="0"/>
              </a:spcAft>
              <a:buClr>
                <a:srgbClr val="000000"/>
              </a:buClr>
              <a:buSzPts val="1400"/>
              <a:buChar char="●"/>
            </a:pPr>
            <a:r>
              <a:rPr lang="en" sz="1400">
                <a:solidFill>
                  <a:srgbClr val="000000"/>
                </a:solidFill>
              </a:rPr>
              <a:t>All members of Dynamic Developers will be responsible for ensuring the completeness of each phase and monitor work progress. </a:t>
            </a:r>
            <a:endParaRPr sz="1400">
              <a:solidFill>
                <a:srgbClr val="000000"/>
              </a:solidFill>
            </a:endParaRPr>
          </a:p>
          <a:p>
            <a:pPr marL="457200" lvl="0" indent="-317500" algn="l" rtl="0">
              <a:spcBef>
                <a:spcPts val="0"/>
              </a:spcBef>
              <a:spcAft>
                <a:spcPts val="0"/>
              </a:spcAft>
              <a:buClr>
                <a:srgbClr val="000000"/>
              </a:buClr>
              <a:buSzPts val="1400"/>
              <a:buChar char="●"/>
            </a:pPr>
            <a:r>
              <a:rPr lang="en" sz="1400">
                <a:solidFill>
                  <a:srgbClr val="000000"/>
                </a:solidFill>
              </a:rPr>
              <a:t>Once a phase is completed, the next phase will not begin until team members have agreed and are satisfied with current phase completion. </a:t>
            </a:r>
            <a:endParaRPr sz="1400">
              <a:solidFill>
                <a:srgbClr val="000000"/>
              </a:solidFill>
            </a:endParaRPr>
          </a:p>
          <a:p>
            <a:pPr marL="457200" lvl="0" indent="-317500" algn="l" rtl="0">
              <a:spcBef>
                <a:spcPts val="0"/>
              </a:spcBef>
              <a:spcAft>
                <a:spcPts val="0"/>
              </a:spcAft>
              <a:buClr>
                <a:srgbClr val="000000"/>
              </a:buClr>
              <a:buSzPts val="1400"/>
              <a:buChar char="●"/>
            </a:pPr>
            <a:r>
              <a:rPr lang="en" sz="1400">
                <a:solidFill>
                  <a:srgbClr val="000000"/>
                </a:solidFill>
              </a:rPr>
              <a:t>A report and presentation will accompany the end of each phase.</a:t>
            </a:r>
            <a:endParaRPr sz="1400">
              <a:solidFill>
                <a:srgbClr val="0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6"/>
          <p:cNvSpPr txBox="1">
            <a:spLocks noGrp="1"/>
          </p:cNvSpPr>
          <p:nvPr>
            <p:ph type="title"/>
          </p:nvPr>
        </p:nvSpPr>
        <p:spPr>
          <a:xfrm>
            <a:off x="0" y="456600"/>
            <a:ext cx="9144000" cy="593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000000"/>
                </a:solidFill>
              </a:rPr>
              <a:t>Milestones</a:t>
            </a:r>
            <a:endParaRPr>
              <a:solidFill>
                <a:srgbClr val="000000"/>
              </a:solidFill>
            </a:endParaRPr>
          </a:p>
        </p:txBody>
      </p:sp>
      <p:sp>
        <p:nvSpPr>
          <p:cNvPr id="155" name="Google Shape;155;p26"/>
          <p:cNvSpPr txBox="1">
            <a:spLocks noGrp="1"/>
          </p:cNvSpPr>
          <p:nvPr>
            <p:ph type="body" idx="1"/>
          </p:nvPr>
        </p:nvSpPr>
        <p:spPr>
          <a:xfrm>
            <a:off x="349450" y="1258200"/>
            <a:ext cx="8336400" cy="3416400"/>
          </a:xfrm>
          <a:prstGeom prst="rect">
            <a:avLst/>
          </a:prstGeom>
        </p:spPr>
        <p:txBody>
          <a:bodyPr spcFirstLastPara="1" wrap="square" lIns="91425" tIns="91425" rIns="91425" bIns="91425" anchor="t" anchorCtr="0">
            <a:noAutofit/>
          </a:bodyPr>
          <a:lstStyle/>
          <a:p>
            <a:pPr marL="457200" lvl="0" indent="457200" algn="l" rtl="0">
              <a:lnSpc>
                <a:spcPct val="100000"/>
              </a:lnSpc>
              <a:spcBef>
                <a:spcPts val="0"/>
              </a:spcBef>
              <a:spcAft>
                <a:spcPts val="0"/>
              </a:spcAft>
              <a:buNone/>
            </a:pPr>
            <a:r>
              <a:rPr lang="en" sz="1400">
                <a:solidFill>
                  <a:srgbClr val="000000"/>
                </a:solidFill>
              </a:rPr>
              <a:t>Phase 1 - Research and Strategize					June 12, 2020</a:t>
            </a:r>
            <a:endParaRPr sz="1400">
              <a:solidFill>
                <a:srgbClr val="000000"/>
              </a:solidFill>
            </a:endParaRPr>
          </a:p>
          <a:p>
            <a:pPr marL="0" lvl="0" indent="0" algn="l" rtl="0">
              <a:lnSpc>
                <a:spcPct val="100000"/>
              </a:lnSpc>
              <a:spcBef>
                <a:spcPts val="0"/>
              </a:spcBef>
              <a:spcAft>
                <a:spcPts val="0"/>
              </a:spcAft>
              <a:buNone/>
            </a:pPr>
            <a:r>
              <a:rPr lang="en" sz="1400">
                <a:solidFill>
                  <a:srgbClr val="000000"/>
                </a:solidFill>
              </a:rPr>
              <a:t>	</a:t>
            </a:r>
            <a:endParaRPr sz="1400">
              <a:solidFill>
                <a:srgbClr val="000000"/>
              </a:solidFill>
            </a:endParaRPr>
          </a:p>
          <a:p>
            <a:pPr marL="457200" lvl="0" indent="457200" algn="l" rtl="0">
              <a:lnSpc>
                <a:spcPct val="100000"/>
              </a:lnSpc>
              <a:spcBef>
                <a:spcPts val="0"/>
              </a:spcBef>
              <a:spcAft>
                <a:spcPts val="0"/>
              </a:spcAft>
              <a:buNone/>
            </a:pPr>
            <a:r>
              <a:rPr lang="en" sz="1400">
                <a:solidFill>
                  <a:srgbClr val="000000"/>
                </a:solidFill>
              </a:rPr>
              <a:t>Phase 2 - Application Feature Development				</a:t>
            </a:r>
            <a:r>
              <a:rPr lang="en" sz="1400">
                <a:solidFill>
                  <a:schemeClr val="dk1"/>
                </a:solidFill>
              </a:rPr>
              <a:t>July 10, 2020</a:t>
            </a:r>
            <a:endParaRPr sz="1400">
              <a:solidFill>
                <a:schemeClr val="dk1"/>
              </a:solidFill>
            </a:endParaRPr>
          </a:p>
          <a:p>
            <a:pPr marL="457200" lvl="0" indent="457200" algn="l" rtl="0">
              <a:lnSpc>
                <a:spcPct val="100000"/>
              </a:lnSpc>
              <a:spcBef>
                <a:spcPts val="0"/>
              </a:spcBef>
              <a:spcAft>
                <a:spcPts val="0"/>
              </a:spcAft>
              <a:buNone/>
            </a:pPr>
            <a:endParaRPr sz="1400">
              <a:solidFill>
                <a:srgbClr val="000000"/>
              </a:solidFill>
            </a:endParaRPr>
          </a:p>
          <a:p>
            <a:pPr marL="457200" lvl="0" indent="457200" algn="l" rtl="0">
              <a:lnSpc>
                <a:spcPct val="100000"/>
              </a:lnSpc>
              <a:spcBef>
                <a:spcPts val="0"/>
              </a:spcBef>
              <a:spcAft>
                <a:spcPts val="0"/>
              </a:spcAft>
              <a:buNone/>
            </a:pPr>
            <a:r>
              <a:rPr lang="en" sz="1400">
                <a:solidFill>
                  <a:srgbClr val="000000"/>
                </a:solidFill>
              </a:rPr>
              <a:t>Phase 3 - Implementation							July 24, 2020</a:t>
            </a:r>
            <a:endParaRPr sz="1400">
              <a:solidFill>
                <a:srgbClr val="000000"/>
              </a:solidFill>
            </a:endParaRPr>
          </a:p>
          <a:p>
            <a:pPr marL="0" lvl="0" indent="0" algn="l" rtl="0">
              <a:lnSpc>
                <a:spcPct val="100000"/>
              </a:lnSpc>
              <a:spcBef>
                <a:spcPts val="0"/>
              </a:spcBef>
              <a:spcAft>
                <a:spcPts val="0"/>
              </a:spcAft>
              <a:buNone/>
            </a:pPr>
            <a:endParaRPr sz="1400">
              <a:solidFill>
                <a:srgbClr val="000000"/>
              </a:solidFill>
            </a:endParaRPr>
          </a:p>
          <a:p>
            <a:pPr marL="457200" lvl="0" indent="457200" algn="l" rtl="0">
              <a:lnSpc>
                <a:spcPct val="100000"/>
              </a:lnSpc>
              <a:spcBef>
                <a:spcPts val="0"/>
              </a:spcBef>
              <a:spcAft>
                <a:spcPts val="0"/>
              </a:spcAft>
              <a:buNone/>
            </a:pPr>
            <a:r>
              <a:rPr lang="en" sz="1400">
                <a:solidFill>
                  <a:srgbClr val="000000"/>
                </a:solidFill>
              </a:rPr>
              <a:t>Phase 4 - Management and Support						TBD</a:t>
            </a:r>
            <a:endParaRPr sz="1400">
              <a:solidFill>
                <a:srgbClr val="000000"/>
              </a:solidFill>
            </a:endParaRPr>
          </a:p>
          <a:p>
            <a:pPr marL="0" lvl="0" indent="0" algn="l" rtl="0">
              <a:lnSpc>
                <a:spcPct val="100000"/>
              </a:lnSpc>
              <a:spcBef>
                <a:spcPts val="0"/>
              </a:spcBef>
              <a:spcAft>
                <a:spcPts val="0"/>
              </a:spcAft>
              <a:buNone/>
            </a:pPr>
            <a:endParaRPr sz="1100">
              <a:solidFill>
                <a:srgbClr val="000000"/>
              </a:solidFill>
            </a:endParaRPr>
          </a:p>
          <a:p>
            <a:pPr marL="0" lvl="0" indent="0" algn="l" rtl="0">
              <a:spcBef>
                <a:spcPts val="0"/>
              </a:spcBef>
              <a:spcAft>
                <a:spcPts val="160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Contact</a:t>
            </a:r>
            <a:endParaRPr/>
          </a:p>
        </p:txBody>
      </p:sp>
      <p:sp>
        <p:nvSpPr>
          <p:cNvPr id="161" name="Google Shape;161;p27"/>
          <p:cNvSpPr txBox="1">
            <a:spLocks noGrp="1"/>
          </p:cNvSpPr>
          <p:nvPr>
            <p:ph type="body" idx="1"/>
          </p:nvPr>
        </p:nvSpPr>
        <p:spPr>
          <a:xfrm>
            <a:off x="311700" y="1146125"/>
            <a:ext cx="8520600" cy="3536100"/>
          </a:xfrm>
          <a:prstGeom prst="rect">
            <a:avLst/>
          </a:prstGeom>
        </p:spPr>
        <p:txBody>
          <a:bodyPr spcFirstLastPara="1" wrap="square" lIns="91425" tIns="91425" rIns="91425" bIns="91425" anchor="t" anchorCtr="0">
            <a:noAutofit/>
          </a:bodyPr>
          <a:lstStyle/>
          <a:p>
            <a:pPr marL="0" lvl="0" indent="0" algn="l" rtl="0">
              <a:lnSpc>
                <a:spcPct val="100000"/>
              </a:lnSpc>
              <a:spcBef>
                <a:spcPts val="1200"/>
              </a:spcBef>
              <a:spcAft>
                <a:spcPts val="0"/>
              </a:spcAft>
              <a:buNone/>
            </a:pPr>
            <a:r>
              <a:rPr lang="en" sz="1400">
                <a:solidFill>
                  <a:schemeClr val="dk1"/>
                </a:solidFill>
              </a:rPr>
              <a:t>Dynamic Developers are happy to assist you anytime needed. Please contact us with any questions and/or concerns.</a:t>
            </a:r>
            <a:endParaRPr sz="1400">
              <a:solidFill>
                <a:schemeClr val="dk1"/>
              </a:solidFill>
            </a:endParaRPr>
          </a:p>
          <a:p>
            <a:pPr marL="0" lvl="0" indent="0" algn="l" rtl="0">
              <a:spcBef>
                <a:spcPts val="1200"/>
              </a:spcBef>
              <a:spcAft>
                <a:spcPts val="0"/>
              </a:spcAft>
              <a:buNone/>
            </a:pPr>
            <a:r>
              <a:rPr lang="en" sz="1400">
                <a:solidFill>
                  <a:schemeClr val="dk1"/>
                </a:solidFill>
              </a:rPr>
              <a:t>Dynamic Developers</a:t>
            </a:r>
            <a:br>
              <a:rPr lang="en" sz="1400">
                <a:solidFill>
                  <a:schemeClr val="dk1"/>
                </a:solidFill>
              </a:rPr>
            </a:br>
            <a:r>
              <a:rPr lang="en" sz="1400">
                <a:solidFill>
                  <a:schemeClr val="dk1"/>
                </a:solidFill>
              </a:rPr>
              <a:t>4601 Mid Rivers Mall Drive</a:t>
            </a:r>
            <a:endParaRPr sz="1400">
              <a:solidFill>
                <a:schemeClr val="dk1"/>
              </a:solidFill>
            </a:endParaRPr>
          </a:p>
          <a:p>
            <a:pPr marL="0" lvl="0" indent="0" algn="l" rtl="0">
              <a:spcBef>
                <a:spcPts val="0"/>
              </a:spcBef>
              <a:spcAft>
                <a:spcPts val="0"/>
              </a:spcAft>
              <a:buNone/>
            </a:pPr>
            <a:r>
              <a:rPr lang="en" sz="1400">
                <a:solidFill>
                  <a:schemeClr val="dk1"/>
                </a:solidFill>
              </a:rPr>
              <a:t>Cottleville, MO 63376</a:t>
            </a:r>
            <a:br>
              <a:rPr lang="en" sz="1400">
                <a:solidFill>
                  <a:schemeClr val="dk1"/>
                </a:solidFill>
              </a:rPr>
            </a:br>
            <a:endParaRPr sz="1400">
              <a:solidFill>
                <a:schemeClr val="dk1"/>
              </a:solidFill>
            </a:endParaRPr>
          </a:p>
          <a:p>
            <a:pPr marL="0" lvl="0" indent="0" algn="l" rtl="0">
              <a:spcBef>
                <a:spcPts val="0"/>
              </a:spcBef>
              <a:spcAft>
                <a:spcPts val="0"/>
              </a:spcAft>
              <a:buClr>
                <a:schemeClr val="dk1"/>
              </a:buClr>
              <a:buSzPts val="1100"/>
              <a:buFont typeface="Arial"/>
              <a:buNone/>
            </a:pPr>
            <a:r>
              <a:rPr lang="en" sz="1400">
                <a:solidFill>
                  <a:schemeClr val="dk1"/>
                </a:solidFill>
              </a:rPr>
              <a:t>Email: </a:t>
            </a:r>
            <a:r>
              <a:rPr lang="en" sz="1400" u="sng">
                <a:solidFill>
                  <a:srgbClr val="1155CC"/>
                </a:solidFill>
                <a:hlinkClick r:id="rId3"/>
              </a:rPr>
              <a:t>DynamicDevelopersServices@gmail.com</a:t>
            </a:r>
            <a:br>
              <a:rPr lang="en" sz="1400">
                <a:solidFill>
                  <a:schemeClr val="dk1"/>
                </a:solidFill>
              </a:rPr>
            </a:br>
            <a:br>
              <a:rPr lang="en" sz="1400">
                <a:solidFill>
                  <a:schemeClr val="dk1"/>
                </a:solidFill>
              </a:rPr>
            </a:br>
            <a:r>
              <a:rPr lang="en" sz="1400">
                <a:solidFill>
                  <a:schemeClr val="dk1"/>
                </a:solidFill>
              </a:rPr>
              <a:t>Website: DynamicDevelopers.com</a:t>
            </a:r>
            <a:endParaRPr sz="1400">
              <a:solidFill>
                <a:schemeClr val="dk1"/>
              </a:solidFill>
            </a:endParaRPr>
          </a:p>
          <a:p>
            <a:pPr marL="0" lvl="0" indent="0" algn="l" rtl="0">
              <a:spcBef>
                <a:spcPts val="0"/>
              </a:spcBef>
              <a:spcAft>
                <a:spcPts val="160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References</a:t>
            </a:r>
            <a:endParaRPr/>
          </a:p>
        </p:txBody>
      </p:sp>
      <p:sp>
        <p:nvSpPr>
          <p:cNvPr id="167" name="Google Shape;167;p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chemeClr val="dk1"/>
              </a:buClr>
              <a:buSzPts val="1400"/>
              <a:buChar char="●"/>
            </a:pPr>
            <a:r>
              <a:rPr lang="en" sz="1400">
                <a:solidFill>
                  <a:schemeClr val="dk1"/>
                </a:solidFill>
                <a:highlight>
                  <a:srgbClr val="FFFFFF"/>
                </a:highlight>
              </a:rPr>
              <a:t>Bts.dot.gov. 2020. </a:t>
            </a:r>
            <a:r>
              <a:rPr lang="en" sz="1400" i="1">
                <a:solidFill>
                  <a:schemeClr val="dk1"/>
                </a:solidFill>
                <a:highlight>
                  <a:srgbClr val="FFFFFF"/>
                </a:highlight>
              </a:rPr>
              <a:t>Household, Individual, And Vehicle Characteristics | Bureau Of Transportation Statistics</a:t>
            </a:r>
            <a:r>
              <a:rPr lang="en" sz="1400">
                <a:solidFill>
                  <a:schemeClr val="dk1"/>
                </a:solidFill>
                <a:highlight>
                  <a:srgbClr val="FFFFFF"/>
                </a:highlight>
              </a:rPr>
              <a:t>. [online] Available at: &lt;https://www.bts.dot.gov/archive/publications/highlights_of_the_2001_national_household_travel_survey/section_01#:~:text=Interestingly%2C%20while%20the%20mean%20number,(table%20A%2D2).&amp;text=However%2C%20households%20with%20seven%20or,average%20about%202.8%20personal%20vehicles.&gt; [Accessed 11 June 2020].</a:t>
            </a:r>
            <a:endParaRPr sz="1400">
              <a:solidFill>
                <a:schemeClr val="dk1"/>
              </a:solidFill>
              <a:highlight>
                <a:srgbClr val="FFFFFF"/>
              </a:highlight>
            </a:endParaRPr>
          </a:p>
          <a:p>
            <a:pPr marL="457200" lvl="0" indent="0" algn="l" rtl="0">
              <a:spcBef>
                <a:spcPts val="0"/>
              </a:spcBef>
              <a:spcAft>
                <a:spcPts val="0"/>
              </a:spcAft>
              <a:buNone/>
            </a:pPr>
            <a:endParaRPr sz="1400">
              <a:solidFill>
                <a:schemeClr val="dk1"/>
              </a:solidFill>
              <a:highlight>
                <a:srgbClr val="FFFFFF"/>
              </a:highlight>
            </a:endParaRPr>
          </a:p>
          <a:p>
            <a:pPr marL="457200" lvl="0" indent="-317500" algn="l" rtl="0">
              <a:spcBef>
                <a:spcPts val="0"/>
              </a:spcBef>
              <a:spcAft>
                <a:spcPts val="0"/>
              </a:spcAft>
              <a:buClr>
                <a:schemeClr val="dk1"/>
              </a:buClr>
              <a:buSzPts val="1400"/>
              <a:buChar char="●"/>
            </a:pPr>
            <a:r>
              <a:rPr lang="en" sz="1400">
                <a:solidFill>
                  <a:schemeClr val="dk1"/>
                </a:solidFill>
                <a:highlight>
                  <a:srgbClr val="FFFFFF"/>
                </a:highlight>
              </a:rPr>
              <a:t>Wagner, I., 2020. </a:t>
            </a:r>
            <a:r>
              <a:rPr lang="en" sz="1400" i="1">
                <a:solidFill>
                  <a:schemeClr val="dk1"/>
                </a:solidFill>
                <a:highlight>
                  <a:srgbClr val="FFFFFF"/>
                </a:highlight>
              </a:rPr>
              <a:t>U.S. - Number Of Vehicles In Operation | Statista</a:t>
            </a:r>
            <a:r>
              <a:rPr lang="en" sz="1400">
                <a:solidFill>
                  <a:schemeClr val="dk1"/>
                </a:solidFill>
                <a:highlight>
                  <a:srgbClr val="FFFFFF"/>
                </a:highlight>
              </a:rPr>
              <a:t>. [online] Statista. Available at: &lt;https://www.statista.com/statistics/859950/vehicles-in-operation-by-quarter-united-states/&gt; [Accessed 12 June 2020].</a:t>
            </a:r>
            <a:endParaRPr sz="22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Introduction</a:t>
            </a:r>
            <a:endParaRPr/>
          </a:p>
        </p:txBody>
      </p:sp>
      <p:sp>
        <p:nvSpPr>
          <p:cNvPr id="68" name="Google Shape;68;p15"/>
          <p:cNvSpPr txBox="1">
            <a:spLocks noGrp="1"/>
          </p:cNvSpPr>
          <p:nvPr>
            <p:ph type="body" idx="1"/>
          </p:nvPr>
        </p:nvSpPr>
        <p:spPr>
          <a:xfrm>
            <a:off x="359225" y="974300"/>
            <a:ext cx="8520600" cy="3898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b="1" u="sng">
                <a:solidFill>
                  <a:schemeClr val="dk1"/>
                </a:solidFill>
              </a:rPr>
              <a:t>Who We Are?</a:t>
            </a:r>
            <a:endParaRPr sz="1400" b="1" u="sng">
              <a:solidFill>
                <a:schemeClr val="dk1"/>
              </a:solidFill>
            </a:endParaRPr>
          </a:p>
          <a:p>
            <a:pPr marL="457200" lvl="0" indent="-317500" algn="l" rtl="0">
              <a:spcBef>
                <a:spcPts val="1600"/>
              </a:spcBef>
              <a:spcAft>
                <a:spcPts val="0"/>
              </a:spcAft>
              <a:buClr>
                <a:schemeClr val="dk1"/>
              </a:buClr>
              <a:buSzPts val="1400"/>
              <a:buChar char="●"/>
            </a:pPr>
            <a:r>
              <a:rPr lang="en" sz="1400">
                <a:solidFill>
                  <a:schemeClr val="dk1"/>
                </a:solidFill>
              </a:rPr>
              <a:t>Dynamic Developers is a small application development team that was established in June 2020. </a:t>
            </a:r>
            <a:endParaRPr sz="1400">
              <a:solidFill>
                <a:schemeClr val="dk1"/>
              </a:solidFill>
            </a:endParaRPr>
          </a:p>
          <a:p>
            <a:pPr marL="457200" lvl="0" indent="-317500" algn="l" rtl="0">
              <a:spcBef>
                <a:spcPts val="0"/>
              </a:spcBef>
              <a:spcAft>
                <a:spcPts val="0"/>
              </a:spcAft>
              <a:buClr>
                <a:schemeClr val="dk1"/>
              </a:buClr>
              <a:buSzPts val="1400"/>
              <a:buChar char="●"/>
            </a:pPr>
            <a:r>
              <a:rPr lang="en" sz="1400">
                <a:solidFill>
                  <a:schemeClr val="dk1"/>
                </a:solidFill>
              </a:rPr>
              <a:t>Seeking to provide users with a desktop application that will help facilitate the management of maintenance schedules and important vehicle documentation for their personal vehicles. </a:t>
            </a:r>
            <a:endParaRPr sz="1400">
              <a:solidFill>
                <a:schemeClr val="dk1"/>
              </a:solidFill>
            </a:endParaRPr>
          </a:p>
          <a:p>
            <a:pPr marL="457200" lvl="0" indent="-317500" algn="l" rtl="0">
              <a:spcBef>
                <a:spcPts val="0"/>
              </a:spcBef>
              <a:spcAft>
                <a:spcPts val="0"/>
              </a:spcAft>
              <a:buClr>
                <a:schemeClr val="dk1"/>
              </a:buClr>
              <a:buSzPts val="1400"/>
              <a:buChar char="●"/>
            </a:pPr>
            <a:r>
              <a:rPr lang="en" sz="1400">
                <a:solidFill>
                  <a:schemeClr val="dk1"/>
                </a:solidFill>
              </a:rPr>
              <a:t>Idea Origin:</a:t>
            </a:r>
            <a:endParaRPr sz="1400">
              <a:solidFill>
                <a:schemeClr val="dk1"/>
              </a:solidFill>
            </a:endParaRPr>
          </a:p>
          <a:p>
            <a:pPr marL="914400" lvl="1" indent="-317500" algn="l" rtl="0">
              <a:spcBef>
                <a:spcPts val="0"/>
              </a:spcBef>
              <a:spcAft>
                <a:spcPts val="0"/>
              </a:spcAft>
              <a:buClr>
                <a:schemeClr val="dk1"/>
              </a:buClr>
              <a:buSzPts val="1400"/>
              <a:buChar char="○"/>
            </a:pPr>
            <a:r>
              <a:rPr lang="en">
                <a:solidFill>
                  <a:schemeClr val="dk1"/>
                </a:solidFill>
              </a:rPr>
              <a:t>The team realized how time consuming and stressful tracking and maintaining a vehicle’s information for the average consumer can be. </a:t>
            </a:r>
            <a:endParaRPr>
              <a:solidFill>
                <a:schemeClr val="dk1"/>
              </a:solidFill>
            </a:endParaRPr>
          </a:p>
          <a:p>
            <a:pPr marL="914400" lvl="1" indent="-317500" algn="l" rtl="0">
              <a:spcBef>
                <a:spcPts val="0"/>
              </a:spcBef>
              <a:spcAft>
                <a:spcPts val="0"/>
              </a:spcAft>
              <a:buClr>
                <a:schemeClr val="dk1"/>
              </a:buClr>
              <a:buSzPts val="1400"/>
              <a:buChar char="○"/>
            </a:pPr>
            <a:r>
              <a:rPr lang="en">
                <a:solidFill>
                  <a:schemeClr val="dk1"/>
                </a:solidFill>
              </a:rPr>
              <a:t>For car enthusiasts, a dynamic app does not currently exist to suit their needs.</a:t>
            </a:r>
            <a:endParaRPr>
              <a:solidFill>
                <a:schemeClr val="dk1"/>
              </a:solidFill>
            </a:endParaRPr>
          </a:p>
          <a:p>
            <a:pPr marL="914400" lvl="1" indent="-317500" algn="l" rtl="0">
              <a:spcBef>
                <a:spcPts val="0"/>
              </a:spcBef>
              <a:spcAft>
                <a:spcPts val="0"/>
              </a:spcAft>
              <a:buClr>
                <a:schemeClr val="dk1"/>
              </a:buClr>
              <a:buSzPts val="1400"/>
              <a:buChar char="○"/>
            </a:pPr>
            <a:r>
              <a:rPr lang="en">
                <a:solidFill>
                  <a:schemeClr val="dk1"/>
                </a:solidFill>
              </a:rPr>
              <a:t>As a result, it became apparent to Dynamic Developers the need for an application that will provide users with a seamless way to record and track this important information. </a:t>
            </a:r>
            <a:endParaRPr sz="900">
              <a:solidFill>
                <a:schemeClr val="dk1"/>
              </a:solidFill>
            </a:endParaRPr>
          </a:p>
          <a:p>
            <a:pPr marL="0" lvl="0" indent="0" algn="l" rtl="0">
              <a:spcBef>
                <a:spcPts val="1600"/>
              </a:spcBef>
              <a:spcAft>
                <a:spcPts val="1600"/>
              </a:spcAft>
              <a:buNone/>
            </a:pPr>
            <a:endParaRPr sz="11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Introduction - Our Team</a:t>
            </a:r>
            <a:endParaRPr/>
          </a:p>
        </p:txBody>
      </p:sp>
      <p:sp>
        <p:nvSpPr>
          <p:cNvPr id="74" name="Google Shape;74;p16"/>
          <p:cNvSpPr txBox="1">
            <a:spLocks noGrp="1"/>
          </p:cNvSpPr>
          <p:nvPr>
            <p:ph type="body" idx="1"/>
          </p:nvPr>
        </p:nvSpPr>
        <p:spPr>
          <a:xfrm>
            <a:off x="311700" y="1122875"/>
            <a:ext cx="8520600" cy="3609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400" b="1" u="sng">
              <a:solidFill>
                <a:srgbClr val="000000"/>
              </a:solidFill>
            </a:endParaRPr>
          </a:p>
          <a:p>
            <a:pPr marL="0" lvl="0" indent="0" algn="l" rtl="0">
              <a:spcBef>
                <a:spcPts val="1600"/>
              </a:spcBef>
              <a:spcAft>
                <a:spcPts val="1600"/>
              </a:spcAft>
              <a:buNone/>
            </a:pPr>
            <a:endParaRPr sz="1400">
              <a:solidFill>
                <a:srgbClr val="000000"/>
              </a:solidFill>
            </a:endParaRPr>
          </a:p>
        </p:txBody>
      </p:sp>
      <p:grpSp>
        <p:nvGrpSpPr>
          <p:cNvPr id="75" name="Google Shape;75;p16"/>
          <p:cNvGrpSpPr/>
          <p:nvPr/>
        </p:nvGrpSpPr>
        <p:grpSpPr>
          <a:xfrm>
            <a:off x="1422997" y="1229600"/>
            <a:ext cx="6689434" cy="3217803"/>
            <a:chOff x="2032597" y="1001000"/>
            <a:chExt cx="6689434" cy="3217803"/>
          </a:xfrm>
        </p:grpSpPr>
        <p:sp>
          <p:nvSpPr>
            <p:cNvPr id="76" name="Google Shape;76;p16"/>
            <p:cNvSpPr/>
            <p:nvPr/>
          </p:nvSpPr>
          <p:spPr>
            <a:xfrm>
              <a:off x="3802893" y="1001000"/>
              <a:ext cx="1538100" cy="442500"/>
            </a:xfrm>
            <a:prstGeom prst="roundRect">
              <a:avLst>
                <a:gd name="adj" fmla="val 50000"/>
              </a:avLst>
            </a:prstGeom>
            <a:solidFill>
              <a:srgbClr val="55156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FFFFFF"/>
                  </a:solidFill>
                  <a:latin typeface="Roboto"/>
                  <a:ea typeface="Roboto"/>
                  <a:cs typeface="Roboto"/>
                  <a:sym typeface="Roboto"/>
                </a:rPr>
                <a:t>Dynamic Developers</a:t>
              </a:r>
              <a:endParaRPr>
                <a:solidFill>
                  <a:srgbClr val="FFFFFF"/>
                </a:solidFill>
              </a:endParaRPr>
            </a:p>
          </p:txBody>
        </p:sp>
        <p:sp>
          <p:nvSpPr>
            <p:cNvPr id="77" name="Google Shape;77;p16"/>
            <p:cNvSpPr/>
            <p:nvPr/>
          </p:nvSpPr>
          <p:spPr>
            <a:xfrm>
              <a:off x="5573190" y="1900701"/>
              <a:ext cx="1538100" cy="442500"/>
            </a:xfrm>
            <a:prstGeom prst="roundRect">
              <a:avLst>
                <a:gd name="adj" fmla="val 50000"/>
              </a:avLst>
            </a:prstGeom>
            <a:solidFill>
              <a:srgbClr val="701C7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FFFFFF"/>
                  </a:solidFill>
                  <a:latin typeface="Roboto"/>
                  <a:ea typeface="Roboto"/>
                  <a:cs typeface="Roboto"/>
                  <a:sym typeface="Roboto"/>
                </a:rPr>
                <a:t>Developers</a:t>
              </a:r>
              <a:endParaRPr>
                <a:solidFill>
                  <a:srgbClr val="FFFFFF"/>
                </a:solidFill>
              </a:endParaRPr>
            </a:p>
          </p:txBody>
        </p:sp>
        <p:sp>
          <p:nvSpPr>
            <p:cNvPr id="78" name="Google Shape;78;p16"/>
            <p:cNvSpPr/>
            <p:nvPr/>
          </p:nvSpPr>
          <p:spPr>
            <a:xfrm>
              <a:off x="2032597" y="1900701"/>
              <a:ext cx="1538100" cy="442500"/>
            </a:xfrm>
            <a:prstGeom prst="roundRect">
              <a:avLst>
                <a:gd name="adj" fmla="val 50000"/>
              </a:avLst>
            </a:prstGeom>
            <a:solidFill>
              <a:srgbClr val="701C7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FFFFFF"/>
                  </a:solidFill>
                  <a:latin typeface="Roboto"/>
                  <a:ea typeface="Roboto"/>
                  <a:cs typeface="Roboto"/>
                  <a:sym typeface="Roboto"/>
                </a:rPr>
                <a:t>Project Manager</a:t>
              </a:r>
              <a:endParaRPr>
                <a:solidFill>
                  <a:srgbClr val="FFFFFF"/>
                </a:solidFill>
              </a:endParaRPr>
            </a:p>
          </p:txBody>
        </p:sp>
        <p:sp>
          <p:nvSpPr>
            <p:cNvPr id="79" name="Google Shape;79;p16"/>
            <p:cNvSpPr/>
            <p:nvPr/>
          </p:nvSpPr>
          <p:spPr>
            <a:xfrm>
              <a:off x="2032600" y="2800403"/>
              <a:ext cx="1538100" cy="442500"/>
            </a:xfrm>
            <a:prstGeom prst="roundRect">
              <a:avLst>
                <a:gd name="adj" fmla="val 50000"/>
              </a:avLst>
            </a:prstGeom>
            <a:solidFill>
              <a:srgbClr val="984FA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FFFFFF"/>
                  </a:solidFill>
                  <a:latin typeface="Roboto"/>
                  <a:ea typeface="Roboto"/>
                  <a:cs typeface="Roboto"/>
                  <a:sym typeface="Roboto"/>
                </a:rPr>
                <a:t>Kelli Ennis</a:t>
              </a:r>
              <a:endParaRPr>
                <a:solidFill>
                  <a:srgbClr val="FFFFFF"/>
                </a:solidFill>
              </a:endParaRPr>
            </a:p>
          </p:txBody>
        </p:sp>
        <p:sp>
          <p:nvSpPr>
            <p:cNvPr id="80" name="Google Shape;80;p16"/>
            <p:cNvSpPr/>
            <p:nvPr/>
          </p:nvSpPr>
          <p:spPr>
            <a:xfrm>
              <a:off x="4727950" y="2800403"/>
              <a:ext cx="1538100" cy="442500"/>
            </a:xfrm>
            <a:prstGeom prst="roundRect">
              <a:avLst>
                <a:gd name="adj" fmla="val 50000"/>
              </a:avLst>
            </a:prstGeom>
            <a:solidFill>
              <a:srgbClr val="984FA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FFFFFF"/>
                  </a:solidFill>
                  <a:latin typeface="Roboto"/>
                  <a:ea typeface="Roboto"/>
                  <a:cs typeface="Roboto"/>
                  <a:sym typeface="Roboto"/>
                </a:rPr>
                <a:t>Alyssa Pettit</a:t>
              </a:r>
              <a:endParaRPr>
                <a:solidFill>
                  <a:srgbClr val="FFFFFF"/>
                </a:solidFill>
              </a:endParaRPr>
            </a:p>
          </p:txBody>
        </p:sp>
        <p:sp>
          <p:nvSpPr>
            <p:cNvPr id="81" name="Google Shape;81;p16"/>
            <p:cNvSpPr/>
            <p:nvPr/>
          </p:nvSpPr>
          <p:spPr>
            <a:xfrm>
              <a:off x="6418443" y="2800403"/>
              <a:ext cx="1538100" cy="442500"/>
            </a:xfrm>
            <a:prstGeom prst="roundRect">
              <a:avLst>
                <a:gd name="adj" fmla="val 50000"/>
              </a:avLst>
            </a:prstGeom>
            <a:solidFill>
              <a:srgbClr val="984FA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FFFFFF"/>
                  </a:solidFill>
                  <a:latin typeface="Roboto"/>
                  <a:ea typeface="Roboto"/>
                  <a:cs typeface="Roboto"/>
                  <a:sym typeface="Roboto"/>
                </a:rPr>
                <a:t>Nicholas O’Connell</a:t>
              </a:r>
              <a:endParaRPr>
                <a:solidFill>
                  <a:srgbClr val="FFFFFF"/>
                </a:solidFill>
              </a:endParaRPr>
            </a:p>
          </p:txBody>
        </p:sp>
        <p:cxnSp>
          <p:nvCxnSpPr>
            <p:cNvPr id="82" name="Google Shape;82;p16"/>
            <p:cNvCxnSpPr>
              <a:stCxn id="76" idx="2"/>
              <a:endCxn id="77" idx="0"/>
            </p:cNvCxnSpPr>
            <p:nvPr/>
          </p:nvCxnSpPr>
          <p:spPr>
            <a:xfrm rot="-5400000" flipH="1">
              <a:off x="5228493" y="786950"/>
              <a:ext cx="457200" cy="1770300"/>
            </a:xfrm>
            <a:prstGeom prst="bentConnector3">
              <a:avLst>
                <a:gd name="adj1" fmla="val 50000"/>
              </a:avLst>
            </a:prstGeom>
            <a:noFill/>
            <a:ln w="9525" cap="flat" cmpd="sng">
              <a:solidFill>
                <a:srgbClr val="C2C2C2"/>
              </a:solidFill>
              <a:prstDash val="solid"/>
              <a:round/>
              <a:headEnd type="none" w="sm" len="sm"/>
              <a:tailEnd type="none" w="sm" len="sm"/>
            </a:ln>
          </p:spPr>
        </p:cxnSp>
        <p:cxnSp>
          <p:nvCxnSpPr>
            <p:cNvPr id="83" name="Google Shape;83;p16"/>
            <p:cNvCxnSpPr>
              <a:stCxn id="78" idx="0"/>
              <a:endCxn id="76" idx="2"/>
            </p:cNvCxnSpPr>
            <p:nvPr/>
          </p:nvCxnSpPr>
          <p:spPr>
            <a:xfrm rot="-5400000">
              <a:off x="3458197" y="786951"/>
              <a:ext cx="457200" cy="1770300"/>
            </a:xfrm>
            <a:prstGeom prst="bentConnector3">
              <a:avLst>
                <a:gd name="adj1" fmla="val 50000"/>
              </a:avLst>
            </a:prstGeom>
            <a:noFill/>
            <a:ln w="9525" cap="flat" cmpd="sng">
              <a:solidFill>
                <a:srgbClr val="C2C2C2"/>
              </a:solidFill>
              <a:prstDash val="solid"/>
              <a:round/>
              <a:headEnd type="none" w="sm" len="sm"/>
              <a:tailEnd type="none" w="sm" len="sm"/>
            </a:ln>
          </p:spPr>
        </p:cxnSp>
        <p:cxnSp>
          <p:nvCxnSpPr>
            <p:cNvPr id="84" name="Google Shape;84;p16"/>
            <p:cNvCxnSpPr>
              <a:stCxn id="79" idx="0"/>
              <a:endCxn id="78" idx="2"/>
            </p:cNvCxnSpPr>
            <p:nvPr/>
          </p:nvCxnSpPr>
          <p:spPr>
            <a:xfrm rot="-5400000">
              <a:off x="2573350" y="2571503"/>
              <a:ext cx="457200" cy="600"/>
            </a:xfrm>
            <a:prstGeom prst="bentConnector3">
              <a:avLst>
                <a:gd name="adj1" fmla="val 50000"/>
              </a:avLst>
            </a:prstGeom>
            <a:noFill/>
            <a:ln w="9525" cap="flat" cmpd="sng">
              <a:solidFill>
                <a:srgbClr val="C2C2C2"/>
              </a:solidFill>
              <a:prstDash val="solid"/>
              <a:round/>
              <a:headEnd type="none" w="sm" len="sm"/>
              <a:tailEnd type="none" w="sm" len="sm"/>
            </a:ln>
          </p:spPr>
        </p:cxnSp>
        <p:cxnSp>
          <p:nvCxnSpPr>
            <p:cNvPr id="85" name="Google Shape;85;p16"/>
            <p:cNvCxnSpPr>
              <a:stCxn id="77" idx="2"/>
              <a:endCxn id="81" idx="0"/>
            </p:cNvCxnSpPr>
            <p:nvPr/>
          </p:nvCxnSpPr>
          <p:spPr>
            <a:xfrm rot="-5400000" flipH="1">
              <a:off x="6536340" y="2149101"/>
              <a:ext cx="457200" cy="845400"/>
            </a:xfrm>
            <a:prstGeom prst="bentConnector3">
              <a:avLst>
                <a:gd name="adj1" fmla="val 50000"/>
              </a:avLst>
            </a:prstGeom>
            <a:noFill/>
            <a:ln w="9525" cap="flat" cmpd="sng">
              <a:solidFill>
                <a:srgbClr val="C2C2C2"/>
              </a:solidFill>
              <a:prstDash val="solid"/>
              <a:round/>
              <a:headEnd type="none" w="sm" len="sm"/>
              <a:tailEnd type="none" w="sm" len="sm"/>
            </a:ln>
          </p:spPr>
        </p:cxnSp>
        <p:cxnSp>
          <p:nvCxnSpPr>
            <p:cNvPr id="86" name="Google Shape;86;p16"/>
            <p:cNvCxnSpPr>
              <a:stCxn id="80" idx="0"/>
              <a:endCxn id="77" idx="2"/>
            </p:cNvCxnSpPr>
            <p:nvPr/>
          </p:nvCxnSpPr>
          <p:spPr>
            <a:xfrm rot="-5400000">
              <a:off x="5690950" y="2149253"/>
              <a:ext cx="457200" cy="845100"/>
            </a:xfrm>
            <a:prstGeom prst="bentConnector3">
              <a:avLst>
                <a:gd name="adj1" fmla="val 50000"/>
              </a:avLst>
            </a:prstGeom>
            <a:noFill/>
            <a:ln w="9525" cap="flat" cmpd="sng">
              <a:solidFill>
                <a:srgbClr val="C2C2C2"/>
              </a:solidFill>
              <a:prstDash val="solid"/>
              <a:round/>
              <a:headEnd type="none" w="sm" len="sm"/>
              <a:tailEnd type="none" w="sm" len="sm"/>
            </a:ln>
          </p:spPr>
        </p:cxnSp>
        <p:sp>
          <p:nvSpPr>
            <p:cNvPr id="87" name="Google Shape;87;p16"/>
            <p:cNvSpPr/>
            <p:nvPr/>
          </p:nvSpPr>
          <p:spPr>
            <a:xfrm>
              <a:off x="3802938" y="3776303"/>
              <a:ext cx="1538100" cy="442500"/>
            </a:xfrm>
            <a:prstGeom prst="roundRect">
              <a:avLst>
                <a:gd name="adj" fmla="val 50000"/>
              </a:avLst>
            </a:prstGeom>
            <a:solidFill>
              <a:srgbClr val="984FA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FFFFFF"/>
                  </a:solidFill>
                  <a:latin typeface="Roboto"/>
                  <a:ea typeface="Roboto"/>
                  <a:cs typeface="Roboto"/>
                  <a:sym typeface="Roboto"/>
                </a:rPr>
                <a:t>Bill Waugh</a:t>
              </a:r>
              <a:endParaRPr>
                <a:solidFill>
                  <a:srgbClr val="FFFFFF"/>
                </a:solidFill>
              </a:endParaRPr>
            </a:p>
          </p:txBody>
        </p:sp>
        <p:sp>
          <p:nvSpPr>
            <p:cNvPr id="88" name="Google Shape;88;p16"/>
            <p:cNvSpPr/>
            <p:nvPr/>
          </p:nvSpPr>
          <p:spPr>
            <a:xfrm>
              <a:off x="7183931" y="3776303"/>
              <a:ext cx="1538100" cy="442500"/>
            </a:xfrm>
            <a:prstGeom prst="roundRect">
              <a:avLst>
                <a:gd name="adj" fmla="val 50000"/>
              </a:avLst>
            </a:prstGeom>
            <a:solidFill>
              <a:srgbClr val="984FA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FFFFFF"/>
                  </a:solidFill>
                  <a:latin typeface="Roboto"/>
                  <a:ea typeface="Roboto"/>
                  <a:cs typeface="Roboto"/>
                  <a:sym typeface="Roboto"/>
                </a:rPr>
                <a:t>David Tippy</a:t>
              </a:r>
              <a:endParaRPr>
                <a:solidFill>
                  <a:srgbClr val="FFFFFF"/>
                </a:solidFill>
              </a:endParaRPr>
            </a:p>
          </p:txBody>
        </p:sp>
        <p:cxnSp>
          <p:nvCxnSpPr>
            <p:cNvPr id="89" name="Google Shape;89;p16"/>
            <p:cNvCxnSpPr>
              <a:stCxn id="87" idx="0"/>
              <a:endCxn id="80" idx="2"/>
            </p:cNvCxnSpPr>
            <p:nvPr/>
          </p:nvCxnSpPr>
          <p:spPr>
            <a:xfrm rot="-5400000">
              <a:off x="4767738" y="3047153"/>
              <a:ext cx="533400" cy="924900"/>
            </a:xfrm>
            <a:prstGeom prst="bentConnector3">
              <a:avLst>
                <a:gd name="adj1" fmla="val 50000"/>
              </a:avLst>
            </a:prstGeom>
            <a:noFill/>
            <a:ln w="9525" cap="flat" cmpd="sng">
              <a:solidFill>
                <a:srgbClr val="C2C2C2"/>
              </a:solidFill>
              <a:prstDash val="solid"/>
              <a:round/>
              <a:headEnd type="none" w="sm" len="sm"/>
              <a:tailEnd type="none" w="sm" len="sm"/>
            </a:ln>
          </p:spPr>
        </p:cxnSp>
        <p:cxnSp>
          <p:nvCxnSpPr>
            <p:cNvPr id="90" name="Google Shape;90;p16"/>
            <p:cNvCxnSpPr>
              <a:endCxn id="80" idx="2"/>
            </p:cNvCxnSpPr>
            <p:nvPr/>
          </p:nvCxnSpPr>
          <p:spPr>
            <a:xfrm rot="10800000">
              <a:off x="5497000" y="3242903"/>
              <a:ext cx="1701600" cy="237600"/>
            </a:xfrm>
            <a:prstGeom prst="bentConnector2">
              <a:avLst/>
            </a:prstGeom>
            <a:noFill/>
            <a:ln w="9525" cap="flat" cmpd="sng">
              <a:solidFill>
                <a:srgbClr val="C2C2C2"/>
              </a:solidFill>
              <a:prstDash val="solid"/>
              <a:round/>
              <a:headEnd type="none" w="sm" len="sm"/>
              <a:tailEnd type="none" w="sm" len="sm"/>
            </a:ln>
          </p:spPr>
        </p:cxnSp>
        <p:cxnSp>
          <p:nvCxnSpPr>
            <p:cNvPr id="91" name="Google Shape;91;p16"/>
            <p:cNvCxnSpPr>
              <a:stCxn id="88" idx="0"/>
              <a:endCxn id="81" idx="2"/>
            </p:cNvCxnSpPr>
            <p:nvPr/>
          </p:nvCxnSpPr>
          <p:spPr>
            <a:xfrm rot="5400000" flipH="1">
              <a:off x="7303481" y="3126803"/>
              <a:ext cx="533400" cy="765600"/>
            </a:xfrm>
            <a:prstGeom prst="bentConnector3">
              <a:avLst>
                <a:gd name="adj1" fmla="val 50000"/>
              </a:avLst>
            </a:prstGeom>
            <a:noFill/>
            <a:ln w="9525" cap="flat" cmpd="sng">
              <a:solidFill>
                <a:srgbClr val="C2C2C2"/>
              </a:solidFill>
              <a:prstDash val="solid"/>
              <a:round/>
              <a:headEnd type="none" w="sm" len="sm"/>
              <a:tailEnd type="none" w="sm" len="sm"/>
            </a:ln>
          </p:spPr>
        </p:cxnSp>
        <p:cxnSp>
          <p:nvCxnSpPr>
            <p:cNvPr id="92" name="Google Shape;92;p16"/>
            <p:cNvCxnSpPr/>
            <p:nvPr/>
          </p:nvCxnSpPr>
          <p:spPr>
            <a:xfrm rot="-5400000">
              <a:off x="6087138" y="3735200"/>
              <a:ext cx="510000" cy="600"/>
            </a:xfrm>
            <a:prstGeom prst="bentConnector3">
              <a:avLst>
                <a:gd name="adj1" fmla="val 50000"/>
              </a:avLst>
            </a:prstGeom>
            <a:noFill/>
            <a:ln w="9525" cap="flat" cmpd="sng">
              <a:solidFill>
                <a:srgbClr val="C2C2C2"/>
              </a:solidFill>
              <a:prstDash val="solid"/>
              <a:round/>
              <a:headEnd type="none" w="sm" len="sm"/>
              <a:tailEnd type="none" w="sm" len="sm"/>
            </a:ln>
          </p:spPr>
        </p:cxnSp>
        <p:sp>
          <p:nvSpPr>
            <p:cNvPr id="93" name="Google Shape;93;p16"/>
            <p:cNvSpPr/>
            <p:nvPr/>
          </p:nvSpPr>
          <p:spPr>
            <a:xfrm>
              <a:off x="5540031" y="3776303"/>
              <a:ext cx="1538100" cy="442500"/>
            </a:xfrm>
            <a:prstGeom prst="roundRect">
              <a:avLst>
                <a:gd name="adj" fmla="val 50000"/>
              </a:avLst>
            </a:prstGeom>
            <a:solidFill>
              <a:srgbClr val="984FA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FFFFFF"/>
                  </a:solidFill>
                  <a:latin typeface="Roboto"/>
                  <a:ea typeface="Roboto"/>
                  <a:cs typeface="Roboto"/>
                  <a:sym typeface="Roboto"/>
                </a:rPr>
                <a:t>Stephen Wood</a:t>
              </a:r>
              <a:endParaRPr>
                <a:solidFill>
                  <a:srgbClr val="FFFFFF"/>
                </a:solidFil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7"/>
          <p:cNvSpPr txBox="1">
            <a:spLocks noGrp="1"/>
          </p:cNvSpPr>
          <p:nvPr>
            <p:ph type="title"/>
          </p:nvPr>
        </p:nvSpPr>
        <p:spPr>
          <a:xfrm>
            <a:off x="311700" y="1402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Introduction - Pitch</a:t>
            </a:r>
            <a:endParaRPr/>
          </a:p>
        </p:txBody>
      </p:sp>
      <p:sp>
        <p:nvSpPr>
          <p:cNvPr id="99" name="Google Shape;99;p17"/>
          <p:cNvSpPr txBox="1">
            <a:spLocks noGrp="1"/>
          </p:cNvSpPr>
          <p:nvPr>
            <p:ph type="body" idx="1"/>
          </p:nvPr>
        </p:nvSpPr>
        <p:spPr>
          <a:xfrm>
            <a:off x="311700" y="712925"/>
            <a:ext cx="8520600" cy="490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b="1" u="sng">
                <a:solidFill>
                  <a:srgbClr val="000000"/>
                </a:solidFill>
              </a:rPr>
              <a:t>What’s our product?</a:t>
            </a:r>
            <a:endParaRPr sz="1400" b="1" u="sng">
              <a:solidFill>
                <a:srgbClr val="000000"/>
              </a:solidFill>
            </a:endParaRPr>
          </a:p>
          <a:p>
            <a:pPr marL="457200" lvl="0" indent="-317500" algn="l" rtl="0">
              <a:spcBef>
                <a:spcPts val="1600"/>
              </a:spcBef>
              <a:spcAft>
                <a:spcPts val="0"/>
              </a:spcAft>
              <a:buClr>
                <a:srgbClr val="000000"/>
              </a:buClr>
              <a:buSzPts val="1400"/>
              <a:buChar char="●"/>
            </a:pPr>
            <a:r>
              <a:rPr lang="en" sz="1400">
                <a:solidFill>
                  <a:srgbClr val="000000"/>
                </a:solidFill>
              </a:rPr>
              <a:t>Our product is a desktop application that will provide users with a way to make car management less time consuming and cost effective. </a:t>
            </a:r>
            <a:endParaRPr sz="1400">
              <a:solidFill>
                <a:srgbClr val="000000"/>
              </a:solidFill>
            </a:endParaRPr>
          </a:p>
          <a:p>
            <a:pPr marL="0" lvl="0" indent="0" algn="l" rtl="0">
              <a:spcBef>
                <a:spcPts val="1600"/>
              </a:spcBef>
              <a:spcAft>
                <a:spcPts val="0"/>
              </a:spcAft>
              <a:buNone/>
            </a:pPr>
            <a:r>
              <a:rPr lang="en" sz="1400" b="1" u="sng">
                <a:solidFill>
                  <a:srgbClr val="000000"/>
                </a:solidFill>
              </a:rPr>
              <a:t>What’s the problem we are going to solve?</a:t>
            </a:r>
            <a:endParaRPr sz="1400" b="1" u="sng">
              <a:solidFill>
                <a:srgbClr val="000000"/>
              </a:solidFill>
            </a:endParaRPr>
          </a:p>
          <a:p>
            <a:pPr marL="457200" lvl="0" indent="-317500" algn="l" rtl="0">
              <a:spcBef>
                <a:spcPts val="1600"/>
              </a:spcBef>
              <a:spcAft>
                <a:spcPts val="0"/>
              </a:spcAft>
              <a:buClr>
                <a:srgbClr val="000000"/>
              </a:buClr>
              <a:buSzPts val="1400"/>
              <a:buChar char="●"/>
            </a:pPr>
            <a:r>
              <a:rPr lang="en" sz="1400">
                <a:solidFill>
                  <a:srgbClr val="000000"/>
                </a:solidFill>
              </a:rPr>
              <a:t>Vehicles owners have had to manually keep notebooks filled with documents and service records as a way to manage details and history regarding their car(s). </a:t>
            </a:r>
            <a:endParaRPr sz="1400">
              <a:solidFill>
                <a:srgbClr val="000000"/>
              </a:solidFill>
            </a:endParaRPr>
          </a:p>
          <a:p>
            <a:pPr marL="457200" lvl="0" indent="-317500" algn="l" rtl="0">
              <a:spcBef>
                <a:spcPts val="0"/>
              </a:spcBef>
              <a:spcAft>
                <a:spcPts val="0"/>
              </a:spcAft>
              <a:buClr>
                <a:srgbClr val="000000"/>
              </a:buClr>
              <a:buSzPts val="1400"/>
              <a:buChar char="●"/>
            </a:pPr>
            <a:r>
              <a:rPr lang="en" sz="1400">
                <a:solidFill>
                  <a:srgbClr val="000000"/>
                </a:solidFill>
              </a:rPr>
              <a:t>An application that offers easy access will provide vehicle owners with the freedom of being able to track and record vehicle history and service details. </a:t>
            </a:r>
            <a:endParaRPr sz="1400">
              <a:solidFill>
                <a:srgbClr val="000000"/>
              </a:solidFill>
            </a:endParaRPr>
          </a:p>
          <a:p>
            <a:pPr marL="0" lvl="0" indent="0" algn="l" rtl="0">
              <a:spcBef>
                <a:spcPts val="1600"/>
              </a:spcBef>
              <a:spcAft>
                <a:spcPts val="0"/>
              </a:spcAft>
              <a:buNone/>
            </a:pPr>
            <a:r>
              <a:rPr lang="en" sz="1400" b="1" u="sng">
                <a:solidFill>
                  <a:srgbClr val="000000"/>
                </a:solidFill>
              </a:rPr>
              <a:t>What’s our vision?</a:t>
            </a:r>
            <a:endParaRPr sz="1400" b="1" u="sng">
              <a:solidFill>
                <a:srgbClr val="000000"/>
              </a:solidFill>
            </a:endParaRPr>
          </a:p>
          <a:p>
            <a:pPr marL="457200" lvl="0" indent="-317500" algn="l" rtl="0">
              <a:spcBef>
                <a:spcPts val="1600"/>
              </a:spcBef>
              <a:spcAft>
                <a:spcPts val="0"/>
              </a:spcAft>
              <a:buClr>
                <a:srgbClr val="000000"/>
              </a:buClr>
              <a:buSzPts val="1400"/>
              <a:buChar char="●"/>
            </a:pPr>
            <a:r>
              <a:rPr lang="en" sz="1400">
                <a:solidFill>
                  <a:srgbClr val="000000"/>
                </a:solidFill>
              </a:rPr>
              <a:t>To provide vehicle owners with a seamless and stress free way to manage vehicle history and details. </a:t>
            </a:r>
            <a:endParaRPr sz="1400">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Client Operations</a:t>
            </a:r>
            <a:endParaRPr/>
          </a:p>
        </p:txBody>
      </p:sp>
      <p:sp>
        <p:nvSpPr>
          <p:cNvPr id="105" name="Google Shape;105;p18"/>
          <p:cNvSpPr txBox="1">
            <a:spLocks noGrp="1"/>
          </p:cNvSpPr>
          <p:nvPr>
            <p:ph type="body" idx="1"/>
          </p:nvPr>
        </p:nvSpPr>
        <p:spPr>
          <a:xfrm>
            <a:off x="311700" y="1131575"/>
            <a:ext cx="8520600" cy="3416400"/>
          </a:xfrm>
          <a:prstGeom prst="rect">
            <a:avLst/>
          </a:prstGeom>
        </p:spPr>
        <p:txBody>
          <a:bodyPr spcFirstLastPara="1" wrap="square" lIns="91425" tIns="91425" rIns="91425" bIns="91425" anchor="t" anchorCtr="0">
            <a:noAutofit/>
          </a:bodyPr>
          <a:lstStyle/>
          <a:p>
            <a:pPr marL="457200" lvl="0" indent="-317500" algn="l" rtl="0">
              <a:lnSpc>
                <a:spcPct val="100000"/>
              </a:lnSpc>
              <a:spcBef>
                <a:spcPts val="0"/>
              </a:spcBef>
              <a:spcAft>
                <a:spcPts val="0"/>
              </a:spcAft>
              <a:buClr>
                <a:schemeClr val="dk1"/>
              </a:buClr>
              <a:buSzPts val="1400"/>
              <a:buChar char="●"/>
            </a:pPr>
            <a:r>
              <a:rPr lang="en" sz="1400">
                <a:solidFill>
                  <a:schemeClr val="dk1"/>
                </a:solidFill>
              </a:rPr>
              <a:t>According to the Bureau of Transportation Statistics, in 2017, the average number of vehicles per household is 1.9 personal vehicles in the United States </a:t>
            </a:r>
            <a:r>
              <a:rPr lang="en" sz="1400">
                <a:solidFill>
                  <a:schemeClr val="dk1"/>
                </a:solidFill>
                <a:highlight>
                  <a:srgbClr val="FFFFFF"/>
                </a:highlight>
              </a:rPr>
              <a:t>(Household, Individual, and Vehicle Characteristics | Bureau of Transportation Statistics, 2020)</a:t>
            </a:r>
            <a:r>
              <a:rPr lang="en" sz="1400">
                <a:solidFill>
                  <a:schemeClr val="dk1"/>
                </a:solidFill>
              </a:rPr>
              <a:t>.</a:t>
            </a:r>
            <a:endParaRPr sz="1400">
              <a:solidFill>
                <a:schemeClr val="dk1"/>
              </a:solidFill>
            </a:endParaRPr>
          </a:p>
          <a:p>
            <a:pPr marL="0" lvl="0" indent="0" algn="l" rtl="0">
              <a:lnSpc>
                <a:spcPct val="100000"/>
              </a:lnSpc>
              <a:spcBef>
                <a:spcPts val="0"/>
              </a:spcBef>
              <a:spcAft>
                <a:spcPts val="0"/>
              </a:spcAft>
              <a:buNone/>
            </a:pPr>
            <a:endParaRPr sz="1400">
              <a:solidFill>
                <a:schemeClr val="dk1"/>
              </a:solidFill>
            </a:endParaRPr>
          </a:p>
          <a:p>
            <a:pPr marL="457200" lvl="0" indent="-317500" algn="l" rtl="0">
              <a:lnSpc>
                <a:spcPct val="100000"/>
              </a:lnSpc>
              <a:spcBef>
                <a:spcPts val="0"/>
              </a:spcBef>
              <a:spcAft>
                <a:spcPts val="0"/>
              </a:spcAft>
              <a:buClr>
                <a:schemeClr val="dk1"/>
              </a:buClr>
              <a:buSzPts val="1400"/>
              <a:buChar char="●"/>
            </a:pPr>
            <a:r>
              <a:rPr lang="en" sz="1400">
                <a:solidFill>
                  <a:srgbClr val="000000"/>
                </a:solidFill>
                <a:highlight>
                  <a:srgbClr val="FFFFFF"/>
                </a:highlight>
              </a:rPr>
              <a:t>Statista reported that in the fourth quarter of 2019, there were some 279.6 million vehicles operating on roads throughout the United States. Additionally, the number of vehicles in operation on U.S. roads increased by around 1.6 percent between the fourth quarter of 2018 and the fourth quarter of 2019 </a:t>
            </a:r>
            <a:r>
              <a:rPr lang="en" sz="1400">
                <a:solidFill>
                  <a:schemeClr val="dk1"/>
                </a:solidFill>
                <a:highlight>
                  <a:srgbClr val="FFFFFF"/>
                </a:highlight>
              </a:rPr>
              <a:t>(Wagner, 2020).</a:t>
            </a:r>
            <a:endParaRPr sz="1400">
              <a:solidFill>
                <a:srgbClr val="000000"/>
              </a:solidFill>
              <a:highlight>
                <a:srgbClr val="FFFFFF"/>
              </a:highlight>
            </a:endParaRPr>
          </a:p>
          <a:p>
            <a:pPr marL="0" lvl="0" indent="0" algn="l" rtl="0">
              <a:lnSpc>
                <a:spcPct val="100000"/>
              </a:lnSpc>
              <a:spcBef>
                <a:spcPts val="0"/>
              </a:spcBef>
              <a:spcAft>
                <a:spcPts val="0"/>
              </a:spcAft>
              <a:buNone/>
            </a:pPr>
            <a:endParaRPr sz="1400">
              <a:solidFill>
                <a:srgbClr val="000000"/>
              </a:solidFill>
              <a:highlight>
                <a:srgbClr val="FFFFFF"/>
              </a:highlight>
            </a:endParaRPr>
          </a:p>
          <a:p>
            <a:pPr marL="457200" lvl="0" indent="-317500" algn="l" rtl="0">
              <a:lnSpc>
                <a:spcPct val="100000"/>
              </a:lnSpc>
              <a:spcBef>
                <a:spcPts val="1200"/>
              </a:spcBef>
              <a:spcAft>
                <a:spcPts val="0"/>
              </a:spcAft>
              <a:buClr>
                <a:schemeClr val="dk1"/>
              </a:buClr>
              <a:buSzPts val="1400"/>
              <a:buChar char="●"/>
            </a:pPr>
            <a:r>
              <a:rPr lang="en" sz="1400">
                <a:solidFill>
                  <a:schemeClr val="dk1"/>
                </a:solidFill>
              </a:rPr>
              <a:t>As a result, staying on top of maintenance schedules and keeping up to date documents can be a hassle for vehicle owners. However, the benefits of doing so include retaining the resale value of the vehicle and minimizing the need for costly repairs by staying current with regular maintenance. </a:t>
            </a:r>
            <a:endParaRPr sz="1400">
              <a:solidFill>
                <a:schemeClr val="dk1"/>
              </a:solidFill>
            </a:endParaRPr>
          </a:p>
          <a:p>
            <a:pPr marL="0" lvl="0" indent="0" algn="l" rtl="0">
              <a:spcBef>
                <a:spcPts val="1200"/>
              </a:spcBef>
              <a:spcAft>
                <a:spcPts val="0"/>
              </a:spcAft>
              <a:buNone/>
            </a:pPr>
            <a:endParaRPr sz="1400">
              <a:solidFill>
                <a:schemeClr val="dk1"/>
              </a:solidFill>
            </a:endParaRPr>
          </a:p>
          <a:p>
            <a:pPr marL="0" lvl="0" indent="0" algn="l" rtl="0">
              <a:spcBef>
                <a:spcPts val="1200"/>
              </a:spcBef>
              <a:spcAft>
                <a:spcPts val="1200"/>
              </a:spcAft>
              <a:buNone/>
            </a:pPr>
            <a:endParaRPr sz="14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Executive Summary</a:t>
            </a:r>
            <a:endParaRPr/>
          </a:p>
        </p:txBody>
      </p:sp>
      <p:sp>
        <p:nvSpPr>
          <p:cNvPr id="111" name="Google Shape;111;p19"/>
          <p:cNvSpPr txBox="1">
            <a:spLocks noGrp="1"/>
          </p:cNvSpPr>
          <p:nvPr>
            <p:ph type="body" idx="1"/>
          </p:nvPr>
        </p:nvSpPr>
        <p:spPr>
          <a:xfrm>
            <a:off x="311700" y="1159600"/>
            <a:ext cx="8520600" cy="34164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r>
              <a:rPr lang="en" sz="1400">
                <a:solidFill>
                  <a:schemeClr val="dk1"/>
                </a:solidFill>
              </a:rPr>
              <a:t>Dynamic Developer’s Car-Nerd application is designed to effectively and efficiently assist users in their organizational endeavors in regard to record keeping of important documents and provided maintenance notifications for their vehicle. </a:t>
            </a:r>
            <a:endParaRPr sz="1400">
              <a:solidFill>
                <a:schemeClr val="dk1"/>
              </a:solidFill>
            </a:endParaRPr>
          </a:p>
          <a:p>
            <a:pPr marL="0" lvl="0" indent="0" algn="l" rtl="0">
              <a:spcBef>
                <a:spcPts val="1200"/>
              </a:spcBef>
              <a:spcAft>
                <a:spcPts val="0"/>
              </a:spcAft>
              <a:buNone/>
            </a:pPr>
            <a:r>
              <a:rPr lang="en" sz="1400">
                <a:solidFill>
                  <a:schemeClr val="dk1"/>
                </a:solidFill>
              </a:rPr>
              <a:t>Our goals for our users are to:</a:t>
            </a:r>
            <a:endParaRPr sz="1400">
              <a:solidFill>
                <a:schemeClr val="dk1"/>
              </a:solidFill>
            </a:endParaRPr>
          </a:p>
          <a:p>
            <a:pPr marL="0" lvl="0" indent="0" algn="l" rtl="0">
              <a:spcBef>
                <a:spcPts val="1200"/>
              </a:spcBef>
              <a:spcAft>
                <a:spcPts val="0"/>
              </a:spcAft>
              <a:buNone/>
            </a:pPr>
            <a:r>
              <a:rPr lang="en" sz="1400">
                <a:solidFill>
                  <a:schemeClr val="dk1"/>
                </a:solidFill>
              </a:rPr>
              <a:t>1. Provide flexible, user-friendly, and accessible car information storage.  </a:t>
            </a:r>
            <a:br>
              <a:rPr lang="en" sz="1400">
                <a:solidFill>
                  <a:schemeClr val="dk1"/>
                </a:solidFill>
              </a:rPr>
            </a:br>
            <a:r>
              <a:rPr lang="en" sz="1400">
                <a:solidFill>
                  <a:schemeClr val="dk1"/>
                </a:solidFill>
              </a:rPr>
              <a:t>2. Provide our users with valuable time management resources.</a:t>
            </a:r>
            <a:br>
              <a:rPr lang="en" sz="1400">
                <a:solidFill>
                  <a:schemeClr val="dk1"/>
                </a:solidFill>
              </a:rPr>
            </a:br>
            <a:r>
              <a:rPr lang="en" sz="1400">
                <a:solidFill>
                  <a:schemeClr val="dk1"/>
                </a:solidFill>
              </a:rPr>
              <a:t>3. Guarantee helpful and friendly customer service.</a:t>
            </a:r>
            <a:endParaRPr sz="1400">
              <a:solidFill>
                <a:schemeClr val="dk1"/>
              </a:solidFill>
            </a:endParaRPr>
          </a:p>
          <a:p>
            <a:pPr marL="0" lvl="0" indent="0" algn="l" rtl="0">
              <a:spcBef>
                <a:spcPts val="1200"/>
              </a:spcBef>
              <a:spcAft>
                <a:spcPts val="0"/>
              </a:spcAft>
              <a:buNone/>
            </a:pPr>
            <a:endParaRPr sz="16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0"/>
          <p:cNvSpPr txBox="1">
            <a:spLocks noGrp="1"/>
          </p:cNvSpPr>
          <p:nvPr>
            <p:ph type="title"/>
          </p:nvPr>
        </p:nvSpPr>
        <p:spPr>
          <a:xfrm>
            <a:off x="322775" y="95000"/>
            <a:ext cx="8520600" cy="5727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1600"/>
              </a:spcAft>
              <a:buClr>
                <a:schemeClr val="dk1"/>
              </a:buClr>
              <a:buSzPts val="1100"/>
              <a:buFont typeface="Arial"/>
              <a:buNone/>
            </a:pPr>
            <a:r>
              <a:rPr lang="en">
                <a:solidFill>
                  <a:srgbClr val="000000"/>
                </a:solidFill>
              </a:rPr>
              <a:t>Cost Summary</a:t>
            </a:r>
            <a:endParaRPr sz="3800">
              <a:solidFill>
                <a:srgbClr val="000000"/>
              </a:solidFill>
            </a:endParaRPr>
          </a:p>
        </p:txBody>
      </p:sp>
      <p:graphicFrame>
        <p:nvGraphicFramePr>
          <p:cNvPr id="117" name="Google Shape;117;p20"/>
          <p:cNvGraphicFramePr/>
          <p:nvPr/>
        </p:nvGraphicFramePr>
        <p:xfrm>
          <a:off x="412225" y="818600"/>
          <a:ext cx="3000000" cy="3000000"/>
        </p:xfrm>
        <a:graphic>
          <a:graphicData uri="http://schemas.openxmlformats.org/drawingml/2006/table">
            <a:tbl>
              <a:tblPr>
                <a:noFill/>
                <a:tableStyleId>{AADE2E7E-0993-4746-B636-C41AB36A5C6A}</a:tableStyleId>
              </a:tblPr>
              <a:tblGrid>
                <a:gridCol w="4159775">
                  <a:extLst>
                    <a:ext uri="{9D8B030D-6E8A-4147-A177-3AD203B41FA5}">
                      <a16:colId xmlns:a16="http://schemas.microsoft.com/office/drawing/2014/main" val="20000"/>
                    </a:ext>
                  </a:extLst>
                </a:gridCol>
                <a:gridCol w="2057575">
                  <a:extLst>
                    <a:ext uri="{9D8B030D-6E8A-4147-A177-3AD203B41FA5}">
                      <a16:colId xmlns:a16="http://schemas.microsoft.com/office/drawing/2014/main" val="20001"/>
                    </a:ext>
                  </a:extLst>
                </a:gridCol>
                <a:gridCol w="2124350">
                  <a:extLst>
                    <a:ext uri="{9D8B030D-6E8A-4147-A177-3AD203B41FA5}">
                      <a16:colId xmlns:a16="http://schemas.microsoft.com/office/drawing/2014/main" val="20002"/>
                    </a:ext>
                  </a:extLst>
                </a:gridCol>
              </a:tblGrid>
              <a:tr h="311975">
                <a:tc>
                  <a:txBody>
                    <a:bodyPr/>
                    <a:lstStyle/>
                    <a:p>
                      <a:pPr marL="0" lvl="0" indent="0" algn="ctr" rtl="0">
                        <a:spcBef>
                          <a:spcPts val="0"/>
                        </a:spcBef>
                        <a:spcAft>
                          <a:spcPts val="0"/>
                        </a:spcAft>
                        <a:buClr>
                          <a:schemeClr val="dk1"/>
                        </a:buClr>
                        <a:buSzPts val="1100"/>
                        <a:buFont typeface="Arial"/>
                        <a:buNone/>
                      </a:pPr>
                      <a:r>
                        <a:rPr lang="en"/>
                        <a:t>Item</a:t>
                      </a:r>
                      <a:endParaRPr sz="1000"/>
                    </a:p>
                  </a:txBody>
                  <a:tcPr marL="91425" marR="91425" marT="91425" marB="91425">
                    <a:lnL w="9525" cap="flat" cmpd="sng">
                      <a:solidFill>
                        <a:srgbClr val="999999"/>
                      </a:solidFill>
                      <a:prstDash val="solid"/>
                      <a:round/>
                      <a:headEnd type="none" w="sm" len="sm"/>
                      <a:tailEnd type="none" w="sm" len="sm"/>
                    </a:lnL>
                    <a:lnR w="12650"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tcPr>
                </a:tc>
                <a:tc>
                  <a:txBody>
                    <a:bodyPr/>
                    <a:lstStyle/>
                    <a:p>
                      <a:pPr marL="0" lvl="0" indent="0" algn="ctr" rtl="0">
                        <a:spcBef>
                          <a:spcPts val="0"/>
                        </a:spcBef>
                        <a:spcAft>
                          <a:spcPts val="0"/>
                        </a:spcAft>
                        <a:buNone/>
                      </a:pPr>
                      <a:r>
                        <a:rPr lang="en"/>
                        <a:t>One Time Cost</a:t>
                      </a:r>
                      <a:endParaRPr/>
                    </a:p>
                  </a:txBody>
                  <a:tcPr marL="91425" marR="91425" marT="91425" marB="91425">
                    <a:lnL w="12650" cap="flat" cmpd="sng">
                      <a:solidFill>
                        <a:srgbClr val="999999"/>
                      </a:solidFill>
                      <a:prstDash val="solid"/>
                      <a:round/>
                      <a:headEnd type="none" w="sm" len="sm"/>
                      <a:tailEnd type="none" w="sm" len="sm"/>
                    </a:lnL>
                    <a:lnR w="12650"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tcPr>
                </a:tc>
                <a:tc>
                  <a:txBody>
                    <a:bodyPr/>
                    <a:lstStyle/>
                    <a:p>
                      <a:pPr marL="0" lvl="0" indent="0" algn="ctr" rtl="0">
                        <a:spcBef>
                          <a:spcPts val="0"/>
                        </a:spcBef>
                        <a:spcAft>
                          <a:spcPts val="0"/>
                        </a:spcAft>
                        <a:buNone/>
                      </a:pPr>
                      <a:r>
                        <a:rPr lang="en"/>
                        <a:t>Monthly Cost</a:t>
                      </a:r>
                      <a:endParaRPr/>
                    </a:p>
                  </a:txBody>
                  <a:tcPr marL="91425" marR="91425" marT="91425" marB="91425">
                    <a:lnL w="12650" cap="flat" cmpd="sng">
                      <a:solidFill>
                        <a:srgbClr val="999999"/>
                      </a:solidFill>
                      <a:prstDash val="solid"/>
                      <a:round/>
                      <a:headEnd type="none" w="sm" len="sm"/>
                      <a:tailEnd type="none" w="sm" len="sm"/>
                    </a:lnL>
                    <a:lnR w="12650"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tcPr>
                </a:tc>
                <a:extLst>
                  <a:ext uri="{0D108BD9-81ED-4DB2-BD59-A6C34878D82A}">
                    <a16:rowId xmlns:a16="http://schemas.microsoft.com/office/drawing/2014/main" val="10000"/>
                  </a:ext>
                </a:extLst>
              </a:tr>
              <a:tr h="311975">
                <a:tc gridSpan="3">
                  <a:txBody>
                    <a:bodyPr/>
                    <a:lstStyle/>
                    <a:p>
                      <a:pPr marL="0" lvl="0" indent="0" algn="l" rtl="0">
                        <a:spcBef>
                          <a:spcPts val="0"/>
                        </a:spcBef>
                        <a:spcAft>
                          <a:spcPts val="0"/>
                        </a:spcAft>
                        <a:buNone/>
                      </a:pPr>
                      <a:r>
                        <a:rPr lang="en" sz="1000" b="1"/>
                        <a:t>Cost of software: </a:t>
                      </a:r>
                      <a:endParaRPr sz="1000" b="1"/>
                    </a:p>
                  </a:txBody>
                  <a:tcPr marL="91425" marR="91425" marT="91425" marB="91425">
                    <a:lnL w="9525" cap="flat" cmpd="sng">
                      <a:solidFill>
                        <a:srgbClr val="999999"/>
                      </a:solidFill>
                      <a:prstDash val="solid"/>
                      <a:round/>
                      <a:headEnd type="none" w="sm" len="sm"/>
                      <a:tailEnd type="none" w="sm" len="sm"/>
                    </a:lnL>
                    <a:lnR w="12650"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311975">
                <a:tc>
                  <a:txBody>
                    <a:bodyPr/>
                    <a:lstStyle/>
                    <a:p>
                      <a:pPr marL="0" lvl="0" indent="0" algn="l" rtl="0">
                        <a:spcBef>
                          <a:spcPts val="0"/>
                        </a:spcBef>
                        <a:spcAft>
                          <a:spcPts val="0"/>
                        </a:spcAft>
                        <a:buNone/>
                      </a:pPr>
                      <a:r>
                        <a:rPr lang="en" sz="1000"/>
                        <a:t>     Microsoft</a:t>
                      </a:r>
                      <a:endParaRPr sz="1000"/>
                    </a:p>
                  </a:txBody>
                  <a:tcPr marL="91425" marR="91425" marT="91425" marB="91425">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tcPr>
                </a:tc>
                <a:tc>
                  <a:txBody>
                    <a:bodyPr/>
                    <a:lstStyle/>
                    <a:p>
                      <a:pPr marL="0" lvl="0" indent="0" algn="ctr" rtl="0">
                        <a:spcBef>
                          <a:spcPts val="0"/>
                        </a:spcBef>
                        <a:spcAft>
                          <a:spcPts val="0"/>
                        </a:spcAft>
                        <a:buNone/>
                      </a:pPr>
                      <a:r>
                        <a:rPr lang="en" sz="1000"/>
                        <a:t>-</a:t>
                      </a:r>
                      <a:endParaRPr sz="1000"/>
                    </a:p>
                  </a:txBody>
                  <a:tcPr marL="91425" marR="91425" marT="91425" marB="91425">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tcPr>
                </a:tc>
                <a:tc>
                  <a:txBody>
                    <a:bodyPr/>
                    <a:lstStyle/>
                    <a:p>
                      <a:pPr marL="0" lvl="0" indent="0" algn="ctr" rtl="0">
                        <a:spcBef>
                          <a:spcPts val="0"/>
                        </a:spcBef>
                        <a:spcAft>
                          <a:spcPts val="0"/>
                        </a:spcAft>
                        <a:buNone/>
                      </a:pPr>
                      <a:r>
                        <a:rPr lang="en" sz="1000"/>
                        <a:t>$32.99</a:t>
                      </a:r>
                      <a:endParaRPr sz="1000"/>
                    </a:p>
                  </a:txBody>
                  <a:tcPr marL="91425" marR="91425" marT="91425" marB="91425">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tcPr>
                </a:tc>
                <a:extLst>
                  <a:ext uri="{0D108BD9-81ED-4DB2-BD59-A6C34878D82A}">
                    <a16:rowId xmlns:a16="http://schemas.microsoft.com/office/drawing/2014/main" val="10002"/>
                  </a:ext>
                </a:extLst>
              </a:tr>
              <a:tr h="311975">
                <a:tc>
                  <a:txBody>
                    <a:bodyPr/>
                    <a:lstStyle/>
                    <a:p>
                      <a:pPr marL="0" lvl="0" indent="0" algn="l" rtl="0">
                        <a:spcBef>
                          <a:spcPts val="0"/>
                        </a:spcBef>
                        <a:spcAft>
                          <a:spcPts val="0"/>
                        </a:spcAft>
                        <a:buNone/>
                      </a:pPr>
                      <a:r>
                        <a:rPr lang="en" sz="1000"/>
                        <a:t>     Adobe</a:t>
                      </a:r>
                      <a:endParaRPr sz="1000"/>
                    </a:p>
                  </a:txBody>
                  <a:tcPr marL="91425" marR="91425" marT="91425" marB="91425">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tcPr>
                </a:tc>
                <a:tc>
                  <a:txBody>
                    <a:bodyPr/>
                    <a:lstStyle/>
                    <a:p>
                      <a:pPr marL="0" lvl="0" indent="0" algn="ctr" rtl="0">
                        <a:spcBef>
                          <a:spcPts val="0"/>
                        </a:spcBef>
                        <a:spcAft>
                          <a:spcPts val="0"/>
                        </a:spcAft>
                        <a:buNone/>
                      </a:pPr>
                      <a:r>
                        <a:rPr lang="en" sz="1000"/>
                        <a:t>-</a:t>
                      </a:r>
                      <a:endParaRPr sz="1000"/>
                    </a:p>
                  </a:txBody>
                  <a:tcPr marL="91425" marR="91425" marT="91425" marB="91425">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tcPr>
                </a:tc>
                <a:tc>
                  <a:txBody>
                    <a:bodyPr/>
                    <a:lstStyle/>
                    <a:p>
                      <a:pPr marL="0" lvl="0" indent="0" algn="ctr" rtl="0">
                        <a:spcBef>
                          <a:spcPts val="0"/>
                        </a:spcBef>
                        <a:spcAft>
                          <a:spcPts val="0"/>
                        </a:spcAft>
                        <a:buNone/>
                      </a:pPr>
                      <a:r>
                        <a:rPr lang="en" sz="1000"/>
                        <a:t>$79.99</a:t>
                      </a:r>
                      <a:endParaRPr sz="1000"/>
                    </a:p>
                  </a:txBody>
                  <a:tcPr marL="91425" marR="91425" marT="91425" marB="91425">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tcPr>
                </a:tc>
                <a:extLst>
                  <a:ext uri="{0D108BD9-81ED-4DB2-BD59-A6C34878D82A}">
                    <a16:rowId xmlns:a16="http://schemas.microsoft.com/office/drawing/2014/main" val="10003"/>
                  </a:ext>
                </a:extLst>
              </a:tr>
              <a:tr h="311975">
                <a:tc gridSpan="3">
                  <a:txBody>
                    <a:bodyPr/>
                    <a:lstStyle/>
                    <a:p>
                      <a:pPr marL="0" lvl="0" indent="0" algn="l" rtl="0">
                        <a:spcBef>
                          <a:spcPts val="0"/>
                        </a:spcBef>
                        <a:spcAft>
                          <a:spcPts val="0"/>
                        </a:spcAft>
                        <a:buNone/>
                      </a:pPr>
                      <a:r>
                        <a:rPr lang="en" sz="1000" b="1"/>
                        <a:t>Payroll:  </a:t>
                      </a:r>
                      <a:endParaRPr sz="1000" b="1"/>
                    </a:p>
                  </a:txBody>
                  <a:tcPr marL="91425" marR="91425" marT="91425" marB="91425">
                    <a:lnL w="9525" cap="flat" cmpd="sng">
                      <a:solidFill>
                        <a:srgbClr val="999999"/>
                      </a:solidFill>
                      <a:prstDash val="solid"/>
                      <a:round/>
                      <a:headEnd type="none" w="sm" len="sm"/>
                      <a:tailEnd type="none" w="sm" len="sm"/>
                    </a:lnL>
                    <a:lnR w="12650"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4"/>
                  </a:ext>
                </a:extLst>
              </a:tr>
              <a:tr h="311975">
                <a:tc>
                  <a:txBody>
                    <a:bodyPr/>
                    <a:lstStyle/>
                    <a:p>
                      <a:pPr marL="0" lvl="0" indent="0" algn="l" rtl="0">
                        <a:spcBef>
                          <a:spcPts val="0"/>
                        </a:spcBef>
                        <a:spcAft>
                          <a:spcPts val="0"/>
                        </a:spcAft>
                        <a:buNone/>
                      </a:pPr>
                      <a:r>
                        <a:rPr lang="en" sz="1000"/>
                        <a:t>     Developer  (x5)</a:t>
                      </a:r>
                      <a:endParaRPr sz="1000"/>
                    </a:p>
                  </a:txBody>
                  <a:tcPr marL="91425" marR="91425" marT="91425" marB="91425">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tcPr>
                </a:tc>
                <a:tc>
                  <a:txBody>
                    <a:bodyPr/>
                    <a:lstStyle/>
                    <a:p>
                      <a:pPr marL="0" lvl="0" indent="0" algn="ctr" rtl="0">
                        <a:spcBef>
                          <a:spcPts val="0"/>
                        </a:spcBef>
                        <a:spcAft>
                          <a:spcPts val="0"/>
                        </a:spcAft>
                        <a:buNone/>
                      </a:pPr>
                      <a:r>
                        <a:rPr lang="en" sz="1000"/>
                        <a:t>$270,830</a:t>
                      </a:r>
                      <a:endParaRPr sz="1000"/>
                    </a:p>
                  </a:txBody>
                  <a:tcPr marL="91425" marR="91425" marT="91425" marB="91425">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tcPr>
                </a:tc>
                <a:tc>
                  <a:txBody>
                    <a:bodyPr/>
                    <a:lstStyle/>
                    <a:p>
                      <a:pPr marL="0" lvl="0" indent="0" algn="ctr" rtl="0">
                        <a:spcBef>
                          <a:spcPts val="0"/>
                        </a:spcBef>
                        <a:spcAft>
                          <a:spcPts val="0"/>
                        </a:spcAft>
                        <a:buNone/>
                      </a:pPr>
                      <a:r>
                        <a:rPr lang="en" sz="1000"/>
                        <a:t>$27,083</a:t>
                      </a:r>
                      <a:endParaRPr sz="1000"/>
                    </a:p>
                  </a:txBody>
                  <a:tcPr marL="91425" marR="91425" marT="91425" marB="91425">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tcPr>
                </a:tc>
                <a:extLst>
                  <a:ext uri="{0D108BD9-81ED-4DB2-BD59-A6C34878D82A}">
                    <a16:rowId xmlns:a16="http://schemas.microsoft.com/office/drawing/2014/main" val="10005"/>
                  </a:ext>
                </a:extLst>
              </a:tr>
              <a:tr h="311975">
                <a:tc>
                  <a:txBody>
                    <a:bodyPr/>
                    <a:lstStyle/>
                    <a:p>
                      <a:pPr marL="0" lvl="0" indent="0" algn="l" rtl="0">
                        <a:spcBef>
                          <a:spcPts val="0"/>
                        </a:spcBef>
                        <a:spcAft>
                          <a:spcPts val="0"/>
                        </a:spcAft>
                        <a:buNone/>
                      </a:pPr>
                      <a:r>
                        <a:rPr lang="en" sz="1000"/>
                        <a:t>     Project  Manager (x1)</a:t>
                      </a:r>
                      <a:endParaRPr sz="1000"/>
                    </a:p>
                  </a:txBody>
                  <a:tcPr marL="91425" marR="91425" marT="91425" marB="91425">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tcPr>
                </a:tc>
                <a:tc>
                  <a:txBody>
                    <a:bodyPr/>
                    <a:lstStyle/>
                    <a:p>
                      <a:pPr marL="0" lvl="0" indent="0" algn="ctr" rtl="0">
                        <a:spcBef>
                          <a:spcPts val="0"/>
                        </a:spcBef>
                        <a:spcAft>
                          <a:spcPts val="0"/>
                        </a:spcAft>
                        <a:buNone/>
                      </a:pPr>
                      <a:r>
                        <a:rPr lang="en" sz="1000"/>
                        <a:t>$15,022</a:t>
                      </a:r>
                      <a:endParaRPr sz="1000"/>
                    </a:p>
                  </a:txBody>
                  <a:tcPr marL="91425" marR="91425" marT="91425" marB="91425">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tcPr>
                </a:tc>
                <a:tc>
                  <a:txBody>
                    <a:bodyPr/>
                    <a:lstStyle/>
                    <a:p>
                      <a:pPr marL="0" lvl="0" indent="0" algn="ctr" rtl="0">
                        <a:spcBef>
                          <a:spcPts val="0"/>
                        </a:spcBef>
                        <a:spcAft>
                          <a:spcPts val="0"/>
                        </a:spcAft>
                        <a:buNone/>
                      </a:pPr>
                      <a:r>
                        <a:rPr lang="en" sz="1000"/>
                        <a:t>$7,511</a:t>
                      </a:r>
                      <a:endParaRPr sz="1000"/>
                    </a:p>
                  </a:txBody>
                  <a:tcPr marL="91425" marR="91425" marT="91425" marB="91425">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tcPr>
                </a:tc>
                <a:extLst>
                  <a:ext uri="{0D108BD9-81ED-4DB2-BD59-A6C34878D82A}">
                    <a16:rowId xmlns:a16="http://schemas.microsoft.com/office/drawing/2014/main" val="10006"/>
                  </a:ext>
                </a:extLst>
              </a:tr>
              <a:tr h="311975">
                <a:tc>
                  <a:txBody>
                    <a:bodyPr/>
                    <a:lstStyle/>
                    <a:p>
                      <a:pPr marL="0" lvl="0" indent="0" algn="l" rtl="0">
                        <a:spcBef>
                          <a:spcPts val="0"/>
                        </a:spcBef>
                        <a:spcAft>
                          <a:spcPts val="0"/>
                        </a:spcAft>
                        <a:buNone/>
                      </a:pPr>
                      <a:r>
                        <a:rPr lang="en" sz="1000"/>
                        <a:t>     Receptionist  / customer service (x2)</a:t>
                      </a:r>
                      <a:endParaRPr sz="1000"/>
                    </a:p>
                  </a:txBody>
                  <a:tcPr marL="91425" marR="91425" marT="91425" marB="91425">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tcPr>
                </a:tc>
                <a:tc>
                  <a:txBody>
                    <a:bodyPr/>
                    <a:lstStyle/>
                    <a:p>
                      <a:pPr marL="0" lvl="0" indent="0" algn="ctr" rtl="0">
                        <a:spcBef>
                          <a:spcPts val="0"/>
                        </a:spcBef>
                        <a:spcAft>
                          <a:spcPts val="0"/>
                        </a:spcAft>
                        <a:buNone/>
                      </a:pPr>
                      <a:r>
                        <a:rPr lang="en" sz="1000"/>
                        <a:t>$10,000</a:t>
                      </a:r>
                      <a:endParaRPr sz="1000"/>
                    </a:p>
                  </a:txBody>
                  <a:tcPr marL="91425" marR="91425" marT="91425" marB="91425">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tcPr>
                </a:tc>
                <a:tc>
                  <a:txBody>
                    <a:bodyPr/>
                    <a:lstStyle/>
                    <a:p>
                      <a:pPr marL="0" lvl="0" indent="0" algn="ctr" rtl="0">
                        <a:spcBef>
                          <a:spcPts val="0"/>
                        </a:spcBef>
                        <a:spcAft>
                          <a:spcPts val="0"/>
                        </a:spcAft>
                        <a:buNone/>
                      </a:pPr>
                      <a:r>
                        <a:rPr lang="en" sz="1000"/>
                        <a:t>$5,000</a:t>
                      </a:r>
                      <a:endParaRPr sz="1000"/>
                    </a:p>
                  </a:txBody>
                  <a:tcPr marL="91425" marR="91425" marT="91425" marB="91425">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tcPr>
                </a:tc>
                <a:extLst>
                  <a:ext uri="{0D108BD9-81ED-4DB2-BD59-A6C34878D82A}">
                    <a16:rowId xmlns:a16="http://schemas.microsoft.com/office/drawing/2014/main" val="10007"/>
                  </a:ext>
                </a:extLst>
              </a:tr>
              <a:tr h="311975">
                <a:tc>
                  <a:txBody>
                    <a:bodyPr/>
                    <a:lstStyle/>
                    <a:p>
                      <a:pPr marL="0" lvl="0" indent="0" algn="l" rtl="0">
                        <a:spcBef>
                          <a:spcPts val="0"/>
                        </a:spcBef>
                        <a:spcAft>
                          <a:spcPts val="0"/>
                        </a:spcAft>
                        <a:buNone/>
                      </a:pPr>
                      <a:r>
                        <a:rPr lang="en" sz="1000"/>
                        <a:t>     Human  Resource Specialist (x1)</a:t>
                      </a:r>
                      <a:endParaRPr sz="1000"/>
                    </a:p>
                  </a:txBody>
                  <a:tcPr marL="91425" marR="91425" marT="91425" marB="91425">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tcPr>
                </a:tc>
                <a:tc>
                  <a:txBody>
                    <a:bodyPr/>
                    <a:lstStyle/>
                    <a:p>
                      <a:pPr marL="0" lvl="0" indent="0" algn="ctr" rtl="0">
                        <a:spcBef>
                          <a:spcPts val="0"/>
                        </a:spcBef>
                        <a:spcAft>
                          <a:spcPts val="0"/>
                        </a:spcAft>
                        <a:buNone/>
                      </a:pPr>
                      <a:r>
                        <a:rPr lang="en" sz="1000"/>
                        <a:t>$6,333</a:t>
                      </a:r>
                      <a:endParaRPr sz="1000"/>
                    </a:p>
                  </a:txBody>
                  <a:tcPr marL="91425" marR="91425" marT="91425" marB="91425">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tcPr>
                </a:tc>
                <a:tc>
                  <a:txBody>
                    <a:bodyPr/>
                    <a:lstStyle/>
                    <a:p>
                      <a:pPr marL="0" lvl="0" indent="0" algn="ctr" rtl="0">
                        <a:spcBef>
                          <a:spcPts val="0"/>
                        </a:spcBef>
                        <a:spcAft>
                          <a:spcPts val="0"/>
                        </a:spcAft>
                        <a:buNone/>
                      </a:pPr>
                      <a:r>
                        <a:rPr lang="en" sz="1000"/>
                        <a:t>$3,166</a:t>
                      </a:r>
                      <a:endParaRPr sz="1000"/>
                    </a:p>
                  </a:txBody>
                  <a:tcPr marL="91425" marR="91425" marT="91425" marB="91425">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tcPr>
                </a:tc>
                <a:extLst>
                  <a:ext uri="{0D108BD9-81ED-4DB2-BD59-A6C34878D82A}">
                    <a16:rowId xmlns:a16="http://schemas.microsoft.com/office/drawing/2014/main" val="10008"/>
                  </a:ext>
                </a:extLst>
              </a:tr>
              <a:tr h="311975">
                <a:tc gridSpan="3">
                  <a:txBody>
                    <a:bodyPr/>
                    <a:lstStyle/>
                    <a:p>
                      <a:pPr marL="0" lvl="0" indent="0" algn="l" rtl="0">
                        <a:spcBef>
                          <a:spcPts val="0"/>
                        </a:spcBef>
                        <a:spcAft>
                          <a:spcPts val="0"/>
                        </a:spcAft>
                        <a:buNone/>
                      </a:pPr>
                      <a:r>
                        <a:rPr lang="en" sz="1000" b="1"/>
                        <a:t>Service:  </a:t>
                      </a:r>
                      <a:endParaRPr sz="1000" b="1"/>
                    </a:p>
                  </a:txBody>
                  <a:tcPr marL="91425" marR="91425" marT="91425" marB="91425">
                    <a:lnL w="9525" cap="flat" cmpd="sng">
                      <a:solidFill>
                        <a:srgbClr val="999999"/>
                      </a:solidFill>
                      <a:prstDash val="solid"/>
                      <a:round/>
                      <a:headEnd type="none" w="sm" len="sm"/>
                      <a:tailEnd type="none" w="sm" len="sm"/>
                    </a:lnL>
                    <a:lnR w="12650"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9"/>
                  </a:ext>
                </a:extLst>
              </a:tr>
              <a:tr h="311975">
                <a:tc>
                  <a:txBody>
                    <a:bodyPr/>
                    <a:lstStyle/>
                    <a:p>
                      <a:pPr marL="0" lvl="0" indent="0" algn="l" rtl="0">
                        <a:spcBef>
                          <a:spcPts val="0"/>
                        </a:spcBef>
                        <a:spcAft>
                          <a:spcPts val="0"/>
                        </a:spcAft>
                        <a:buNone/>
                      </a:pPr>
                      <a:r>
                        <a:rPr lang="en" sz="1000"/>
                        <a:t>     Legal  (consultation: $50 per  hour)</a:t>
                      </a:r>
                      <a:endParaRPr sz="1000"/>
                    </a:p>
                  </a:txBody>
                  <a:tcPr marL="91425" marR="91425" marT="91425" marB="91425">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tcPr>
                </a:tc>
                <a:tc>
                  <a:txBody>
                    <a:bodyPr/>
                    <a:lstStyle/>
                    <a:p>
                      <a:pPr marL="0" lvl="0" indent="0" algn="ctr" rtl="0">
                        <a:spcBef>
                          <a:spcPts val="0"/>
                        </a:spcBef>
                        <a:spcAft>
                          <a:spcPts val="0"/>
                        </a:spcAft>
                        <a:buNone/>
                      </a:pPr>
                      <a:r>
                        <a:rPr lang="en" sz="1000"/>
                        <a:t> </a:t>
                      </a:r>
                      <a:endParaRPr sz="1000"/>
                    </a:p>
                  </a:txBody>
                  <a:tcPr marL="91425" marR="91425" marT="91425" marB="91425">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tcPr>
                </a:tc>
                <a:tc>
                  <a:txBody>
                    <a:bodyPr/>
                    <a:lstStyle/>
                    <a:p>
                      <a:pPr marL="0" lvl="0" indent="0" algn="ctr" rtl="0">
                        <a:spcBef>
                          <a:spcPts val="0"/>
                        </a:spcBef>
                        <a:spcAft>
                          <a:spcPts val="0"/>
                        </a:spcAft>
                        <a:buNone/>
                      </a:pPr>
                      <a:r>
                        <a:rPr lang="en" sz="1000"/>
                        <a:t>$250</a:t>
                      </a:r>
                      <a:endParaRPr sz="1000"/>
                    </a:p>
                  </a:txBody>
                  <a:tcPr marL="91425" marR="91425" marT="91425" marB="91425">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tcPr>
                </a:tc>
                <a:extLst>
                  <a:ext uri="{0D108BD9-81ED-4DB2-BD59-A6C34878D82A}">
                    <a16:rowId xmlns:a16="http://schemas.microsoft.com/office/drawing/2014/main" val="10010"/>
                  </a:ext>
                </a:extLst>
              </a:tr>
              <a:tr h="311975">
                <a:tc>
                  <a:txBody>
                    <a:bodyPr/>
                    <a:lstStyle/>
                    <a:p>
                      <a:pPr marL="0" lvl="0" indent="0" algn="l" rtl="0">
                        <a:spcBef>
                          <a:spcPts val="0"/>
                        </a:spcBef>
                        <a:spcAft>
                          <a:spcPts val="0"/>
                        </a:spcAft>
                        <a:buNone/>
                      </a:pPr>
                      <a:r>
                        <a:rPr lang="en" sz="1000"/>
                        <a:t>     Database storage</a:t>
                      </a:r>
                      <a:endParaRPr sz="1000"/>
                    </a:p>
                  </a:txBody>
                  <a:tcPr marL="91425" marR="91425" marT="91425" marB="91425">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tcPr>
                </a:tc>
                <a:tc>
                  <a:txBody>
                    <a:bodyPr/>
                    <a:lstStyle/>
                    <a:p>
                      <a:pPr marL="0" lvl="0" indent="0" algn="ctr" rtl="0">
                        <a:spcBef>
                          <a:spcPts val="0"/>
                        </a:spcBef>
                        <a:spcAft>
                          <a:spcPts val="0"/>
                        </a:spcAft>
                        <a:buNone/>
                      </a:pPr>
                      <a:endParaRPr sz="1000"/>
                    </a:p>
                  </a:txBody>
                  <a:tcPr marL="91425" marR="91425" marT="91425" marB="91425">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tcPr>
                </a:tc>
                <a:tc>
                  <a:txBody>
                    <a:bodyPr/>
                    <a:lstStyle/>
                    <a:p>
                      <a:pPr marL="0" lvl="0" indent="0" algn="ctr" rtl="0">
                        <a:spcBef>
                          <a:spcPts val="0"/>
                        </a:spcBef>
                        <a:spcAft>
                          <a:spcPts val="0"/>
                        </a:spcAft>
                        <a:buNone/>
                      </a:pPr>
                      <a:r>
                        <a:rPr lang="en" sz="1000"/>
                        <a:t>$100</a:t>
                      </a:r>
                      <a:endParaRPr sz="1000"/>
                    </a:p>
                  </a:txBody>
                  <a:tcPr marL="91425" marR="91425" marT="91425" marB="91425">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tcPr>
                </a:tc>
                <a:extLst>
                  <a:ext uri="{0D108BD9-81ED-4DB2-BD59-A6C34878D82A}">
                    <a16:rowId xmlns:a16="http://schemas.microsoft.com/office/drawing/2014/main" val="10011"/>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1"/>
          <p:cNvSpPr txBox="1">
            <a:spLocks noGrp="1"/>
          </p:cNvSpPr>
          <p:nvPr>
            <p:ph type="title"/>
          </p:nvPr>
        </p:nvSpPr>
        <p:spPr>
          <a:xfrm>
            <a:off x="311700" y="368825"/>
            <a:ext cx="8520600" cy="5727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1600"/>
              </a:spcAft>
              <a:buClr>
                <a:schemeClr val="dk1"/>
              </a:buClr>
              <a:buSzPts val="1100"/>
              <a:buFont typeface="Arial"/>
              <a:buNone/>
            </a:pPr>
            <a:r>
              <a:rPr lang="en">
                <a:solidFill>
                  <a:srgbClr val="000000"/>
                </a:solidFill>
              </a:rPr>
              <a:t>Terms &amp; Conditions</a:t>
            </a:r>
            <a:endParaRPr sz="3800">
              <a:solidFill>
                <a:srgbClr val="000000"/>
              </a:solidFill>
            </a:endParaRPr>
          </a:p>
        </p:txBody>
      </p:sp>
      <p:sp>
        <p:nvSpPr>
          <p:cNvPr id="123" name="Google Shape;123;p21"/>
          <p:cNvSpPr txBox="1">
            <a:spLocks noGrp="1"/>
          </p:cNvSpPr>
          <p:nvPr>
            <p:ph type="body" idx="1"/>
          </p:nvPr>
        </p:nvSpPr>
        <p:spPr>
          <a:xfrm>
            <a:off x="311700" y="1228675"/>
            <a:ext cx="8520600" cy="33228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rgbClr val="000000"/>
              </a:buClr>
              <a:buSzPts val="1400"/>
              <a:buChar char="●"/>
            </a:pPr>
            <a:r>
              <a:rPr lang="en" sz="1400">
                <a:solidFill>
                  <a:srgbClr val="000000"/>
                </a:solidFill>
              </a:rPr>
              <a:t>Dynamic Developers are not responsible or liable for any vehicle damages or any missed maintenance. </a:t>
            </a:r>
            <a:endParaRPr sz="1400">
              <a:solidFill>
                <a:srgbClr val="000000"/>
              </a:solidFill>
            </a:endParaRPr>
          </a:p>
          <a:p>
            <a:pPr marL="457200" lvl="0" indent="-317500" algn="l" rtl="0">
              <a:spcBef>
                <a:spcPts val="0"/>
              </a:spcBef>
              <a:spcAft>
                <a:spcPts val="0"/>
              </a:spcAft>
              <a:buClr>
                <a:srgbClr val="000000"/>
              </a:buClr>
              <a:buSzPts val="1400"/>
              <a:buChar char="●"/>
            </a:pPr>
            <a:r>
              <a:rPr lang="en" sz="1400">
                <a:solidFill>
                  <a:srgbClr val="000000"/>
                </a:solidFill>
              </a:rPr>
              <a:t>Monthly subscription fees of $3.99 are due on the fifth business day of each month. Fees will be electronically transferred from the card or bank account on file automatically. </a:t>
            </a:r>
            <a:endParaRPr sz="1400">
              <a:solidFill>
                <a:srgbClr val="000000"/>
              </a:solidFill>
            </a:endParaRPr>
          </a:p>
          <a:p>
            <a:pPr marL="457200" lvl="0" indent="-317500" algn="l" rtl="0">
              <a:spcBef>
                <a:spcPts val="0"/>
              </a:spcBef>
              <a:spcAft>
                <a:spcPts val="0"/>
              </a:spcAft>
              <a:buClr>
                <a:srgbClr val="000000"/>
              </a:buClr>
              <a:buSzPts val="1400"/>
              <a:buChar char="●"/>
            </a:pPr>
            <a:r>
              <a:rPr lang="en" sz="1400">
                <a:solidFill>
                  <a:srgbClr val="000000"/>
                </a:solidFill>
              </a:rPr>
              <a:t>Yearly subscription fees of $39.99 are due on the same day each year that the subscription began </a:t>
            </a:r>
            <a:endParaRPr sz="1400">
              <a:solidFill>
                <a:srgbClr val="000000"/>
              </a:solidFill>
            </a:endParaRPr>
          </a:p>
          <a:p>
            <a:pPr marL="914400" lvl="1" indent="-317500" algn="l" rtl="0">
              <a:spcBef>
                <a:spcPts val="0"/>
              </a:spcBef>
              <a:spcAft>
                <a:spcPts val="0"/>
              </a:spcAft>
              <a:buClr>
                <a:srgbClr val="000000"/>
              </a:buClr>
              <a:buSzPts val="1400"/>
              <a:buChar char="○"/>
            </a:pPr>
            <a:r>
              <a:rPr lang="en" sz="1400">
                <a:solidFill>
                  <a:srgbClr val="000000"/>
                </a:solidFill>
              </a:rPr>
              <a:t>if sign up for yearly subscription on June 13, 2020, subscription will automatically renew on June 13 of every year that the subscription is active.</a:t>
            </a:r>
            <a:endParaRPr sz="1400">
              <a:solidFill>
                <a:srgbClr val="000000"/>
              </a:solidFill>
            </a:endParaRPr>
          </a:p>
          <a:p>
            <a:pPr marL="457200" lvl="0" indent="-317500" algn="l" rtl="0">
              <a:spcBef>
                <a:spcPts val="0"/>
              </a:spcBef>
              <a:spcAft>
                <a:spcPts val="0"/>
              </a:spcAft>
              <a:buClr>
                <a:srgbClr val="000000"/>
              </a:buClr>
              <a:buSzPts val="1400"/>
              <a:buChar char="●"/>
            </a:pPr>
            <a:r>
              <a:rPr lang="en" sz="1400">
                <a:solidFill>
                  <a:srgbClr val="000000"/>
                </a:solidFill>
              </a:rPr>
              <a:t>Subscriptions are to be managed by the user.</a:t>
            </a:r>
            <a:endParaRPr sz="1400">
              <a:solidFill>
                <a:srgbClr val="000000"/>
              </a:solidFill>
            </a:endParaRPr>
          </a:p>
          <a:p>
            <a:pPr marL="457200" lvl="0" indent="-317500" algn="l" rtl="0">
              <a:spcBef>
                <a:spcPts val="0"/>
              </a:spcBef>
              <a:spcAft>
                <a:spcPts val="0"/>
              </a:spcAft>
              <a:buClr>
                <a:srgbClr val="000000"/>
              </a:buClr>
              <a:buSzPts val="1400"/>
              <a:buChar char="●"/>
            </a:pPr>
            <a:r>
              <a:rPr lang="en" sz="1400">
                <a:solidFill>
                  <a:srgbClr val="000000"/>
                </a:solidFill>
              </a:rPr>
              <a:t>Subscriptions can be cancelled at any time. However, in order to not be charged for the upcoming billing cycle, cancellations need to occur by the 25th of the previous month. </a:t>
            </a:r>
            <a:endParaRPr sz="1400">
              <a:solidFill>
                <a:srgbClr val="000000"/>
              </a:solidFill>
            </a:endParaRPr>
          </a:p>
          <a:p>
            <a:pPr marL="457200" lvl="0" indent="-317500" algn="l" rtl="0">
              <a:spcBef>
                <a:spcPts val="0"/>
              </a:spcBef>
              <a:spcAft>
                <a:spcPts val="0"/>
              </a:spcAft>
              <a:buClr>
                <a:srgbClr val="000000"/>
              </a:buClr>
              <a:buSzPts val="1400"/>
              <a:buChar char="●"/>
            </a:pPr>
            <a:r>
              <a:rPr lang="en" sz="1400">
                <a:solidFill>
                  <a:srgbClr val="000000"/>
                </a:solidFill>
              </a:rPr>
              <a:t>A late payment fee of $15 will be assessed if payment is not received by the eighth of each month..</a:t>
            </a:r>
            <a:endParaRPr sz="1400">
              <a:solidFill>
                <a:srgbClr val="000000"/>
              </a:solidFill>
            </a:endParaRPr>
          </a:p>
          <a:p>
            <a:pPr marL="457200" lvl="0" indent="-317500" algn="l" rtl="0">
              <a:spcBef>
                <a:spcPts val="0"/>
              </a:spcBef>
              <a:spcAft>
                <a:spcPts val="0"/>
              </a:spcAft>
              <a:buClr>
                <a:srgbClr val="000000"/>
              </a:buClr>
              <a:buSzPts val="1400"/>
              <a:buChar char="●"/>
            </a:pPr>
            <a:r>
              <a:rPr lang="en" sz="1400">
                <a:solidFill>
                  <a:srgbClr val="000000"/>
                </a:solidFill>
              </a:rPr>
              <a:t>Dynamic Developers reserve the right to make updates to the application as seems fit. At least 24 hour notice will be given when scheduled network outages occur to perform maintenance. </a:t>
            </a:r>
            <a:endParaRPr sz="1400">
              <a:solidFill>
                <a:srgbClr val="000000"/>
              </a:solidFill>
            </a:endParaRPr>
          </a:p>
          <a:p>
            <a:pPr marL="0" lvl="0" indent="0" algn="l" rtl="0">
              <a:spcBef>
                <a:spcPts val="1600"/>
              </a:spcBef>
              <a:spcAft>
                <a:spcPts val="1600"/>
              </a:spcAft>
              <a:buNone/>
            </a:pPr>
            <a:endParaRPr sz="1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2"/>
          <p:cNvSpPr txBox="1">
            <a:spLocks noGrp="1"/>
          </p:cNvSpPr>
          <p:nvPr>
            <p:ph type="title"/>
          </p:nvPr>
        </p:nvSpPr>
        <p:spPr>
          <a:xfrm>
            <a:off x="311700" y="2535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Scope of Work</a:t>
            </a:r>
            <a:endParaRPr/>
          </a:p>
        </p:txBody>
      </p:sp>
      <p:sp>
        <p:nvSpPr>
          <p:cNvPr id="129" name="Google Shape;129;p22"/>
          <p:cNvSpPr txBox="1">
            <a:spLocks noGrp="1"/>
          </p:cNvSpPr>
          <p:nvPr>
            <p:ph type="body" idx="1"/>
          </p:nvPr>
        </p:nvSpPr>
        <p:spPr>
          <a:xfrm>
            <a:off x="311700" y="1824475"/>
            <a:ext cx="3999900" cy="298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Features:</a:t>
            </a:r>
            <a:endParaRPr>
              <a:solidFill>
                <a:schemeClr val="dk1"/>
              </a:solidFill>
            </a:endParaRPr>
          </a:p>
          <a:p>
            <a:pPr marL="0" lvl="0" indent="0" algn="l" rtl="0">
              <a:spcBef>
                <a:spcPts val="0"/>
              </a:spcBef>
              <a:spcAft>
                <a:spcPts val="0"/>
              </a:spcAft>
              <a:buNone/>
            </a:pPr>
            <a:endParaRPr>
              <a:solidFill>
                <a:schemeClr val="dk1"/>
              </a:solidFill>
            </a:endParaRPr>
          </a:p>
          <a:p>
            <a:pPr marL="457200" lvl="0" indent="-317500" algn="l" rtl="0">
              <a:spcBef>
                <a:spcPts val="0"/>
              </a:spcBef>
              <a:spcAft>
                <a:spcPts val="0"/>
              </a:spcAft>
              <a:buClr>
                <a:schemeClr val="dk1"/>
              </a:buClr>
              <a:buSzPts val="1400"/>
              <a:buChar char="●"/>
            </a:pPr>
            <a:r>
              <a:rPr lang="en">
                <a:solidFill>
                  <a:schemeClr val="dk1"/>
                </a:solidFill>
              </a:rPr>
              <a:t>Displays vehicle details</a:t>
            </a:r>
            <a:endParaRPr>
              <a:solidFill>
                <a:schemeClr val="dk1"/>
              </a:solidFill>
            </a:endParaRPr>
          </a:p>
          <a:p>
            <a:pPr marL="0" lvl="0" indent="0" algn="l" rtl="0">
              <a:spcBef>
                <a:spcPts val="0"/>
              </a:spcBef>
              <a:spcAft>
                <a:spcPts val="0"/>
              </a:spcAft>
              <a:buNone/>
            </a:pPr>
            <a:endParaRPr>
              <a:solidFill>
                <a:schemeClr val="dk1"/>
              </a:solidFill>
            </a:endParaRPr>
          </a:p>
          <a:p>
            <a:pPr marL="457200" lvl="0" indent="-317500" algn="l" rtl="0">
              <a:spcBef>
                <a:spcPts val="0"/>
              </a:spcBef>
              <a:spcAft>
                <a:spcPts val="0"/>
              </a:spcAft>
              <a:buClr>
                <a:schemeClr val="dk1"/>
              </a:buClr>
              <a:buSzPts val="1400"/>
              <a:buChar char="●"/>
            </a:pPr>
            <a:r>
              <a:rPr lang="en">
                <a:solidFill>
                  <a:schemeClr val="dk1"/>
                </a:solidFill>
              </a:rPr>
              <a:t>Oil Change Reminders</a:t>
            </a:r>
            <a:endParaRPr>
              <a:solidFill>
                <a:schemeClr val="dk1"/>
              </a:solidFill>
            </a:endParaRPr>
          </a:p>
          <a:p>
            <a:pPr marL="0" lvl="0" indent="0" algn="l" rtl="0">
              <a:spcBef>
                <a:spcPts val="0"/>
              </a:spcBef>
              <a:spcAft>
                <a:spcPts val="0"/>
              </a:spcAft>
              <a:buNone/>
            </a:pPr>
            <a:endParaRPr>
              <a:solidFill>
                <a:schemeClr val="dk1"/>
              </a:solidFill>
            </a:endParaRPr>
          </a:p>
          <a:p>
            <a:pPr marL="457200" lvl="0" indent="-317500" algn="l" rtl="0">
              <a:spcBef>
                <a:spcPts val="0"/>
              </a:spcBef>
              <a:spcAft>
                <a:spcPts val="0"/>
              </a:spcAft>
              <a:buClr>
                <a:schemeClr val="dk1"/>
              </a:buClr>
              <a:buSzPts val="1400"/>
              <a:buChar char="●"/>
            </a:pPr>
            <a:r>
              <a:rPr lang="en">
                <a:solidFill>
                  <a:schemeClr val="dk1"/>
                </a:solidFill>
              </a:rPr>
              <a:t>Mileage Tracking</a:t>
            </a:r>
            <a:endParaRPr>
              <a:solidFill>
                <a:schemeClr val="dk1"/>
              </a:solidFill>
            </a:endParaRPr>
          </a:p>
          <a:p>
            <a:pPr marL="457200" lvl="0" indent="0" algn="l" rtl="0">
              <a:spcBef>
                <a:spcPts val="0"/>
              </a:spcBef>
              <a:spcAft>
                <a:spcPts val="0"/>
              </a:spcAft>
              <a:buNone/>
            </a:pPr>
            <a:endParaRPr>
              <a:solidFill>
                <a:schemeClr val="dk1"/>
              </a:solidFill>
            </a:endParaRPr>
          </a:p>
          <a:p>
            <a:pPr marL="457200" lvl="0" indent="-317500" algn="l" rtl="0">
              <a:spcBef>
                <a:spcPts val="0"/>
              </a:spcBef>
              <a:spcAft>
                <a:spcPts val="0"/>
              </a:spcAft>
              <a:buClr>
                <a:schemeClr val="dk1"/>
              </a:buClr>
              <a:buSzPts val="1400"/>
              <a:buChar char="●"/>
            </a:pPr>
            <a:r>
              <a:rPr lang="en">
                <a:solidFill>
                  <a:schemeClr val="dk1"/>
                </a:solidFill>
              </a:rPr>
              <a:t>Documentation Links</a:t>
            </a:r>
            <a:endParaRPr>
              <a:solidFill>
                <a:schemeClr val="dk1"/>
              </a:solidFill>
            </a:endParaRPr>
          </a:p>
          <a:p>
            <a:pPr marL="0" lvl="0" indent="0" algn="l" rtl="0">
              <a:spcBef>
                <a:spcPts val="0"/>
              </a:spcBef>
              <a:spcAft>
                <a:spcPts val="0"/>
              </a:spcAft>
              <a:buNone/>
            </a:pPr>
            <a:endParaRPr>
              <a:solidFill>
                <a:schemeClr val="dk1"/>
              </a:solidFill>
            </a:endParaRPr>
          </a:p>
          <a:p>
            <a:pPr marL="457200" lvl="0" indent="-317500" algn="l" rtl="0">
              <a:spcBef>
                <a:spcPts val="0"/>
              </a:spcBef>
              <a:spcAft>
                <a:spcPts val="0"/>
              </a:spcAft>
              <a:buClr>
                <a:schemeClr val="dk1"/>
              </a:buClr>
              <a:buSzPts val="1400"/>
              <a:buChar char="●"/>
            </a:pPr>
            <a:r>
              <a:rPr lang="en">
                <a:solidFill>
                  <a:schemeClr val="dk1"/>
                </a:solidFill>
              </a:rPr>
              <a:t>Insurance Information Storage</a:t>
            </a:r>
            <a:endParaRPr>
              <a:solidFill>
                <a:schemeClr val="dk1"/>
              </a:solidFill>
            </a:endParaRPr>
          </a:p>
          <a:p>
            <a:pPr marL="0" lvl="0" indent="0" algn="l" rtl="0">
              <a:spcBef>
                <a:spcPts val="0"/>
              </a:spcBef>
              <a:spcAft>
                <a:spcPts val="0"/>
              </a:spcAft>
              <a:buNone/>
            </a:pPr>
            <a:endParaRPr sz="1100">
              <a:solidFill>
                <a:schemeClr val="dk1"/>
              </a:solidFill>
            </a:endParaRPr>
          </a:p>
          <a:p>
            <a:pPr marL="0" lvl="0" indent="0" algn="l" rtl="0">
              <a:spcBef>
                <a:spcPts val="0"/>
              </a:spcBef>
              <a:spcAft>
                <a:spcPts val="0"/>
              </a:spcAft>
              <a:buNone/>
            </a:pPr>
            <a:endParaRPr sz="1100">
              <a:solidFill>
                <a:schemeClr val="dk1"/>
              </a:solidFill>
            </a:endParaRPr>
          </a:p>
          <a:p>
            <a:pPr marL="0" lvl="0" indent="0" algn="l" rtl="0">
              <a:spcBef>
                <a:spcPts val="0"/>
              </a:spcBef>
              <a:spcAft>
                <a:spcPts val="0"/>
              </a:spcAft>
              <a:buClr>
                <a:schemeClr val="dk1"/>
              </a:buClr>
              <a:buSzPts val="1100"/>
              <a:buFont typeface="Arial"/>
              <a:buNone/>
            </a:pPr>
            <a:r>
              <a:rPr lang="en" sz="1100">
                <a:solidFill>
                  <a:schemeClr val="dk1"/>
                </a:solidFill>
              </a:rPr>
              <a:t> </a:t>
            </a:r>
            <a:endParaRPr sz="1100">
              <a:solidFill>
                <a:schemeClr val="dk1"/>
              </a:solidFill>
            </a:endParaRPr>
          </a:p>
          <a:p>
            <a:pPr marL="0" lvl="0" indent="0" algn="l" rtl="0">
              <a:spcBef>
                <a:spcPts val="0"/>
              </a:spcBef>
              <a:spcAft>
                <a:spcPts val="1600"/>
              </a:spcAft>
              <a:buNone/>
            </a:pPr>
            <a:endParaRPr/>
          </a:p>
        </p:txBody>
      </p:sp>
      <p:sp>
        <p:nvSpPr>
          <p:cNvPr id="130" name="Google Shape;130;p22"/>
          <p:cNvSpPr txBox="1"/>
          <p:nvPr/>
        </p:nvSpPr>
        <p:spPr>
          <a:xfrm>
            <a:off x="311600" y="1056850"/>
            <a:ext cx="8520600" cy="537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a:solidFill>
                  <a:schemeClr val="dk1"/>
                </a:solidFill>
              </a:rPr>
              <a:t>Dynamic Developers will provide a desktop application for vehicle owners to record and maintain vehicle information and documents. </a:t>
            </a:r>
            <a:endParaRPr sz="1700"/>
          </a:p>
        </p:txBody>
      </p:sp>
      <p:pic>
        <p:nvPicPr>
          <p:cNvPr id="131" name="Google Shape;131;p22"/>
          <p:cNvPicPr preferRelativeResize="0"/>
          <p:nvPr/>
        </p:nvPicPr>
        <p:blipFill>
          <a:blip r:embed="rId3">
            <a:alphaModFix/>
          </a:blip>
          <a:stretch>
            <a:fillRect/>
          </a:stretch>
        </p:blipFill>
        <p:spPr>
          <a:xfrm>
            <a:off x="3669850" y="1914025"/>
            <a:ext cx="5262899" cy="263145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1512</Words>
  <Application>Microsoft Office PowerPoint</Application>
  <PresentationFormat>On-screen Show (16:9)</PresentationFormat>
  <Paragraphs>165</Paragraphs>
  <Slides>15</Slides>
  <Notes>15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Roboto</vt:lpstr>
      <vt:lpstr>Simple Light</vt:lpstr>
      <vt:lpstr>Car-Nerd</vt:lpstr>
      <vt:lpstr>Introduction</vt:lpstr>
      <vt:lpstr>Introduction - Our Team</vt:lpstr>
      <vt:lpstr>Introduction - Pitch</vt:lpstr>
      <vt:lpstr>Client Operations</vt:lpstr>
      <vt:lpstr>Executive Summary</vt:lpstr>
      <vt:lpstr>Cost Summary</vt:lpstr>
      <vt:lpstr>Terms &amp; Conditions</vt:lpstr>
      <vt:lpstr>Scope of Work</vt:lpstr>
      <vt:lpstr>Work Requirements:</vt:lpstr>
      <vt:lpstr>Work Requirements - continued:</vt:lpstr>
      <vt:lpstr>Schedule</vt:lpstr>
      <vt:lpstr>Milestones</vt:lpstr>
      <vt:lpstr>Contact</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Car-Nerd</dc:title>
  <cp:lastModifiedBy>Kelli Ennis</cp:lastModifiedBy>
  <cp:revision>1</cp:revision>
  <dcterms:modified xsi:type="dcterms:W3CDTF">2020-06-22T23:36:33Z</dcterms:modified>
</cp:coreProperties>
</file>