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dd89f4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dd89f4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fdc7ffd0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fdc7ffd0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fdc7ffd0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fdc7ffd0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dc7ffd0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fdc7ffd0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fdc7ffd0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fdc7ffd0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fdc7ffd0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fdc7ffd0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fdc7ffd0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fdc7ffd0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fdc7ffd0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fdc7ffd0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fdc7ffd0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fdc7ffd0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fdc7ffd0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fdc7ffd0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3d68a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3d68a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3d68a48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3d68a48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3d68a48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3d68a48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3d68a48a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3d68a48a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3d68a48a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3d68a48a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dc7ffd0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dc7ffd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dc7ffd0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dc7ffd0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dd89f4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dd89f4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bold adventure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900" y="49400"/>
            <a:ext cx="5229101" cy="48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84575" y="283870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Set # of clusters k, and  randomly assign data to a cluster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84575" y="101745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k-Means works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(diagram is for data with two features, X</a:t>
            </a:r>
            <a:r>
              <a:rPr baseline="-25000" lang="en" sz="1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and X</a:t>
            </a:r>
            <a:r>
              <a:rPr baseline="-25000" lang="en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 For data with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features, this same operation is done in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N-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dimensional space)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46574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64100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80102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80102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63338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46574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3766475" y="91380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3766475" y="364710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84575" y="408420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900" y="49400"/>
            <a:ext cx="5229101" cy="48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84575" y="283870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Set # of clusters k, and  randomly assign data to a cluster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84575" y="101745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k-Means works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(diagram is for data with two features, X</a:t>
            </a:r>
            <a:r>
              <a:rPr baseline="-25000" lang="en" sz="1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and X</a:t>
            </a:r>
            <a:r>
              <a:rPr baseline="-25000" lang="en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 For data with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features, this same operation is done in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N-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dimensional space)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46574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64100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80102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80102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3338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46574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3766475" y="91380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3766475" y="364710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84575" y="408420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(results sensitive to initial cluster selection; other methods exist besides ‘random’ for 1st assignment)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48625" y="88655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2. 	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Iteratively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calculate cluster means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lphaLcPeriod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Find point in space which is the mean of each cluster (w/ Euclidean distance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calcs)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lphaLcPeriod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For each obs, re-measure distance (w/ Euclidean distance calc) to each cluster mean; if obs is now closer to a new cluster mean, re-assign obs to that cluster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74375" y="4037975"/>
            <a:ext cx="40818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Repeat steps 2a and 2b until stopping point: no obs change clusters, means stop moving, etc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900" y="49400"/>
            <a:ext cx="5229101" cy="48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 txBox="1"/>
          <p:nvPr/>
        </p:nvSpPr>
        <p:spPr>
          <a:xfrm>
            <a:off x="46574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64100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80102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80102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63338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46574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3766475" y="91380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3766475" y="364710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311700" y="923375"/>
            <a:ext cx="4151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How many clusters ‘should there’ be?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51500" y="1370375"/>
            <a:ext cx="48378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Not really dictated by data; dictated by situation in which we’re performing our analysis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351500" y="1972350"/>
            <a:ext cx="48378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Methods to ‘validate’ choice of k: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Re-initialize random seeding and run algo lotttttts of times; choose the k with the lowest avg distance from obs to cluster means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Our old friend the scree plot, from KNN and PCA, using within-group distance from obs to mean (easiest)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Silhouette score (most common)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325" y="746625"/>
            <a:ext cx="4073674" cy="36502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/>
          <p:nvPr/>
        </p:nvSpPr>
        <p:spPr>
          <a:xfrm>
            <a:off x="6214300" y="3184950"/>
            <a:ext cx="146400" cy="210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294" name="Google Shape;294;p26"/>
          <p:cNvSpPr txBox="1"/>
          <p:nvPr/>
        </p:nvSpPr>
        <p:spPr>
          <a:xfrm>
            <a:off x="2197725" y="190250"/>
            <a:ext cx="7020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Silhouette score: 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For each obs, find distance from cluster mean.  Graph for each cluster.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6400" y="1565861"/>
            <a:ext cx="8836502" cy="343641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6"/>
          <p:cNvSpPr txBox="1"/>
          <p:nvPr/>
        </p:nvSpPr>
        <p:spPr>
          <a:xfrm>
            <a:off x="2197725" y="1079225"/>
            <a:ext cx="883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Interpret graph, and choose k based on the following criteria: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5910675" y="1460225"/>
            <a:ext cx="34638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Values closer to 1 &gt; values further from 1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Higher avg values &gt; lower avg values (dashed line = avg)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All clusters relatively the same ‘thickness’ &gt; different ‘thickness’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2197725" y="190250"/>
            <a:ext cx="7020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Silhouette score: 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For each obs, find distance from cluster mean.  Graph for each cluster.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2197725" y="1079225"/>
            <a:ext cx="883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Interpret graph, and choose k based on the following criteria: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5" name="Google Shape;3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0704" y="1563624"/>
            <a:ext cx="8833104" cy="343814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7"/>
          <p:cNvSpPr txBox="1"/>
          <p:nvPr/>
        </p:nvSpPr>
        <p:spPr>
          <a:xfrm>
            <a:off x="5910675" y="1460225"/>
            <a:ext cx="34638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Values closer to 1 &gt; values further from 1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Higher avg values &gt; lower avg values (dashed line = avg)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All clusters relatively the same ‘thickness’ &gt; different ‘thickness’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2197725" y="190250"/>
            <a:ext cx="7020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Silhouette score: 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For each obs, find distance from cluster mean.  Graph for each cluster.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2197725" y="1079225"/>
            <a:ext cx="883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Interpret graph, and choose k based on the following criteria: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9848" y="1563624"/>
            <a:ext cx="8833104" cy="343814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 txBox="1"/>
          <p:nvPr/>
        </p:nvSpPr>
        <p:spPr>
          <a:xfrm>
            <a:off x="5910675" y="1460225"/>
            <a:ext cx="34638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Values closer to 1 &gt; values further from 1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Higher avg values &gt; lower avg values (dashed line = avg)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All clusters relatively the same ‘thickness’ &gt; different ‘thickness’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409150" y="1017450"/>
            <a:ext cx="7020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Real-world uses: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Customer segmentation - group customers to find different promotional opportunities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(eg eggs + disinfectant + phone cords = pregnant)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Waste / fraud / abuse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Clustering customer complaints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Text docs (eg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http://scikit-learn.org/stable/auto_examples/text/document_clustering.html)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411225" y="1017450"/>
            <a:ext cx="7020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Other considerations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Scaling?  Eh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If already all on same scale, don’t re-scale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Sometimes re-scaling distorting (large but skinny geographical area)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Traditional use case of scaling - height in in., weight in lbs. - good candidate for scaling w/ k-Means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Remember: continuous data, not categorical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563625" y="865050"/>
            <a:ext cx="7020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Other considerations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Remember: converges to local minima, not global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Can be slow, but mini-batch can speed it up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Interview ?s: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-160600" y="2296400"/>
            <a:ext cx="8873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Diff b/t supervised and unsupervised learning?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are some types of unsupervised learning?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are some use cases of clustering algos?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does k-Means algo work?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are some disadvantages?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can it be sped up?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71925" y="1620875"/>
            <a:ext cx="1319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24550" y="1397325"/>
            <a:ext cx="1792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Supervised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940000" y="1180100"/>
            <a:ext cx="1792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Regression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948275" y="2382150"/>
            <a:ext cx="2273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Classification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025350" y="341850"/>
            <a:ext cx="2190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OLS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034475" y="733100"/>
            <a:ext cx="1902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GLM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025350" y="1852575"/>
            <a:ext cx="2857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034475" y="2343150"/>
            <a:ext cx="2857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Trees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034475" y="2790150"/>
            <a:ext cx="2857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SVM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032425" y="1173875"/>
            <a:ext cx="3011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KNN and RF reg.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371750" y="1710250"/>
            <a:ext cx="51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4516100" y="1475650"/>
            <a:ext cx="1319100" cy="1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4925475" y="2663425"/>
            <a:ext cx="8763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endCxn id="68" idx="1"/>
          </p:cNvCxnSpPr>
          <p:nvPr/>
        </p:nvCxnSpPr>
        <p:spPr>
          <a:xfrm flipH="1" rot="10800000">
            <a:off x="2928900" y="1403600"/>
            <a:ext cx="11100" cy="145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 flipH="1" rot="10800000">
            <a:off x="5946950" y="342100"/>
            <a:ext cx="2700" cy="142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5958250" y="2125925"/>
            <a:ext cx="9000" cy="95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94450" y="2608175"/>
            <a:ext cx="1792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Machine Learning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 flipH="1" rot="10800000">
            <a:off x="670700" y="1575700"/>
            <a:ext cx="20400" cy="117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871925" y="1620875"/>
            <a:ext cx="1319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66600" y="4076050"/>
            <a:ext cx="2273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Unsupervised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940000" y="3464200"/>
            <a:ext cx="1632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Clustering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944050" y="3829000"/>
            <a:ext cx="348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Anomaly Detection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944050" y="4193850"/>
            <a:ext cx="348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NN: auto-encoders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944050" y="4563050"/>
            <a:ext cx="348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PCA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034475" y="3464200"/>
            <a:ext cx="2857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k-Means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6051000" y="3829000"/>
            <a:ext cx="2857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Hierarchical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4572000" y="3766000"/>
            <a:ext cx="1251900" cy="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rot="10800000">
            <a:off x="5951975" y="3630950"/>
            <a:ext cx="0" cy="68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>
            <a:endCxn id="93" idx="1"/>
          </p:cNvCxnSpPr>
          <p:nvPr/>
        </p:nvCxnSpPr>
        <p:spPr>
          <a:xfrm>
            <a:off x="2602350" y="4417350"/>
            <a:ext cx="341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endCxn id="91" idx="1"/>
          </p:cNvCxnSpPr>
          <p:nvPr/>
        </p:nvCxnSpPr>
        <p:spPr>
          <a:xfrm rot="10800000">
            <a:off x="2940000" y="3687700"/>
            <a:ext cx="11100" cy="132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 flipH="1" rot="10800000">
            <a:off x="642150" y="3384800"/>
            <a:ext cx="20400" cy="117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 txBox="1"/>
          <p:nvPr/>
        </p:nvSpPr>
        <p:spPr>
          <a:xfrm>
            <a:off x="724550" y="1397325"/>
            <a:ext cx="1792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Supervised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940000" y="1180100"/>
            <a:ext cx="1792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Regression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948275" y="2382150"/>
            <a:ext cx="2273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Classification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25350" y="341850"/>
            <a:ext cx="2190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OLS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34475" y="733100"/>
            <a:ext cx="1902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GLM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025350" y="1852575"/>
            <a:ext cx="2857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034475" y="2343150"/>
            <a:ext cx="2857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Trees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034475" y="2790150"/>
            <a:ext cx="2857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SVM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032425" y="1173875"/>
            <a:ext cx="3011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KNN and RF reg.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2371750" y="1710250"/>
            <a:ext cx="51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 flipH="1" rot="10800000">
            <a:off x="4516100" y="1475650"/>
            <a:ext cx="1319100" cy="1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4925475" y="2663425"/>
            <a:ext cx="8763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endCxn id="103" idx="1"/>
          </p:cNvCxnSpPr>
          <p:nvPr/>
        </p:nvCxnSpPr>
        <p:spPr>
          <a:xfrm flipH="1" rot="10800000">
            <a:off x="2928900" y="1403600"/>
            <a:ext cx="11100" cy="145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 flipH="1" rot="10800000">
            <a:off x="5946950" y="342100"/>
            <a:ext cx="2700" cy="142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/>
          <p:nvPr/>
        </p:nvCxnSpPr>
        <p:spPr>
          <a:xfrm rot="10800000">
            <a:off x="5958250" y="2125925"/>
            <a:ext cx="9000" cy="95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5"/>
          <p:cNvSpPr txBox="1"/>
          <p:nvPr/>
        </p:nvSpPr>
        <p:spPr>
          <a:xfrm>
            <a:off x="94450" y="2608175"/>
            <a:ext cx="1792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Machine Learning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 flipH="1" rot="10800000">
            <a:off x="670700" y="1575700"/>
            <a:ext cx="20400" cy="117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724550" y="1397325"/>
            <a:ext cx="8218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Supervised: Have a Y vector (Y</a:t>
            </a:r>
            <a:r>
              <a:rPr baseline="-25000" lang="en" sz="24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… Y</a:t>
            </a:r>
            <a:r>
              <a:rPr baseline="-25000" lang="en" sz="24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) that we investigate using X vectors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219375" y="2298700"/>
            <a:ext cx="459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Want to find P(Y|X)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239675" y="2745700"/>
            <a:ext cx="7486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Use cost function to represent errors, minimize loss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21425" y="3306775"/>
            <a:ext cx="8218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Unsupervised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: No Y vector; use X vectors to explore structure of data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265075" y="4074000"/>
            <a:ext cx="3083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Investigating P(X)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265075" y="4521000"/>
            <a:ext cx="4436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No clear measure of success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701175" y="4074000"/>
            <a:ext cx="34428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Use / eff. of models depends on context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724550" y="1397325"/>
            <a:ext cx="8218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do we use unsupervised learning for?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274350" y="2124750"/>
            <a:ext cx="5354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Data preprocessing / visualization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274350" y="3676325"/>
            <a:ext cx="7455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Clustering to find subgroups in structure of data (today’s lecture)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730625" y="2571750"/>
            <a:ext cx="1377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PCA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730625" y="2947725"/>
            <a:ext cx="247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t-SNE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835025" y="1017450"/>
            <a:ext cx="8143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Segment data into groups: similar in same group, dissimilar in different groups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95425" y="2284175"/>
            <a:ext cx="8070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do we use clusters for?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EDA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Descriptive statistics: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Are clusters really different?  E.g. medicine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Cluster characteristics -&gt; e.g. different marketing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Features for further analysis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835025" y="1017450"/>
            <a:ext cx="8143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Two problems: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is ‘similar’ and ‘dissimilar’?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is optimal number of clusters?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>
            <a:off x="867900" y="2923475"/>
            <a:ext cx="0" cy="169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rot="10800000">
            <a:off x="867625" y="4613750"/>
            <a:ext cx="18366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3669525" y="2918925"/>
            <a:ext cx="0" cy="169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/>
          <p:nvPr/>
        </p:nvCxnSpPr>
        <p:spPr>
          <a:xfrm rot="10800000">
            <a:off x="3669250" y="4609200"/>
            <a:ext cx="18366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6620425" y="2914388"/>
            <a:ext cx="0" cy="169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 rot="10800000">
            <a:off x="6620150" y="4604663"/>
            <a:ext cx="18366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/>
          <p:nvPr/>
        </p:nvSpPr>
        <p:spPr>
          <a:xfrm>
            <a:off x="1352100" y="31427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504500" y="32951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452600" y="4209100"/>
            <a:ext cx="100500" cy="13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1166475" y="4346200"/>
            <a:ext cx="100500" cy="13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735675" y="4391875"/>
            <a:ext cx="100500" cy="13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1656900" y="34475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2098750" y="31427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2509850" y="32951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290575" y="32951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1656900" y="31427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019100" y="31427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171500" y="32951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119600" y="4209100"/>
            <a:ext cx="100500" cy="13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833475" y="4346200"/>
            <a:ext cx="100500" cy="13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4402675" y="4391875"/>
            <a:ext cx="100500" cy="13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323900" y="34475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765750" y="31427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5176850" y="32951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957575" y="32951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4323900" y="31427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1897538" y="34322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2290575" y="36909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555950" y="35999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2708350" y="37523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564538" y="34322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957575" y="36909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222950" y="35999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375350" y="37523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6914700" y="31427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067100" y="32951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015200" y="4209100"/>
            <a:ext cx="100500" cy="13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6729075" y="4346200"/>
            <a:ext cx="100500" cy="13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7298275" y="4391875"/>
            <a:ext cx="100500" cy="13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219500" y="34475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661350" y="3142750"/>
            <a:ext cx="100500" cy="1371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8072450" y="3295150"/>
            <a:ext cx="100500" cy="1371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853175" y="3295150"/>
            <a:ext cx="100500" cy="1371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7219500" y="31427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460138" y="3432250"/>
            <a:ext cx="1005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7853175" y="36909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8118550" y="35999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8270950" y="3752350"/>
            <a:ext cx="1005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2201750" y="1297300"/>
            <a:ext cx="5262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2457025" y="186000"/>
            <a:ext cx="5267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Iterative clustering algorithm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2214150" y="633000"/>
            <a:ext cx="8142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Assign obs into clusters based on distance metric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(what kind of variables?)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Usual distance metric is Euclidean distance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i="1" lang="en" sz="2400">
                <a:latin typeface="Lato"/>
                <a:ea typeface="Lato"/>
                <a:cs typeface="Lato"/>
                <a:sym typeface="Lato"/>
              </a:rPr>
              <a:t>d(x</a:t>
            </a:r>
            <a:r>
              <a:rPr baseline="-25000" i="1" lang="en" sz="2400">
                <a:latin typeface="Lato"/>
                <a:ea typeface="Lato"/>
                <a:cs typeface="Lato"/>
                <a:sym typeface="Lato"/>
              </a:rPr>
              <a:t>i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, x</a:t>
            </a:r>
            <a:r>
              <a:rPr baseline="-25000" i="1" lang="en" sz="2400">
                <a:latin typeface="Lato"/>
                <a:ea typeface="Lato"/>
                <a:cs typeface="Lato"/>
                <a:sym typeface="Lato"/>
              </a:rPr>
              <a:t>𝝁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) = √Σ</a:t>
            </a:r>
            <a:r>
              <a:rPr baseline="-25000" i="1" lang="en" sz="2400">
                <a:latin typeface="Lato"/>
                <a:ea typeface="Lato"/>
                <a:cs typeface="Lato"/>
                <a:sym typeface="Lato"/>
              </a:rPr>
              <a:t>i</a:t>
            </a:r>
            <a:r>
              <a:rPr baseline="30000" i="1" lang="en" sz="2400">
                <a:latin typeface="Lato"/>
                <a:ea typeface="Lato"/>
                <a:cs typeface="Lato"/>
                <a:sym typeface="Lato"/>
              </a:rPr>
              <a:t>n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(x</a:t>
            </a:r>
            <a:r>
              <a:rPr baseline="-25000" i="1" lang="en" sz="2400">
                <a:latin typeface="Lato"/>
                <a:ea typeface="Lato"/>
                <a:cs typeface="Lato"/>
                <a:sym typeface="Lato"/>
              </a:rPr>
              <a:t>i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 - x</a:t>
            </a:r>
            <a:r>
              <a:rPr baseline="-25000" i="1" lang="en" sz="2400">
                <a:latin typeface="Lato"/>
                <a:ea typeface="Lato"/>
                <a:cs typeface="Lato"/>
                <a:sym typeface="Lato"/>
              </a:rPr>
              <a:t>𝝁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2400">
                <a:latin typeface="Lato"/>
                <a:ea typeface="Lato"/>
                <a:cs typeface="Lato"/>
                <a:sym typeface="Lato"/>
              </a:rPr>
              <a:t>2</a:t>
            </a:r>
            <a:endParaRPr i="1"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Some data better served by other metrics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E.g. cosine distance or Jaccard for text data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210" name="Google Shape;210;p20"/>
          <p:cNvSpPr txBox="1"/>
          <p:nvPr/>
        </p:nvSpPr>
        <p:spPr>
          <a:xfrm>
            <a:off x="123800" y="2743250"/>
            <a:ext cx="6702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Broadly:</a:t>
            </a:r>
            <a:r>
              <a:rPr lang="en" sz="1100"/>
              <a:t>		 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11700" y="3114050"/>
            <a:ext cx="8264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Iteratively find means of clusters based on distance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Assign obs to clusters based on distance to means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When new obs come in from test data, assign cluster based on distance from cluster mean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900" y="49400"/>
            <a:ext cx="5229101" cy="48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/>
        </p:nvSpPr>
        <p:spPr>
          <a:xfrm>
            <a:off x="84575" y="283870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Set # of clusters k, and  randomly assign data to a cluster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84575" y="101745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k-Means works: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46574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64100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8010250" y="22300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80102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63338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4657450" y="466845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3766475" y="91380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3766475" y="3647100"/>
            <a:ext cx="4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84575" y="4084200"/>
            <a:ext cx="393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