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76" r:id="rId5"/>
    <p:sldId id="289" r:id="rId6"/>
    <p:sldId id="294" r:id="rId7"/>
    <p:sldId id="308" r:id="rId8"/>
    <p:sldId id="323" r:id="rId9"/>
    <p:sldId id="305" r:id="rId10"/>
    <p:sldId id="300" r:id="rId11"/>
    <p:sldId id="322" r:id="rId12"/>
    <p:sldId id="307" r:id="rId13"/>
    <p:sldId id="315" r:id="rId14"/>
    <p:sldId id="316" r:id="rId15"/>
    <p:sldId id="317" r:id="rId16"/>
    <p:sldId id="321" r:id="rId17"/>
    <p:sldId id="313" r:id="rId18"/>
    <p:sldId id="310" r:id="rId1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69"/>
    <a:srgbClr val="0077FF"/>
    <a:srgbClr val="BF1A30"/>
    <a:srgbClr val="003366"/>
    <a:srgbClr val="FF7596"/>
    <a:srgbClr val="CC0033"/>
    <a:srgbClr val="FF9999"/>
    <a:srgbClr val="829637"/>
    <a:srgbClr val="EFCB65"/>
    <a:srgbClr val="512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643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832" y="-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4E933F8-E310-455E-9A52-B01C4FB3A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57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5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10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11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05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6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13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1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14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2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15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6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0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5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5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94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7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2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78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47D2D-DA6D-4690-9618-BAABBD3A9146}" type="slidenum">
              <a:rPr lang="en-US"/>
              <a:pPr/>
              <a:t>9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03690-C1A8-4AF3-B35E-40583F2E1E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05B52-75F7-4880-9A2B-302BDA29AA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064DB-0F31-4F37-99FA-06EE5161EF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31294-E251-4F4D-BEE3-C06F4815F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DBF88-C370-4A8D-A842-814AE46D66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F87B8-857B-4D3F-8C9B-AA21B38161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E6D22-CE6F-4129-8E10-726ADB762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0B0D5-2B9A-4EBF-B90A-8A01C624FF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5B881-B424-41BF-B939-EB59215364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BBF9B-CE9B-4967-8FAF-E8895FAB8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3E0C8-A1B8-489E-BD07-B7E4BA9595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5018E2-3EC3-4962-841D-C17B31F0F3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o.arizona.edu/~brunke/Atmo541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1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o.arizona.edu/~brunke/Atmo541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o.arizona.edu/~brunke/Atmo541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9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7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1653064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2960" rIns="822960">
            <a:spAutoFit/>
          </a:bodyPr>
          <a:lstStyle/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Located at 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http://www.atmo.arizona.edu/~brunke/Atmo541A</a:t>
            </a:r>
            <a:endParaRPr lang="en-US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Download 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ATMO541A2017proj.tar</a:t>
            </a:r>
          </a:p>
          <a:p>
            <a:endParaRPr lang="en-US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At UNIX prompt:  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tar –</a:t>
            </a:r>
            <a:r>
              <a:rPr lang="en-US" dirty="0" err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xvf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 ATMO541A2017proj.tar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MERRA data for class</a:t>
            </a:r>
          </a:p>
        </p:txBody>
      </p:sp>
    </p:spTree>
  </p:cSld>
  <p:clrMapOvr>
    <a:masterClrMapping/>
  </p:clrMapOvr>
  <p:transition advTm="6708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use the MERRA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826" y="1419431"/>
                <a:ext cx="8025723" cy="663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𝑣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𝑢𝑣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𝑔𝑎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bg-BG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num>
                        <m:den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6" y="1419431"/>
                <a:ext cx="8025723" cy="6636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33478" y="2982873"/>
            <a:ext cx="2703786" cy="327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74504" y="3185041"/>
            <a:ext cx="901262" cy="114300"/>
          </a:xfrm>
          <a:prstGeom prst="rec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52235" y="3509605"/>
                <a:ext cx="345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235" y="3509605"/>
                <a:ext cx="3458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074504" y="3070741"/>
            <a:ext cx="901262" cy="1143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73242" y="3070741"/>
            <a:ext cx="901262" cy="114300"/>
          </a:xfrm>
          <a:prstGeom prst="rec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75766" y="3082409"/>
            <a:ext cx="901262" cy="114300"/>
          </a:xfrm>
          <a:prstGeom prst="rec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74504" y="2968109"/>
            <a:ext cx="901262" cy="114300"/>
          </a:xfrm>
          <a:prstGeom prst="rec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73242" y="2982873"/>
            <a:ext cx="901262" cy="102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73242" y="3196709"/>
            <a:ext cx="901262" cy="102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75766" y="2968109"/>
            <a:ext cx="901262" cy="102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90232" y="3204686"/>
            <a:ext cx="901262" cy="102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4740" y="3082409"/>
            <a:ext cx="901262" cy="114300"/>
          </a:xfrm>
          <a:prstGeom prst="rect">
            <a:avLst/>
          </a:prstGeom>
          <a:solidFill>
            <a:srgbClr val="FF759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06839" y="2971800"/>
            <a:ext cx="2703786" cy="327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08101" y="3071336"/>
            <a:ext cx="901262" cy="114300"/>
          </a:xfrm>
          <a:prstGeom prst="rect">
            <a:avLst/>
          </a:prstGeom>
          <a:solidFill>
            <a:srgbClr val="FF759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34740" y="3516273"/>
            <a:ext cx="90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/>
                <a:cs typeface="Georgia"/>
              </a:rPr>
              <a:t>t</a:t>
            </a:r>
            <a:r>
              <a:rPr lang="en-US" dirty="0">
                <a:latin typeface="Georgia"/>
                <a:cs typeface="Georgia"/>
              </a:rPr>
              <a:t> – 6 </a:t>
            </a:r>
            <a:r>
              <a:rPr lang="en-US" dirty="0" err="1">
                <a:latin typeface="Georgia"/>
                <a:cs typeface="Georgia"/>
              </a:rPr>
              <a:t>h</a:t>
            </a:r>
            <a:endParaRPr lang="en-US" i="1" dirty="0">
              <a:latin typeface="Georgia"/>
              <a:cs typeface="Georgi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25940" y="3440073"/>
            <a:ext cx="90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Georgia"/>
                <a:cs typeface="Georgia"/>
              </a:rPr>
              <a:t>t</a:t>
            </a:r>
            <a:r>
              <a:rPr lang="en-US" dirty="0">
                <a:latin typeface="Georgia"/>
                <a:cs typeface="Georgia"/>
              </a:rPr>
              <a:t> + 6 </a:t>
            </a:r>
            <a:r>
              <a:rPr lang="en-US" dirty="0" err="1">
                <a:latin typeface="Georgia"/>
                <a:cs typeface="Georgia"/>
              </a:rPr>
              <a:t>h</a:t>
            </a:r>
            <a:endParaRPr lang="en-US" i="1" dirty="0">
              <a:latin typeface="Georgia"/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86075" y="4419600"/>
                <a:ext cx="3220764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75" y="4419600"/>
                <a:ext cx="3220764" cy="6365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266009"/>
      </p:ext>
    </p:extLst>
  </p:cSld>
  <p:clrMapOvr>
    <a:masterClrMapping/>
  </p:clrMapOvr>
  <p:transition advTm="6708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use the MERRA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826" y="1419431"/>
                <a:ext cx="8192436" cy="663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𝑣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𝑢𝑣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𝑔𝑎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bg-BG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num>
                        <m:den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6" y="1419431"/>
                <a:ext cx="8192436" cy="6636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74789" y="5129791"/>
                <a:ext cx="2096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Δ</m:t>
                      </m:r>
                      <m:r>
                        <a:rPr lang="el-G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789" y="5129791"/>
                <a:ext cx="209613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owchart: Data 7"/>
          <p:cNvSpPr/>
          <p:nvPr/>
        </p:nvSpPr>
        <p:spPr>
          <a:xfrm>
            <a:off x="2743200" y="3085608"/>
            <a:ext cx="1390650" cy="228600"/>
          </a:xfrm>
          <a:prstGeom prst="flowChartInputOutpu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ata 19"/>
          <p:cNvSpPr/>
          <p:nvPr/>
        </p:nvSpPr>
        <p:spPr>
          <a:xfrm>
            <a:off x="3861697" y="3085608"/>
            <a:ext cx="1390650" cy="228600"/>
          </a:xfrm>
          <a:prstGeom prst="flowChartInputOutput">
            <a:avLst/>
          </a:prstGeom>
          <a:solidFill>
            <a:srgbClr val="FFFF00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ata 20"/>
          <p:cNvSpPr/>
          <p:nvPr/>
        </p:nvSpPr>
        <p:spPr>
          <a:xfrm>
            <a:off x="4953000" y="3085608"/>
            <a:ext cx="1390650" cy="228600"/>
          </a:xfrm>
          <a:prstGeom prst="flowChartInputOutpu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ata 21"/>
          <p:cNvSpPr/>
          <p:nvPr/>
        </p:nvSpPr>
        <p:spPr>
          <a:xfrm>
            <a:off x="3701725" y="3580908"/>
            <a:ext cx="1390650" cy="228600"/>
          </a:xfrm>
          <a:prstGeom prst="flowChartInputOutpu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ata 22"/>
          <p:cNvSpPr/>
          <p:nvPr/>
        </p:nvSpPr>
        <p:spPr>
          <a:xfrm>
            <a:off x="3861697" y="2552208"/>
            <a:ext cx="1390650" cy="228600"/>
          </a:xfrm>
          <a:prstGeom prst="flowChartInputOutpu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29400" y="3535426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LT Std Cn" pitchFamily="34" charset="0"/>
              </a:rPr>
              <a:t>725 </a:t>
            </a:r>
            <a:r>
              <a:rPr lang="en-US" dirty="0" err="1">
                <a:latin typeface="HelveticaNeueLT Std Cn" pitchFamily="34" charset="0"/>
              </a:rPr>
              <a:t>hPa</a:t>
            </a:r>
            <a:endParaRPr lang="en-US" dirty="0">
              <a:latin typeface="HelveticaNeueLT Std Cn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38925" y="3015242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LT Std Cn" pitchFamily="34" charset="0"/>
              </a:rPr>
              <a:t>700 </a:t>
            </a:r>
            <a:r>
              <a:rPr lang="en-US" dirty="0" err="1">
                <a:latin typeface="HelveticaNeueLT Std Cn" pitchFamily="34" charset="0"/>
              </a:rPr>
              <a:t>hPa</a:t>
            </a:r>
            <a:endParaRPr lang="en-US" dirty="0">
              <a:latin typeface="HelveticaNeueLT Std Cn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38925" y="2481842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LT Std Cn" pitchFamily="34" charset="0"/>
              </a:rPr>
              <a:t>650 </a:t>
            </a:r>
            <a:r>
              <a:rPr lang="en-US" dirty="0" err="1">
                <a:latin typeface="HelveticaNeueLT Std Cn" pitchFamily="34" charset="0"/>
              </a:rPr>
              <a:t>hPa</a:t>
            </a:r>
            <a:endParaRPr lang="en-US" dirty="0">
              <a:latin typeface="HelveticaNeueLT Std Cn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286000" y="4260874"/>
            <a:ext cx="419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83273" y="4076208"/>
            <a:ext cx="83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Symbol" charset="2"/>
                <a:cs typeface="Symbol" charset="2"/>
              </a:rPr>
              <a:t>l</a:t>
            </a:r>
            <a:r>
              <a:rPr lang="en-US" dirty="0">
                <a:latin typeface="Georgia"/>
                <a:cs typeface="Georgia"/>
              </a:rPr>
              <a:t> or </a:t>
            </a:r>
            <a:r>
              <a:rPr lang="en-US" i="1" dirty="0" err="1">
                <a:latin typeface="Symbol" charset="2"/>
                <a:cs typeface="Symbol" charset="2"/>
              </a:rPr>
              <a:t>f</a:t>
            </a:r>
            <a:endParaRPr lang="en-US" i="1" dirty="0">
              <a:latin typeface="Symbol" charset="2"/>
              <a:cs typeface="Symbol" charset="2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292273" y="2399808"/>
            <a:ext cx="0" cy="1855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74557" y="2297176"/>
            <a:ext cx="39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itchFamily="18" charset="0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422294" y="5123958"/>
                <a:ext cx="2096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Δ</m:t>
                      </m:r>
                      <m:r>
                        <a:rPr lang="el-G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94" y="5123958"/>
                <a:ext cx="209613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962009"/>
      </p:ext>
    </p:extLst>
  </p:cSld>
  <p:clrMapOvr>
    <a:masterClrMapping/>
  </p:clrMapOvr>
  <p:transition advTm="6708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use the MERRA data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00200" y="2037488"/>
            <a:ext cx="685800" cy="324712"/>
          </a:xfrm>
          <a:prstGeom prst="straightConnector1">
            <a:avLst/>
          </a:prstGeom>
          <a:ln w="28575">
            <a:solidFill>
              <a:srgbClr val="BF1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6359" y="2431235"/>
                <a:ext cx="7772400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59" y="2431235"/>
                <a:ext cx="7772400" cy="6954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4982083" y="1496434"/>
            <a:ext cx="304800" cy="322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0" y="1302652"/>
                <a:ext cx="5019323" cy="695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𝐷𝑡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𝑢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  <m:t>𝑟𝑦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Georgia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02652"/>
                <a:ext cx="5019323" cy="6954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6359" y="3559818"/>
                <a:ext cx="7772400" cy="69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59" y="3559818"/>
                <a:ext cx="7772400" cy="6954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259874"/>
      </p:ext>
    </p:extLst>
  </p:cSld>
  <p:clrMapOvr>
    <a:masterClrMapping/>
  </p:clrMapOvr>
  <p:transition advTm="6708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use the MERRA data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982083" y="2791834"/>
            <a:ext cx="304800" cy="322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600" y="2583692"/>
                <a:ext cx="4829014" cy="694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𝐷𝑡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𝑢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  <m:t>𝑟𝑧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Georgia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83692"/>
                <a:ext cx="4829014" cy="694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5575" y="3657600"/>
                <a:ext cx="1512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𝑤</m:t>
                      </m:r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575" y="3657600"/>
                <a:ext cx="1512850" cy="369332"/>
              </a:xfrm>
              <a:prstGeom prst="rect">
                <a:avLst/>
              </a:prstGeom>
              <a:blipFill>
                <a:blip r:embed="rId4"/>
                <a:stretch>
                  <a:fillRect t="-114754" r="-21371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" y="4267200"/>
                <a:ext cx="6585264" cy="695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𝑣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b="0" i="1" smtClean="0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den>
                      </m:f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i="1">
                          <a:latin typeface="Cambria Math" charset="0"/>
                          <a:ea typeface="Cambria Math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267200"/>
                <a:ext cx="6585264" cy="6954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062555"/>
      </p:ext>
    </p:extLst>
  </p:cSld>
  <p:clrMapOvr>
    <a:masterClrMapping/>
  </p:clrMapOvr>
  <p:transition advTm="6708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use the MERRA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713" y="1787287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(3.6)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76728" y="1693969"/>
                <a:ext cx="3429000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bg-BG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bg-BG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bg-BG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bg-BG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bg-BG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bg-BG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728" y="1693969"/>
                <a:ext cx="3429000" cy="6962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0" y="1676400"/>
                <a:ext cx="1600200" cy="713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𝑅𝑇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num>
                        <m:den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76400"/>
                <a:ext cx="1600200" cy="7138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2895600"/>
                <a:ext cx="4876800" cy="719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𝑣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is-I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𝑅𝑇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895600"/>
                <a:ext cx="4876800" cy="7197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4114800" y="2390250"/>
            <a:ext cx="444500" cy="505350"/>
          </a:xfrm>
          <a:prstGeom prst="downArrow">
            <a:avLst/>
          </a:prstGeom>
          <a:solidFill>
            <a:srgbClr val="0077FF"/>
          </a:solidFill>
          <a:ln>
            <a:solidFill>
              <a:srgbClr val="0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76728" y="4738216"/>
                <a:ext cx="2514600" cy="73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s-I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bg-BG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bg-BG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bg-BG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𝜕𝜔</m:t>
                          </m:r>
                        </m:num>
                        <m:den>
                          <m:r>
                            <a:rPr lang="bg-BG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728" y="4738216"/>
                <a:ext cx="2514600" cy="7343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9200" y="4724400"/>
                <a:ext cx="2514600" cy="73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s-I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bg-BG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bg-BG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bg-BG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bg-BG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num>
                        <m:den>
                          <m:r>
                            <a:rPr lang="bg-BG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2514600" cy="7343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3962400" y="4876800"/>
            <a:ext cx="990600" cy="457200"/>
          </a:xfrm>
          <a:prstGeom prst="rightArrow">
            <a:avLst/>
          </a:prstGeom>
          <a:solidFill>
            <a:srgbClr val="0077FF"/>
          </a:solidFill>
          <a:ln>
            <a:solidFill>
              <a:srgbClr val="002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0568"/>
      </p:ext>
    </p:extLst>
  </p:cSld>
  <p:clrMapOvr>
    <a:masterClrMapping/>
  </p:clrMapOvr>
  <p:transition advTm="6708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91440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2960" rIns="822960">
            <a:spAutoFit/>
          </a:bodyPr>
          <a:lstStyle/>
          <a:p>
            <a:endParaRPr lang="en-US" sz="2800" dirty="0">
              <a:solidFill>
                <a:srgbClr val="003366"/>
              </a:solidFill>
              <a:latin typeface="HelveticaNeueLT Std Cn" pitchFamily="34" charset="0"/>
            </a:endParaRPr>
          </a:p>
          <a:p>
            <a:endParaRPr lang="en-US" sz="2800" dirty="0">
              <a:solidFill>
                <a:srgbClr val="003366"/>
              </a:solidFill>
              <a:latin typeface="HelveticaNeueLT Std Cn" pitchFamily="34" charset="0"/>
            </a:endParaRPr>
          </a:p>
          <a:p>
            <a:endParaRPr lang="en-US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0.100000E+16  0.168125E+03  0.169375E+03  0.170625E+03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0.562500E+01 -0.100552E+02 -0.907087E+01 -0.831306E+01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0.437500E+01 -0.749275E+01 -0.563728E+01 -0.386775E+01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0.312500E+01 -0.248494E+01 -0.230525E+01 -0.210212E+01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3886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u.Y005.P700.2009011009.dat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362200"/>
            <a:ext cx="13716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57600" y="2762250"/>
            <a:ext cx="1447800" cy="2286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9800" y="2762250"/>
            <a:ext cx="1447800" cy="228600"/>
          </a:xfrm>
          <a:prstGeom prst="rec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14925" y="2762250"/>
            <a:ext cx="1447800" cy="228600"/>
          </a:xfrm>
          <a:prstGeom prst="rec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67125" y="2990850"/>
            <a:ext cx="1447800" cy="228600"/>
          </a:xfrm>
          <a:prstGeom prst="rec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57600" y="2533650"/>
            <a:ext cx="1447800" cy="228600"/>
          </a:xfrm>
          <a:prstGeom prst="rec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09800" y="2533650"/>
            <a:ext cx="1447800" cy="209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4925" y="2543175"/>
            <a:ext cx="1447800" cy="209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09800" y="3000375"/>
            <a:ext cx="1447800" cy="209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14925" y="2990850"/>
            <a:ext cx="1447800" cy="209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3505200"/>
            <a:ext cx="6953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Place into </a:t>
            </a:r>
            <a:r>
              <a:rPr lang="en-US" dirty="0" err="1">
                <a:latin typeface="Courier"/>
                <a:cs typeface="Courier"/>
              </a:rPr>
              <a:t>u(t,i,j,k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>
                <a:latin typeface="Georgia"/>
                <a:cs typeface="Georgia"/>
              </a:rPr>
              <a:t>where </a:t>
            </a:r>
            <a:r>
              <a:rPr lang="en-US" dirty="0" err="1">
                <a:latin typeface="Courier"/>
                <a:cs typeface="Courier"/>
              </a:rPr>
              <a:t>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latin typeface="Georgia"/>
                <a:cs typeface="Georgia"/>
              </a:rPr>
              <a:t>is the time index </a:t>
            </a:r>
            <a:r>
              <a:rPr lang="en-US" dirty="0">
                <a:latin typeface="Courier"/>
                <a:cs typeface="Courier"/>
              </a:rPr>
              <a:t>= 1,194</a:t>
            </a:r>
            <a:r>
              <a:rPr lang="en-US" dirty="0">
                <a:latin typeface="Georgia"/>
                <a:cs typeface="Georgia"/>
              </a:rPr>
              <a:t>, </a:t>
            </a:r>
          </a:p>
          <a:p>
            <a:r>
              <a:rPr lang="en-US" dirty="0">
                <a:latin typeface="Georgia"/>
                <a:cs typeface="Georgia"/>
              </a:rPr>
              <a:t>                                                         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latin typeface="Georgia"/>
                <a:cs typeface="Georgia"/>
              </a:rPr>
              <a:t>is the longitude index </a:t>
            </a:r>
            <a:r>
              <a:rPr lang="en-US" dirty="0">
                <a:latin typeface="Courier"/>
                <a:cs typeface="Courier"/>
              </a:rPr>
              <a:t>= 1,3</a:t>
            </a:r>
            <a:r>
              <a:rPr lang="en-US" dirty="0">
                <a:latin typeface="Georgia"/>
                <a:cs typeface="Georgia"/>
              </a:rPr>
              <a:t>, </a:t>
            </a:r>
          </a:p>
          <a:p>
            <a:r>
              <a:rPr lang="en-US" dirty="0">
                <a:latin typeface="Georgia"/>
                <a:cs typeface="Georgia"/>
              </a:rPr>
              <a:t>                                                          </a:t>
            </a:r>
            <a:r>
              <a:rPr lang="en-US" dirty="0" err="1">
                <a:latin typeface="Courier"/>
                <a:cs typeface="Courier"/>
              </a:rPr>
              <a:t>j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latin typeface="Georgia"/>
                <a:cs typeface="Georgia"/>
              </a:rPr>
              <a:t>is the latitude index </a:t>
            </a:r>
            <a:r>
              <a:rPr lang="en-US" dirty="0">
                <a:latin typeface="Courier"/>
                <a:cs typeface="Courier"/>
              </a:rPr>
              <a:t>= 1,3</a:t>
            </a:r>
            <a:r>
              <a:rPr lang="en-US" dirty="0">
                <a:latin typeface="Georgia"/>
                <a:cs typeface="Georgia"/>
              </a:rPr>
              <a:t>, and </a:t>
            </a:r>
          </a:p>
          <a:p>
            <a:r>
              <a:rPr lang="en-US" dirty="0">
                <a:latin typeface="Georgia"/>
                <a:cs typeface="Georgia"/>
              </a:rPr>
              <a:t>                                                          </a:t>
            </a:r>
            <a:r>
              <a:rPr lang="en-US" dirty="0" err="1">
                <a:latin typeface="Courier"/>
                <a:cs typeface="Courier"/>
              </a:rPr>
              <a:t>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latin typeface="Georgia"/>
                <a:cs typeface="Georgia"/>
              </a:rPr>
              <a:t>is the pressure index </a:t>
            </a:r>
            <a:r>
              <a:rPr lang="en-US" dirty="0">
                <a:latin typeface="Courier"/>
                <a:cs typeface="Courier"/>
              </a:rPr>
              <a:t>= 1,3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4953000"/>
            <a:ext cx="723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/>
                <a:cs typeface="Georgia"/>
              </a:rPr>
              <a:t>Then, calculate the terms of the governing equations for </a:t>
            </a:r>
            <a:r>
              <a:rPr lang="en-US" dirty="0" err="1">
                <a:latin typeface="Courier"/>
                <a:cs typeface="Courier"/>
              </a:rPr>
              <a:t>t</a:t>
            </a:r>
            <a:r>
              <a:rPr lang="en-US" dirty="0">
                <a:latin typeface="Courier"/>
                <a:cs typeface="Courier"/>
              </a:rPr>
              <a:t> = 2,193</a:t>
            </a:r>
            <a:r>
              <a:rPr lang="en-US" dirty="0">
                <a:latin typeface="Georgia"/>
                <a:cs typeface="Georgia"/>
              </a:rPr>
              <a:t>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use the MERRA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90640"/>
      </p:ext>
    </p:extLst>
  </p:cSld>
  <p:clrMapOvr>
    <a:masterClrMapping/>
  </p:clrMapOvr>
  <p:transition advTm="6708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1600200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2960" rIns="822960">
            <a:spAutoFit/>
          </a:bodyPr>
          <a:lstStyle/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Located at 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http://www.atmo.arizona.edu/~brunke/Atmo541A</a:t>
            </a:r>
            <a:endParaRPr lang="en-US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File name format:</a:t>
            </a:r>
          </a:p>
          <a:p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var.Y###.P###.YYYYMMDDHH.dat</a:t>
            </a:r>
          </a:p>
          <a:p>
            <a:r>
              <a:rPr lang="en-US" dirty="0" err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Variable abbreviation</a:t>
            </a:r>
          </a:p>
          <a:p>
            <a:endParaRPr lang="en-US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u="sng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Surface</a:t>
            </a:r>
            <a:r>
              <a:rPr lang="en-US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i="1" u="sng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Multiple levels (650, 700, 725, 750 </a:t>
            </a:r>
            <a:r>
              <a:rPr lang="en-US" i="1" u="sng" dirty="0" err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hPa</a:t>
            </a:r>
            <a:r>
              <a:rPr lang="en-US" i="1" u="sng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u="sng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surface pressure (Pa)		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zonal wind (m/s)</a:t>
            </a:r>
          </a:p>
          <a:p>
            <a:r>
              <a:rPr lang="en-US" dirty="0" err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sea level pressure (Pa)		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meridional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wind (m/s)</a:t>
            </a:r>
          </a:p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omega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vertical wind (Pa/s)</a:t>
            </a:r>
          </a:p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temperature (K)</a:t>
            </a:r>
          </a:p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geopotential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height (m)</a:t>
            </a:r>
          </a:p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KM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momentum diffusivity (m</a:t>
            </a:r>
            <a:r>
              <a:rPr lang="en-US" baseline="300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r>
              <a:rPr lang="en-US" baseline="300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KH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heat diffusivity (m</a:t>
            </a:r>
            <a:r>
              <a:rPr lang="en-US" baseline="300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r>
              <a:rPr lang="en-US" baseline="30000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MERRA data for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92990"/>
      </p:ext>
    </p:extLst>
  </p:cSld>
  <p:clrMapOvr>
    <a:masterClrMapping/>
  </p:clrMapOvr>
  <p:transition advTm="6708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160020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2960" rIns="822960">
            <a:spAutoFit/>
          </a:bodyPr>
          <a:lstStyle/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Located at 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http://www.atmo.arizona.edu/~brunke/Atmo541A</a:t>
            </a:r>
            <a:endParaRPr lang="en-US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File name format:</a:t>
            </a:r>
          </a:p>
          <a:p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var.Y###.P###.YYYYMMDDHH.dat</a:t>
            </a:r>
          </a:p>
          <a:p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Y###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Location abbreviation (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Y005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for 5ºN or 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Y050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for 50ºN)</a:t>
            </a:r>
          </a:p>
          <a:p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P###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Pressure level (</a:t>
            </a:r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P650, P700, P725, P750, surf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YYYY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4-digit year</a:t>
            </a:r>
          </a:p>
          <a:p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MM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2-digit month (1-12)</a:t>
            </a:r>
          </a:p>
          <a:p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2-digit day</a:t>
            </a:r>
          </a:p>
          <a:p>
            <a:r>
              <a:rPr lang="en-US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HH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 = 2-digit hour (center time)</a:t>
            </a:r>
            <a:endParaRPr lang="en-US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MERRA data for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3635"/>
      </p:ext>
    </p:extLst>
  </p:cSld>
  <p:clrMapOvr>
    <a:masterClrMapping/>
  </p:clrMapOvr>
  <p:transition advTm="6708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16002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2960" rIns="822960">
            <a:spAutoFit/>
          </a:bodyPr>
          <a:lstStyle/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To computationally find that what you find in scale analysis in the Tropics (at ~5ºN) and in mid-latitudes (</a:t>
            </a:r>
            <a:r>
              <a:rPr lang="en-US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at ~50ºN</a:t>
            </a:r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) is correct.</a:t>
            </a:r>
            <a:endParaRPr lang="en-US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4003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2960" rIns="822960">
            <a:spAutoFit/>
          </a:bodyPr>
          <a:lstStyle/>
          <a:p>
            <a:r>
              <a:rPr lang="en-US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For example, in Section 2.4:</a:t>
            </a:r>
            <a:endParaRPr lang="en-US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21911" y="2769632"/>
                <a:ext cx="6500177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𝐷𝑡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𝑢𝑣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𝑢𝑤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𝑟𝑥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atin typeface="Georgia" pitchFamily="18" charset="0"/>
                </a:endParaRPr>
              </a:p>
            </p:txBody>
          </p:sp>
        </mc:Choice>
        <mc:Fallback xmlns="" xmlns:mv="urn:schemas-microsoft-com:mac:vml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11" y="2769632"/>
                <a:ext cx="6500177" cy="6658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886200" y="4174716"/>
            <a:ext cx="19030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Georgia" panose="02040502050405020303" pitchFamily="18" charset="0"/>
              </a:rPr>
              <a:t>U</a:t>
            </a:r>
            <a:r>
              <a:rPr lang="en-US" dirty="0">
                <a:latin typeface="Georgia" panose="02040502050405020303" pitchFamily="18" charset="0"/>
              </a:rPr>
              <a:t> ~ 10 m/s</a:t>
            </a:r>
          </a:p>
          <a:p>
            <a:pPr algn="ctr"/>
            <a:r>
              <a:rPr lang="en-US" i="1" dirty="0">
                <a:latin typeface="Georgia" panose="02040502050405020303" pitchFamily="18" charset="0"/>
              </a:rPr>
              <a:t>W</a:t>
            </a:r>
            <a:r>
              <a:rPr lang="en-US" dirty="0">
                <a:latin typeface="Georgia" panose="02040502050405020303" pitchFamily="18" charset="0"/>
              </a:rPr>
              <a:t> ~ 1 cm/s</a:t>
            </a:r>
          </a:p>
          <a:p>
            <a:pPr algn="ctr"/>
            <a:r>
              <a:rPr lang="en-US" i="1" dirty="0">
                <a:latin typeface="Georgia" panose="02040502050405020303" pitchFamily="18" charset="0"/>
              </a:rPr>
              <a:t>L</a:t>
            </a:r>
            <a:r>
              <a:rPr lang="en-US" dirty="0">
                <a:latin typeface="Georgia" panose="02040502050405020303" pitchFamily="18" charset="0"/>
              </a:rPr>
              <a:t> ~ 10</a:t>
            </a:r>
            <a:r>
              <a:rPr lang="en-US" baseline="30000" dirty="0">
                <a:latin typeface="Georgia" panose="02040502050405020303" pitchFamily="18" charset="0"/>
              </a:rPr>
              <a:t>6</a:t>
            </a:r>
            <a:r>
              <a:rPr lang="en-US" dirty="0">
                <a:latin typeface="Georgia" panose="02040502050405020303" pitchFamily="18" charset="0"/>
              </a:rPr>
              <a:t> m</a:t>
            </a:r>
          </a:p>
          <a:p>
            <a:pPr algn="ctr"/>
            <a:r>
              <a:rPr lang="en-US" i="1" dirty="0">
                <a:latin typeface="Georgia" panose="02040502050405020303" pitchFamily="18" charset="0"/>
              </a:rPr>
              <a:t>H</a:t>
            </a:r>
            <a:r>
              <a:rPr lang="en-US" dirty="0">
                <a:latin typeface="Georgia" panose="02040502050405020303" pitchFamily="18" charset="0"/>
              </a:rPr>
              <a:t> ~ 10</a:t>
            </a:r>
            <a:r>
              <a:rPr lang="en-US" baseline="30000" dirty="0">
                <a:latin typeface="Georgia" panose="02040502050405020303" pitchFamily="18" charset="0"/>
              </a:rPr>
              <a:t>4</a:t>
            </a:r>
            <a:r>
              <a:rPr lang="en-US" dirty="0">
                <a:latin typeface="Georgia" panose="02040502050405020303" pitchFamily="18" charset="0"/>
              </a:rPr>
              <a:t> m</a:t>
            </a:r>
          </a:p>
          <a:p>
            <a:pPr algn="ctr"/>
            <a:r>
              <a:rPr lang="en-US" i="1" dirty="0">
                <a:latin typeface="Georgia" panose="02040502050405020303" pitchFamily="18" charset="0"/>
                <a:sym typeface="Symbol"/>
              </a:rPr>
              <a:t>P/ </a:t>
            </a:r>
            <a:r>
              <a:rPr lang="en-US" dirty="0">
                <a:latin typeface="Georgia" panose="02040502050405020303" pitchFamily="18" charset="0"/>
                <a:sym typeface="Symbol"/>
              </a:rPr>
              <a:t>~ 10</a:t>
            </a:r>
            <a:r>
              <a:rPr lang="en-US" baseline="30000" dirty="0">
                <a:latin typeface="Georgia" panose="02040502050405020303" pitchFamily="18" charset="0"/>
                <a:sym typeface="Symbol"/>
              </a:rPr>
              <a:t>3</a:t>
            </a:r>
            <a:r>
              <a:rPr lang="en-US" dirty="0">
                <a:latin typeface="Georgia" panose="02040502050405020303" pitchFamily="18" charset="0"/>
                <a:sym typeface="Symbol"/>
              </a:rPr>
              <a:t> m</a:t>
            </a:r>
            <a:r>
              <a:rPr lang="en-US" baseline="30000" dirty="0">
                <a:latin typeface="Georgia" panose="02040502050405020303" pitchFamily="18" charset="0"/>
                <a:sym typeface="Symbol"/>
              </a:rPr>
              <a:t>2</a:t>
            </a:r>
            <a:r>
              <a:rPr lang="en-US" dirty="0">
                <a:latin typeface="Georgia" panose="02040502050405020303" pitchFamily="18" charset="0"/>
                <a:sym typeface="Symbol"/>
              </a:rPr>
              <a:t>/s</a:t>
            </a:r>
            <a:r>
              <a:rPr lang="en-US" baseline="30000" dirty="0">
                <a:latin typeface="Georgia" panose="02040502050405020303" pitchFamily="18" charset="0"/>
                <a:sym typeface="Symbol"/>
              </a:rPr>
              <a:t>2</a:t>
            </a:r>
            <a:endParaRPr lang="en-US" dirty="0">
              <a:latin typeface="Georgia" panose="02040502050405020303" pitchFamily="18" charset="0"/>
              <a:sym typeface="Symbol"/>
            </a:endParaRPr>
          </a:p>
          <a:p>
            <a:pPr algn="ctr"/>
            <a:r>
              <a:rPr lang="en-US" i="1" dirty="0">
                <a:latin typeface="Georgia" panose="02040502050405020303" pitchFamily="18" charset="0"/>
                <a:sym typeface="Symbol"/>
              </a:rPr>
              <a:t>L/U </a:t>
            </a:r>
            <a:r>
              <a:rPr lang="en-US" dirty="0">
                <a:latin typeface="Georgia" panose="02040502050405020303" pitchFamily="18" charset="0"/>
                <a:sym typeface="Symbol"/>
              </a:rPr>
              <a:t>~ 10</a:t>
            </a:r>
            <a:r>
              <a:rPr lang="en-US" baseline="30000" dirty="0">
                <a:latin typeface="Georgia" panose="02040502050405020303" pitchFamily="18" charset="0"/>
                <a:sym typeface="Symbol"/>
              </a:rPr>
              <a:t>5</a:t>
            </a:r>
            <a:r>
              <a:rPr lang="en-US" dirty="0">
                <a:latin typeface="Georgia" panose="02040502050405020303" pitchFamily="18" charset="0"/>
                <a:sym typeface="Symbol"/>
              </a:rPr>
              <a:t> s</a:t>
            </a:r>
          </a:p>
          <a:p>
            <a:pPr algn="ctr"/>
            <a:r>
              <a:rPr lang="en-US" i="1" dirty="0">
                <a:latin typeface="Georgia" panose="02040502050405020303" pitchFamily="18" charset="0"/>
                <a:sym typeface="Symbol"/>
              </a:rPr>
              <a:t>f</a:t>
            </a:r>
            <a:r>
              <a:rPr lang="en-US" baseline="-25000" dirty="0">
                <a:latin typeface="Georgia" panose="02040502050405020303" pitchFamily="18" charset="0"/>
                <a:sym typeface="Symbol"/>
              </a:rPr>
              <a:t>0</a:t>
            </a:r>
            <a:r>
              <a:rPr lang="en-US" dirty="0">
                <a:latin typeface="Georgia" panose="02040502050405020303" pitchFamily="18" charset="0"/>
                <a:sym typeface="Symbol"/>
              </a:rPr>
              <a:t> ~ 10</a:t>
            </a:r>
            <a:r>
              <a:rPr lang="en-US" baseline="30000" dirty="0">
                <a:latin typeface="Georgia" panose="02040502050405020303" pitchFamily="18" charset="0"/>
                <a:sym typeface="Symbol"/>
              </a:rPr>
              <a:t>-4</a:t>
            </a:r>
            <a:r>
              <a:rPr lang="en-US" dirty="0">
                <a:latin typeface="Georgia" panose="02040502050405020303" pitchFamily="18" charset="0"/>
                <a:sym typeface="Symbol"/>
              </a:rPr>
              <a:t> s</a:t>
            </a:r>
            <a:r>
              <a:rPr lang="en-US" baseline="30000" dirty="0">
                <a:latin typeface="Georgia" panose="02040502050405020303" pitchFamily="18" charset="0"/>
                <a:sym typeface="Symbol"/>
              </a:rPr>
              <a:t>-1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you’re using the MERRA data for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351137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r>
              <a:rPr lang="en-US" b="1" baseline="30000" dirty="0"/>
              <a:t>-4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351137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r>
              <a:rPr lang="en-US" b="1" baseline="30000" dirty="0"/>
              <a:t>-5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25405" y="349740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r>
              <a:rPr lang="en-US" b="1" baseline="30000" dirty="0"/>
              <a:t>-8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96125" y="349740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r>
              <a:rPr lang="en-US" b="1" baseline="30000" dirty="0"/>
              <a:t>-3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50273" y="350882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r>
              <a:rPr lang="en-US" b="1" baseline="30000" dirty="0"/>
              <a:t>-3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509167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r>
              <a:rPr lang="en-US" b="1" baseline="30000" dirty="0"/>
              <a:t>-6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87805" y="350882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r>
              <a:rPr lang="en-US" b="1" baseline="30000" dirty="0"/>
              <a:t>-12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09800" y="2819400"/>
            <a:ext cx="7620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251756" y="2819400"/>
            <a:ext cx="451051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27253" y="2819400"/>
            <a:ext cx="906947" cy="595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193459" y="2856826"/>
            <a:ext cx="350341" cy="5580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98274"/>
      </p:ext>
    </p:extLst>
  </p:cSld>
  <p:clrMapOvr>
    <a:masterClrMapping/>
  </p:clrMapOvr>
  <p:transition advTm="6708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21911" y="1600200"/>
                <a:ext cx="6500177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𝐷𝑡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𝑢𝑣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𝑢𝑤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𝑣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𝑟𝑥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atin typeface="Georgia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11" y="1600200"/>
                <a:ext cx="6500177" cy="665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0" y="3647719"/>
          <a:ext cx="22098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lang="en-US" i="1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lang="en-US" i="1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x</a:t>
                      </a:r>
                      <a:r>
                        <a:rPr lang="en-US" i="0" baseline="-25000" dirty="0">
                          <a:solidFill>
                            <a:schemeClr val="bg1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lang="en-US" i="1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baseline="0" dirty="0" err="1">
                          <a:latin typeface="Georgia"/>
                          <a:cs typeface="Georgia"/>
                        </a:rPr>
                        <a:t>u</a:t>
                      </a:r>
                      <a:r>
                        <a:rPr lang="en-US" i="0" baseline="0" dirty="0">
                          <a:latin typeface="Georgia"/>
                          <a:cs typeface="Georgia"/>
                        </a:rPr>
                        <a:t> =</a:t>
                      </a:r>
                      <a:endParaRPr lang="en-US" i="1" dirty="0">
                        <a:latin typeface="Georgia"/>
                        <a:cs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/>
                          <a:cs typeface="Georgia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/>
                          <a:cs typeface="Georgia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/>
                          <a:cs typeface="Georgia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use the MERRA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18149" y="2474774"/>
                <a:ext cx="3307700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𝐷𝑡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149" y="2474774"/>
                <a:ext cx="3307700" cy="6663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62400" y="3637041"/>
                <a:ext cx="1090811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637041"/>
                <a:ext cx="1090811" cy="619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flipH="1">
                <a:off x="4906845" y="3608956"/>
                <a:ext cx="1880989" cy="67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06845" y="3608956"/>
                <a:ext cx="1880989" cy="67518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4572000" y="4273075"/>
                <a:ext cx="1880989" cy="67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3−7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2000" y="4273075"/>
                <a:ext cx="1880989" cy="6751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818749"/>
      </p:ext>
    </p:extLst>
  </p:cSld>
  <p:clrMapOvr>
    <a:masterClrMapping/>
  </p:clrMapOvr>
  <p:transition advTm="6708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17938" y="2133600"/>
            <a:ext cx="2703786" cy="327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058964" y="2335768"/>
            <a:ext cx="901262" cy="114300"/>
          </a:xfrm>
          <a:prstGeom prst="rec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3503771"/>
                <a:ext cx="3307700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𝐷𝑡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503771"/>
                <a:ext cx="3307700" cy="6663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62868" y="4681920"/>
                <a:ext cx="3220764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868" y="4681920"/>
                <a:ext cx="3220764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36695" y="2660332"/>
                <a:ext cx="345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695" y="2660332"/>
                <a:ext cx="3458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058964" y="2221468"/>
            <a:ext cx="901262" cy="1143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57702" y="2221468"/>
            <a:ext cx="901262" cy="114300"/>
          </a:xfrm>
          <a:prstGeom prst="rec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60226" y="2233136"/>
            <a:ext cx="901262" cy="114300"/>
          </a:xfrm>
          <a:prstGeom prst="rec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58964" y="2118836"/>
            <a:ext cx="901262" cy="114300"/>
          </a:xfrm>
          <a:prstGeom prst="rec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157702" y="2133600"/>
            <a:ext cx="901262" cy="102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57702" y="2347436"/>
            <a:ext cx="901262" cy="102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960226" y="2118836"/>
            <a:ext cx="901262" cy="102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74692" y="2355413"/>
            <a:ext cx="901262" cy="102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19200" y="2233136"/>
            <a:ext cx="901262" cy="114300"/>
          </a:xfrm>
          <a:prstGeom prst="rect">
            <a:avLst/>
          </a:prstGeom>
          <a:solidFill>
            <a:srgbClr val="FF759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091299" y="2122527"/>
            <a:ext cx="2703786" cy="327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992561" y="2222063"/>
            <a:ext cx="901262" cy="114300"/>
          </a:xfrm>
          <a:prstGeom prst="rect">
            <a:avLst/>
          </a:prstGeom>
          <a:solidFill>
            <a:srgbClr val="FF759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19200" y="2667000"/>
            <a:ext cx="90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/>
                <a:cs typeface="Georgia"/>
              </a:rPr>
              <a:t>t</a:t>
            </a:r>
            <a:r>
              <a:rPr lang="en-US" dirty="0">
                <a:latin typeface="Georgia"/>
                <a:cs typeface="Georgia"/>
              </a:rPr>
              <a:t> – 6 </a:t>
            </a:r>
            <a:r>
              <a:rPr lang="en-US" dirty="0" err="1">
                <a:latin typeface="Georgia"/>
                <a:cs typeface="Georgia"/>
              </a:rPr>
              <a:t>h</a:t>
            </a:r>
            <a:endParaRPr lang="en-US" i="1" dirty="0">
              <a:latin typeface="Georgia"/>
              <a:cs typeface="Georgi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0400" y="2590800"/>
            <a:ext cx="90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Georgia"/>
                <a:cs typeface="Georgia"/>
              </a:rPr>
              <a:t>t</a:t>
            </a:r>
            <a:r>
              <a:rPr lang="en-US" dirty="0">
                <a:latin typeface="Georgia"/>
                <a:cs typeface="Georgia"/>
              </a:rPr>
              <a:t> + 6 </a:t>
            </a:r>
            <a:r>
              <a:rPr lang="en-US" dirty="0" err="1">
                <a:latin typeface="Georgia"/>
                <a:cs typeface="Georgia"/>
              </a:rPr>
              <a:t>h</a:t>
            </a:r>
            <a:endParaRPr lang="en-US" i="1" dirty="0">
              <a:latin typeface="Georgia"/>
              <a:cs typeface="Georg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use the MERRA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53693"/>
      </p:ext>
    </p:extLst>
  </p:cSld>
  <p:clrMapOvr>
    <a:masterClrMapping/>
  </p:clrMapOvr>
  <p:transition advTm="6708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91440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2960" rIns="822960">
            <a:spAutoFit/>
          </a:bodyPr>
          <a:lstStyle/>
          <a:p>
            <a:endParaRPr lang="en-US" sz="2800" dirty="0">
              <a:solidFill>
                <a:srgbClr val="003366"/>
              </a:solidFill>
              <a:latin typeface="HelveticaNeueLT Std Cn" pitchFamily="34" charset="0"/>
            </a:endParaRPr>
          </a:p>
          <a:p>
            <a:endParaRPr lang="en-US" sz="2800" dirty="0">
              <a:solidFill>
                <a:srgbClr val="003366"/>
              </a:solidFill>
              <a:latin typeface="HelveticaNeueLT Std Cn" pitchFamily="34" charset="0"/>
            </a:endParaRPr>
          </a:p>
          <a:p>
            <a:endParaRPr lang="en-US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0.100000E+16  0.168125E+03  0.169375E+03  0.170625E+03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0.562500E+01 -0.100552E+02 -0.907087E+01 -0.831306E+01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0.437500E+01 -0.749275E+01 -0.563728E+01 -0.386775E+01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0.312500E+01 -0.248494E+01 -0.230525E+01 -0.210212E+01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3886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u.Y005.P700.2009011009.dat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2762250"/>
            <a:ext cx="1447800" cy="2286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3657600"/>
            <a:ext cx="72763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C0033"/>
              </a:buClr>
              <a:buFont typeface="Wingdings" charset="2"/>
              <a:buChar char="§"/>
            </a:pPr>
            <a:r>
              <a:rPr lang="en-US" sz="2000" dirty="0">
                <a:solidFill>
                  <a:srgbClr val="003366"/>
                </a:solidFill>
                <a:latin typeface="Georgia"/>
                <a:cs typeface="Georgia"/>
              </a:rPr>
              <a:t>January 6-15, 2009 at 700 </a:t>
            </a:r>
            <a:r>
              <a:rPr lang="en-US" sz="2000" dirty="0" err="1">
                <a:solidFill>
                  <a:srgbClr val="003366"/>
                </a:solidFill>
                <a:latin typeface="Georgia"/>
                <a:cs typeface="Georgia"/>
              </a:rPr>
              <a:t>hPa</a:t>
            </a:r>
            <a:endParaRPr lang="en-US" sz="2000" dirty="0">
              <a:solidFill>
                <a:srgbClr val="003366"/>
              </a:solidFill>
              <a:latin typeface="Georgia"/>
              <a:cs typeface="Georgia"/>
            </a:endParaRPr>
          </a:p>
          <a:p>
            <a:pPr lvl="1">
              <a:buClr>
                <a:srgbClr val="CC0033"/>
              </a:buClr>
              <a:buFont typeface="Wingdings" charset="2"/>
              <a:buChar char="§"/>
            </a:pPr>
            <a:r>
              <a:rPr lang="en-US" sz="2000" dirty="0">
                <a:solidFill>
                  <a:srgbClr val="003366"/>
                </a:solidFill>
                <a:latin typeface="Georgia"/>
                <a:cs typeface="Georgia"/>
              </a:rPr>
              <a:t>Given data for January 5-16 at 650, 700, 725, and 750 </a:t>
            </a:r>
            <a:r>
              <a:rPr lang="en-US" sz="2000" dirty="0" err="1">
                <a:solidFill>
                  <a:srgbClr val="003366"/>
                </a:solidFill>
                <a:latin typeface="Georgia"/>
                <a:cs typeface="Georgia"/>
              </a:rPr>
              <a:t>hPa</a:t>
            </a:r>
            <a:endParaRPr lang="en-US" sz="2000" dirty="0">
              <a:solidFill>
                <a:srgbClr val="003366"/>
              </a:solidFill>
              <a:latin typeface="Georgia"/>
              <a:cs typeface="Georgia"/>
            </a:endParaRPr>
          </a:p>
          <a:p>
            <a:pPr>
              <a:buClr>
                <a:srgbClr val="CC0033"/>
              </a:buClr>
              <a:buFont typeface="Wingdings" charset="2"/>
              <a:buChar char="§"/>
            </a:pPr>
            <a:endParaRPr lang="en-US" sz="2000" dirty="0">
              <a:solidFill>
                <a:srgbClr val="003366"/>
              </a:solidFill>
              <a:latin typeface="Georgia"/>
              <a:cs typeface="Georgia"/>
            </a:endParaRPr>
          </a:p>
          <a:p>
            <a:pPr>
              <a:buClr>
                <a:srgbClr val="CC0033"/>
              </a:buClr>
              <a:buFont typeface="Wingdings" charset="2"/>
              <a:buChar char="§"/>
            </a:pPr>
            <a:r>
              <a:rPr lang="en-US" sz="2000" dirty="0">
                <a:solidFill>
                  <a:srgbClr val="003366"/>
                </a:solidFill>
                <a:latin typeface="Georgia"/>
                <a:cs typeface="Georgia"/>
              </a:rPr>
              <a:t>Performing calculations at the center point.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use the MERRA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1668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225579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2012930081"/>
      </p:ext>
    </p:extLst>
  </p:cSld>
  <p:clrMapOvr>
    <a:masterClrMapping/>
  </p:clrMapOvr>
  <p:transition advTm="6708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3503771"/>
                <a:ext cx="3307700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𝐷𝑡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503771"/>
                <a:ext cx="3307700" cy="6663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Data 7"/>
          <p:cNvSpPr/>
          <p:nvPr/>
        </p:nvSpPr>
        <p:spPr>
          <a:xfrm>
            <a:off x="2819400" y="2133600"/>
            <a:ext cx="1390650" cy="228600"/>
          </a:xfrm>
          <a:prstGeom prst="flowChartInputOutpu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ata 19"/>
          <p:cNvSpPr/>
          <p:nvPr/>
        </p:nvSpPr>
        <p:spPr>
          <a:xfrm>
            <a:off x="3937897" y="2133600"/>
            <a:ext cx="1390650" cy="228600"/>
          </a:xfrm>
          <a:prstGeom prst="flowChartInputOutput">
            <a:avLst/>
          </a:prstGeom>
          <a:solidFill>
            <a:srgbClr val="FFFF00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ata 20"/>
          <p:cNvSpPr/>
          <p:nvPr/>
        </p:nvSpPr>
        <p:spPr>
          <a:xfrm>
            <a:off x="5029200" y="2133600"/>
            <a:ext cx="1390650" cy="228600"/>
          </a:xfrm>
          <a:prstGeom prst="flowChartInputOutpu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ata 21"/>
          <p:cNvSpPr/>
          <p:nvPr/>
        </p:nvSpPr>
        <p:spPr>
          <a:xfrm>
            <a:off x="3777925" y="2628900"/>
            <a:ext cx="1390650" cy="228600"/>
          </a:xfrm>
          <a:prstGeom prst="flowChartInputOutpu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ata 22"/>
          <p:cNvSpPr/>
          <p:nvPr/>
        </p:nvSpPr>
        <p:spPr>
          <a:xfrm>
            <a:off x="3937897" y="1600200"/>
            <a:ext cx="1390650" cy="228600"/>
          </a:xfrm>
          <a:prstGeom prst="flowChartInputOutput">
            <a:avLst/>
          </a:prstGeom>
          <a:solidFill>
            <a:srgbClr val="CC0033">
              <a:alpha val="48000"/>
            </a:srgb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05600" y="2583418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LT Std Cn" pitchFamily="34" charset="0"/>
              </a:rPr>
              <a:t>725 </a:t>
            </a:r>
            <a:r>
              <a:rPr lang="en-US" dirty="0" err="1">
                <a:latin typeface="HelveticaNeueLT Std Cn" pitchFamily="34" charset="0"/>
              </a:rPr>
              <a:t>hPa</a:t>
            </a:r>
            <a:endParaRPr lang="en-US" dirty="0">
              <a:latin typeface="HelveticaNeueLT Std Cn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15125" y="2063234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LT Std Cn" pitchFamily="34" charset="0"/>
              </a:rPr>
              <a:t>700 </a:t>
            </a:r>
            <a:r>
              <a:rPr lang="en-US" dirty="0" err="1">
                <a:latin typeface="HelveticaNeueLT Std Cn" pitchFamily="34" charset="0"/>
              </a:rPr>
              <a:t>hPa</a:t>
            </a:r>
            <a:endParaRPr lang="en-US" dirty="0">
              <a:latin typeface="HelveticaNeueLT Std Cn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15125" y="1529834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LT Std Cn" pitchFamily="34" charset="0"/>
              </a:rPr>
              <a:t>650 </a:t>
            </a:r>
            <a:r>
              <a:rPr lang="en-US" dirty="0" err="1">
                <a:latin typeface="HelveticaNeueLT Std Cn" pitchFamily="34" charset="0"/>
              </a:rPr>
              <a:t>hPa</a:t>
            </a:r>
            <a:endParaRPr lang="en-US" dirty="0">
              <a:latin typeface="HelveticaNeueLT Std Cn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62200" y="3308866"/>
            <a:ext cx="419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59473" y="312420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  <a:cs typeface="Symbol" charset="2"/>
              </a:rPr>
              <a:t>x</a:t>
            </a:r>
            <a:r>
              <a:rPr lang="en-US" dirty="0">
                <a:latin typeface="Georgia" panose="02040502050405020303" pitchFamily="18" charset="0"/>
                <a:cs typeface="Symbol" charset="2"/>
              </a:rPr>
              <a:t>,</a:t>
            </a:r>
            <a:r>
              <a:rPr lang="en-US" i="1" dirty="0">
                <a:latin typeface="Georgia" panose="02040502050405020303" pitchFamily="18" charset="0"/>
                <a:cs typeface="Symbol" charset="2"/>
              </a:rPr>
              <a:t> y </a:t>
            </a:r>
            <a:r>
              <a:rPr lang="en-US" dirty="0">
                <a:latin typeface="Georgia" panose="02040502050405020303" pitchFamily="18" charset="0"/>
                <a:cs typeface="Symbol" charset="2"/>
                <a:sym typeface="Symbol" panose="05050102010706020507" pitchFamily="18" charset="2"/>
              </a:rPr>
              <a:t></a:t>
            </a:r>
            <a:r>
              <a:rPr lang="en-US" i="1" dirty="0">
                <a:latin typeface="Georgia" panose="02040502050405020303" pitchFamily="18" charset="0"/>
                <a:cs typeface="Symbol" charset="2"/>
                <a:sym typeface="Symbol" panose="05050102010706020507" pitchFamily="18" charset="2"/>
              </a:rPr>
              <a:t> </a:t>
            </a:r>
            <a:r>
              <a:rPr lang="en-US" i="1" dirty="0">
                <a:latin typeface="Symbol" charset="2"/>
                <a:cs typeface="Symbol" charset="2"/>
              </a:rPr>
              <a:t>l</a:t>
            </a:r>
            <a:r>
              <a:rPr lang="en-US" dirty="0">
                <a:latin typeface="Georgia"/>
                <a:cs typeface="Symbol" charset="2"/>
              </a:rPr>
              <a:t>,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i="1" dirty="0">
                <a:latin typeface="Symbol" charset="2"/>
                <a:cs typeface="Symbol" charset="2"/>
              </a:rPr>
              <a:t>f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368473" y="1447800"/>
            <a:ext cx="0" cy="1855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24853" y="138626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itchFamily="18" charset="0"/>
              </a:rPr>
              <a:t>z </a:t>
            </a:r>
            <a:r>
              <a:rPr lang="en-US" dirty="0">
                <a:latin typeface="Georgia" pitchFamily="18" charset="0"/>
                <a:sym typeface="Symbol" panose="05050102010706020507" pitchFamily="18" charset="2"/>
              </a:rPr>
              <a:t></a:t>
            </a:r>
            <a:r>
              <a:rPr lang="en-US" i="1" dirty="0">
                <a:latin typeface="Georgia" pitchFamily="18" charset="0"/>
                <a:sym typeface="Symbol" panose="05050102010706020507" pitchFamily="18" charset="2"/>
              </a:rPr>
              <a:t> </a:t>
            </a:r>
            <a:r>
              <a:rPr lang="en-US" i="1" dirty="0">
                <a:latin typeface="Georgia" pitchFamily="18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use the MERRA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68575" y="4749761"/>
                <a:ext cx="1250300" cy="665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</m:den>
                      </m:f>
                      <m:r>
                        <a:rPr lang="is-I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f>
                        <m:fPr>
                          <m:ctrlPr>
                            <a:rPr lang="bg-BG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75" y="4749761"/>
                <a:ext cx="1250300" cy="6656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4268444"/>
                <a:ext cx="5334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268444"/>
                <a:ext cx="533400" cy="6347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90600" y="5410200"/>
                <a:ext cx="533400" cy="666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bg-BG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410200"/>
                <a:ext cx="533400" cy="6663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87500" y="4401172"/>
                <a:ext cx="2096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Δ</m:t>
                      </m:r>
                      <m:r>
                        <a:rPr lang="el-G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00" y="4401172"/>
                <a:ext cx="2096132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314134" y="5558702"/>
                <a:ext cx="2096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Δ</m:t>
                      </m:r>
                      <m:r>
                        <a:rPr lang="el-GR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134" y="5558702"/>
                <a:ext cx="20961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64417"/>
      </p:ext>
    </p:extLst>
  </p:cSld>
  <p:clrMapOvr>
    <a:masterClrMapping/>
  </p:clrMapOvr>
  <p:transition advTm="6708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78196" y="1371600"/>
            <a:ext cx="6500177" cy="66588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596424"/>
              </p:ext>
            </p:extLst>
          </p:nvPr>
        </p:nvGraphicFramePr>
        <p:xfrm>
          <a:off x="3657600" y="3654774"/>
          <a:ext cx="1803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4" name="Equation" r:id="rId5" imgW="1803400" imgH="292100" progId="Equation.3">
                  <p:embed/>
                </p:oleObj>
              </mc:Choice>
              <mc:Fallback>
                <p:oleObj name="Equation" r:id="rId5" imgW="1803400" imgH="292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4774"/>
                        <a:ext cx="18034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use the MERRA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flipH="1">
                <a:off x="4800599" y="2403627"/>
                <a:ext cx="2286000" cy="683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num>
                        <m:den>
                          <m:r>
                            <a:rPr lang="bg-BG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0599" y="2403627"/>
                <a:ext cx="2286000" cy="683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98665" y="3217820"/>
                <a:ext cx="1512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𝑤</m:t>
                      </m:r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65" y="3217820"/>
                <a:ext cx="1512850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20000" r="-22581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0600" y="2407977"/>
                <a:ext cx="3238500" cy="666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07977"/>
                <a:ext cx="3238500" cy="6663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600" y="258667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(3.3)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00200" y="2037488"/>
            <a:ext cx="685800" cy="324712"/>
          </a:xfrm>
          <a:prstGeom prst="straightConnector1">
            <a:avLst/>
          </a:prstGeom>
          <a:ln w="28575">
            <a:solidFill>
              <a:srgbClr val="BF1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29100" y="2044949"/>
            <a:ext cx="1104900" cy="358678"/>
          </a:xfrm>
          <a:prstGeom prst="straightConnector1">
            <a:avLst/>
          </a:prstGeom>
          <a:ln w="28575">
            <a:solidFill>
              <a:srgbClr val="BF1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3100" y="4419600"/>
                <a:ext cx="8013700" cy="667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  <m: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num>
                        <m:den>
                          <m:r>
                            <a:rPr lang="bg-BG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4419600"/>
                <a:ext cx="8013700" cy="66761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7086600" y="1513742"/>
            <a:ext cx="304800" cy="322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500" y="5228123"/>
                <a:ext cx="8025723" cy="663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𝑣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𝑢𝑣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𝜙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𝑔𝑎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f>
                        <m:fPr>
                          <m:ctrlPr>
                            <a:rPr lang="bg-BG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bg-BG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num>
                        <m:den>
                          <m:r>
                            <a:rPr lang="bg-BG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5228123"/>
                <a:ext cx="8025723" cy="6636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790640"/>
      </p:ext>
    </p:extLst>
  </p:cSld>
  <p:clrMapOvr>
    <a:masterClrMapping/>
  </p:clrMapOvr>
  <p:transition advTm="67080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0B3CBE62D2B47AC529DCC165AE620" ma:contentTypeVersion="15" ma:contentTypeDescription="Create a new document." ma:contentTypeScope="" ma:versionID="44c9018ecfd6882aba5285bddae203ae">
  <xsd:schema xmlns:xsd="http://www.w3.org/2001/XMLSchema" xmlns:xs="http://www.w3.org/2001/XMLSchema" xmlns:p="http://schemas.microsoft.com/office/2006/metadata/properties" xmlns:ns1="http://schemas.microsoft.com/sharepoint/v3" xmlns:ns3="73eb0a15-f7f5-4eb7-bfb9-c4e7d3c1bd9e" xmlns:ns4="d6e63fee-7f28-4934-86a3-6a9fa92a8d39" targetNamespace="http://schemas.microsoft.com/office/2006/metadata/properties" ma:root="true" ma:fieldsID="e4a2228f71c3c96477b318b2ffc5c8dc" ns1:_="" ns3:_="" ns4:_="">
    <xsd:import namespace="http://schemas.microsoft.com/sharepoint/v3"/>
    <xsd:import namespace="73eb0a15-f7f5-4eb7-bfb9-c4e7d3c1bd9e"/>
    <xsd:import namespace="d6e63fee-7f28-4934-86a3-6a9fa92a8d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b0a15-f7f5-4eb7-bfb9-c4e7d3c1bd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63fee-7f28-4934-86a3-6a9fa92a8d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A10983-FC54-416E-BFC1-5D11524BD1F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B7C3BA2-6DC1-416E-AE74-87439C18A1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6F8629-C00C-469D-BF99-F49958EDAB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3eb0a15-f7f5-4eb7-bfb9-c4e7d3c1bd9e"/>
    <ds:schemaRef ds:uri="d6e63fee-7f28-4934-86a3-6a9fa92a8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1577</Words>
  <Application>Microsoft Office PowerPoint</Application>
  <PresentationFormat>On-screen Show (4:3)</PresentationFormat>
  <Paragraphs>167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Design</vt:lpstr>
      <vt:lpstr>Equation</vt:lpstr>
      <vt:lpstr>MERRA data for class</vt:lpstr>
      <vt:lpstr>MERRA data for class</vt:lpstr>
      <vt:lpstr>MERRA data for class</vt:lpstr>
      <vt:lpstr>What you’re using the MERRA data for</vt:lpstr>
      <vt:lpstr>How to use the MERRA data</vt:lpstr>
      <vt:lpstr>How to use the MERRA data</vt:lpstr>
      <vt:lpstr>How to use the MERRA data</vt:lpstr>
      <vt:lpstr>How to use the MERRA data</vt:lpstr>
      <vt:lpstr>How to use the MERRA data</vt:lpstr>
      <vt:lpstr>How to use the MERRA data</vt:lpstr>
      <vt:lpstr>How to use the MERRA data</vt:lpstr>
      <vt:lpstr>How to use the MERRA data</vt:lpstr>
      <vt:lpstr>How to use the MERRA data</vt:lpstr>
      <vt:lpstr>How to use the MERRA data</vt:lpstr>
      <vt:lpstr>How to use the MERRA data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graduser</dc:creator>
  <cp:lastModifiedBy>Kellie</cp:lastModifiedBy>
  <cp:revision>124</cp:revision>
  <cp:lastPrinted>2014-09-01T20:10:57Z</cp:lastPrinted>
  <dcterms:created xsi:type="dcterms:W3CDTF">2014-09-01T21:38:46Z</dcterms:created>
  <dcterms:modified xsi:type="dcterms:W3CDTF">2019-11-06T21:59:31Z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0x010100CFD0B3CBE62D2B47AC529DCC165AE620</vt:lpwstr>
  </property>
</Properties>
</file>