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AAD-38ED-43E9-B523-08D3951EEE5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CEA-081B-45AA-9282-FC3E34A4B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AAD-38ED-43E9-B523-08D3951EEE5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CEA-081B-45AA-9282-FC3E34A4B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76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AAD-38ED-43E9-B523-08D3951EEE5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CEA-081B-45AA-9282-FC3E34A4B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31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AAD-38ED-43E9-B523-08D3951EEE5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CEA-081B-45AA-9282-FC3E34A4B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19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AAD-38ED-43E9-B523-08D3951EEE5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CEA-081B-45AA-9282-FC3E34A4B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76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AAD-38ED-43E9-B523-08D3951EEE5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CEA-081B-45AA-9282-FC3E34A4B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61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AAD-38ED-43E9-B523-08D3951EEE5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CEA-081B-45AA-9282-FC3E34A4B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2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AAD-38ED-43E9-B523-08D3951EEE5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CEA-081B-45AA-9282-FC3E34A4B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59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AAD-38ED-43E9-B523-08D3951EEE5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CEA-081B-45AA-9282-FC3E34A4B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55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AAD-38ED-43E9-B523-08D3951EEE5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CEA-081B-45AA-9282-FC3E34A4B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21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AAD-38ED-43E9-B523-08D3951EEE5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CEA-081B-45AA-9282-FC3E34A4B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53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5AAD-38ED-43E9-B523-08D3951EEE5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B9CEA-081B-45AA-9282-FC3E34A4B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54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im.org/projects/screenreadersurvey9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4448"/>
          </a:xfrm>
        </p:spPr>
        <p:txBody>
          <a:bodyPr/>
          <a:lstStyle/>
          <a:p>
            <a:r>
              <a:rPr lang="pt-BR" dirty="0"/>
              <a:t>HTML e CSS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042262"/>
            <a:ext cx="9144000" cy="600891"/>
          </a:xfrm>
        </p:spPr>
        <p:txBody>
          <a:bodyPr/>
          <a:lstStyle/>
          <a:p>
            <a:r>
              <a:rPr lang="pt-BR" dirty="0"/>
              <a:t>Curso Front-</a:t>
            </a:r>
            <a:r>
              <a:rPr lang="pt-BR" dirty="0" err="1"/>
              <a:t>End</a:t>
            </a:r>
            <a:r>
              <a:rPr lang="pt-BR" dirty="0"/>
              <a:t> – HTML e CSS– Senai - SIG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05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nav</a:t>
            </a:r>
            <a:r>
              <a:rPr lang="pt-BR" dirty="0"/>
              <a:t>&gt; marca um bloco de navegação</a:t>
            </a:r>
          </a:p>
          <a:p>
            <a:r>
              <a:rPr lang="pt-BR" dirty="0"/>
              <a:t>Exemplos -&gt; Geralmente utilizado para a navegação primária e secundária do site.</a:t>
            </a:r>
          </a:p>
          <a:p>
            <a:r>
              <a:rPr lang="pt-BR" dirty="0"/>
              <a:t>Observação -&gt; Evite o uso de diversas </a:t>
            </a:r>
            <a:r>
              <a:rPr lang="pt-BR" dirty="0" err="1"/>
              <a:t>tags</a:t>
            </a:r>
            <a:r>
              <a:rPr lang="pt-BR" dirty="0"/>
              <a:t> &lt;</a:t>
            </a:r>
            <a:r>
              <a:rPr lang="pt-BR" dirty="0" err="1"/>
              <a:t>nav</a:t>
            </a:r>
            <a:r>
              <a:rPr lang="pt-BR" dirty="0"/>
              <a:t>&gt;, use apenas para a navegação essencial.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57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924" y="1593668"/>
            <a:ext cx="9832152" cy="44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0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Section</a:t>
            </a:r>
            <a:r>
              <a:rPr lang="pt-BR" dirty="0"/>
              <a:t> -&gt;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section</a:t>
            </a:r>
            <a:r>
              <a:rPr lang="pt-BR" dirty="0"/>
              <a:t>&gt; pode ser utilizada para agrupar o conteúdo do site em diferentes regiões. Geralmente o conteúdo necessita do seu contexto para ser compreendido.</a:t>
            </a:r>
          </a:p>
          <a:p>
            <a:r>
              <a:rPr lang="pt-BR" dirty="0"/>
              <a:t>Aria-</a:t>
            </a:r>
            <a:r>
              <a:rPr lang="pt-BR" dirty="0" err="1"/>
              <a:t>label</a:t>
            </a:r>
            <a:r>
              <a:rPr lang="pt-BR" dirty="0"/>
              <a:t> -&gt; Se utilizada com o atributo ‘aria-</a:t>
            </a:r>
            <a:r>
              <a:rPr lang="pt-BR" dirty="0" err="1"/>
              <a:t>label</a:t>
            </a:r>
            <a:r>
              <a:rPr lang="pt-BR" dirty="0"/>
              <a:t>’ cria uma região do site.</a:t>
            </a:r>
          </a:p>
          <a:p>
            <a:r>
              <a:rPr lang="pt-BR" dirty="0"/>
              <a:t>Observação -&gt; O h1 é impactado em termos visuais quando utilizado na </a:t>
            </a:r>
            <a:r>
              <a:rPr lang="pt-BR" dirty="0" err="1"/>
              <a:t>section</a:t>
            </a:r>
            <a:r>
              <a:rPr lang="pt-BR" dirty="0"/>
              <a:t>. O </a:t>
            </a:r>
            <a:r>
              <a:rPr lang="pt-BR" dirty="0" err="1"/>
              <a:t>section</a:t>
            </a:r>
            <a:r>
              <a:rPr lang="pt-BR" dirty="0"/>
              <a:t> foi criado para melhor lidar com os </a:t>
            </a:r>
            <a:r>
              <a:rPr lang="pt-BR" dirty="0" err="1"/>
              <a:t>headings</a:t>
            </a:r>
            <a:r>
              <a:rPr lang="pt-BR" dirty="0"/>
              <a:t>, porém a sua idealização nunca foi implementada.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07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Section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431" y="1886631"/>
            <a:ext cx="9310226" cy="42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6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Header -&gt; A </a:t>
            </a:r>
            <a:r>
              <a:rPr lang="pt-BR" dirty="0" err="1"/>
              <a:t>tag</a:t>
            </a:r>
            <a:r>
              <a:rPr lang="pt-BR" dirty="0"/>
              <a:t> &lt;header&gt; marca o cabeçalho do site (banner), onde geralmente estão presentes a marca, navegação do site e as vezes uma informação introdutória.</a:t>
            </a:r>
          </a:p>
          <a:p>
            <a:r>
              <a:rPr lang="pt-BR" dirty="0"/>
              <a:t>Exemplos -&gt; Pode também ser utilizada para marcar o cabeçalho de regiões como o título de um artigo, data, autor e outras informações.</a:t>
            </a:r>
          </a:p>
          <a:p>
            <a:r>
              <a:rPr lang="pt-BR" dirty="0"/>
              <a:t>Observação -&gt; Apenas cria uma </a:t>
            </a:r>
            <a:r>
              <a:rPr lang="pt-BR" dirty="0" err="1"/>
              <a:t>landmark</a:t>
            </a:r>
            <a:r>
              <a:rPr lang="pt-BR" dirty="0"/>
              <a:t> se não estiver dentro de </a:t>
            </a:r>
            <a:r>
              <a:rPr lang="pt-BR" dirty="0" err="1"/>
              <a:t>main</a:t>
            </a:r>
            <a:r>
              <a:rPr lang="pt-BR" dirty="0"/>
              <a:t>, </a:t>
            </a:r>
            <a:r>
              <a:rPr lang="pt-BR" dirty="0" err="1"/>
              <a:t>section</a:t>
            </a:r>
            <a:r>
              <a:rPr lang="pt-BR" dirty="0"/>
              <a:t>, </a:t>
            </a:r>
            <a:r>
              <a:rPr lang="pt-BR" dirty="0" err="1"/>
              <a:t>article</a:t>
            </a:r>
            <a:r>
              <a:rPr lang="pt-BR" dirty="0"/>
              <a:t> ou </a:t>
            </a:r>
            <a:r>
              <a:rPr lang="pt-BR" dirty="0" err="1"/>
              <a:t>aside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07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header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103" y="1690688"/>
            <a:ext cx="9640931" cy="432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7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footer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Footer</a:t>
            </a:r>
            <a:r>
              <a:rPr lang="pt-BR" dirty="0"/>
              <a:t> -&gt;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footer</a:t>
            </a:r>
            <a:r>
              <a:rPr lang="pt-BR" dirty="0"/>
              <a:t>&gt; marca o rodapé do site, geralmente contém informação sobre os direitos autorias, quem escreveu e links para documentos relacionados.</a:t>
            </a:r>
          </a:p>
          <a:p>
            <a:r>
              <a:rPr lang="pt-BR" dirty="0"/>
              <a:t>Observação -&gt; Apenas cria uma </a:t>
            </a:r>
            <a:r>
              <a:rPr lang="pt-BR" dirty="0" err="1"/>
              <a:t>landmark</a:t>
            </a:r>
            <a:r>
              <a:rPr lang="pt-BR" dirty="0"/>
              <a:t> se não estiver dentro de </a:t>
            </a:r>
            <a:r>
              <a:rPr lang="pt-BR" dirty="0" err="1"/>
              <a:t>main</a:t>
            </a:r>
            <a:r>
              <a:rPr lang="pt-BR" dirty="0"/>
              <a:t>, </a:t>
            </a:r>
            <a:r>
              <a:rPr lang="pt-BR" dirty="0" err="1"/>
              <a:t>section</a:t>
            </a:r>
            <a:r>
              <a:rPr lang="pt-BR" dirty="0"/>
              <a:t>, </a:t>
            </a:r>
            <a:r>
              <a:rPr lang="pt-BR" dirty="0" err="1"/>
              <a:t>article</a:t>
            </a:r>
            <a:r>
              <a:rPr lang="pt-BR" dirty="0"/>
              <a:t> ou </a:t>
            </a:r>
            <a:r>
              <a:rPr lang="pt-BR" dirty="0" err="1"/>
              <a:t>aside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27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footer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620" y="1690688"/>
            <a:ext cx="9266144" cy="41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8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Semântico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outras </a:t>
            </a:r>
            <a:r>
              <a:rPr lang="pt-BR" dirty="0" err="1"/>
              <a:t>tags</a:t>
            </a:r>
            <a:r>
              <a:rPr lang="pt-BR" dirty="0"/>
              <a:t>, como &lt;</a:t>
            </a:r>
            <a:r>
              <a:rPr lang="pt-BR" dirty="0" err="1"/>
              <a:t>article</a:t>
            </a:r>
            <a:r>
              <a:rPr lang="pt-BR" dirty="0"/>
              <a:t>&gt; e &lt;</a:t>
            </a:r>
            <a:r>
              <a:rPr lang="pt-BR" dirty="0" err="1"/>
              <a:t>aside</a:t>
            </a:r>
            <a:r>
              <a:rPr lang="pt-BR" dirty="0"/>
              <a:t>&gt;, porém muito utilizadas e de difícil diferenciação para as </a:t>
            </a:r>
            <a:r>
              <a:rPr lang="pt-BR" dirty="0" err="1"/>
              <a:t>tags</a:t>
            </a:r>
            <a:r>
              <a:rPr lang="pt-BR" dirty="0"/>
              <a:t> anteriormente exibidas. Quem estiver com curiosidade de ver mais sobre essas </a:t>
            </a:r>
            <a:r>
              <a:rPr lang="pt-BR" dirty="0" err="1"/>
              <a:t>tags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https://www.youtube.com/watch?v=HaSgt1hK2Fs&amp;t=306s</a:t>
            </a:r>
          </a:p>
        </p:txBody>
      </p:sp>
    </p:spTree>
    <p:extLst>
      <p:ext uri="{BB962C8B-B14F-4D97-AF65-F5344CB8AC3E}">
        <p14:creationId xmlns:p14="http://schemas.microsoft.com/office/powerpoint/2010/main" val="3279833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ul</a:t>
            </a:r>
            <a:r>
              <a:rPr lang="pt-BR" dirty="0"/>
              <a:t>-&gt;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ul</a:t>
            </a:r>
            <a:r>
              <a:rPr lang="pt-BR" dirty="0"/>
              <a:t>&gt; marca uma lista de itens sem ordem (</a:t>
            </a:r>
            <a:r>
              <a:rPr lang="pt-BR" dirty="0" err="1"/>
              <a:t>unordered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). Cada item da lista deve ser marcado com uma &lt;li&gt;&lt;/li&gt;</a:t>
            </a:r>
          </a:p>
          <a:p>
            <a:r>
              <a:rPr lang="pt-BR" dirty="0"/>
              <a:t>Acessibilidade -&gt; Listas são anunciadas pelo leitor de tela e o usuário é informado previamente quantos itens existem na 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34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Semântico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Semântica -&gt; </a:t>
            </a:r>
            <a:r>
              <a:rPr lang="pt-BR" dirty="0"/>
              <a:t>Por qual motivo realmente devemos marcar o HTML com </a:t>
            </a:r>
            <a:r>
              <a:rPr lang="pt-BR" dirty="0" err="1"/>
              <a:t>tags</a:t>
            </a:r>
            <a:r>
              <a:rPr lang="pt-BR" dirty="0"/>
              <a:t> semânticas (h1, p) e não apenas com </a:t>
            </a:r>
            <a:r>
              <a:rPr lang="pt-BR" dirty="0" err="1"/>
              <a:t>tags</a:t>
            </a:r>
            <a:r>
              <a:rPr lang="pt-BR" dirty="0"/>
              <a:t> genéricas (</a:t>
            </a:r>
            <a:r>
              <a:rPr lang="pt-BR" dirty="0" err="1"/>
              <a:t>div</a:t>
            </a:r>
            <a:r>
              <a:rPr lang="pt-BR" dirty="0"/>
              <a:t>, </a:t>
            </a:r>
            <a:r>
              <a:rPr lang="pt-BR" dirty="0" err="1"/>
              <a:t>span</a:t>
            </a:r>
            <a:r>
              <a:rPr lang="pt-BR" dirty="0"/>
              <a:t>).</a:t>
            </a:r>
          </a:p>
          <a:p>
            <a:r>
              <a:rPr lang="pt-BR" dirty="0"/>
              <a:t>Acessibilidade -&gt; Leitores de tela (JAWS, NVDA, </a:t>
            </a:r>
            <a:r>
              <a:rPr lang="pt-BR" dirty="0" err="1"/>
              <a:t>VoiceOver</a:t>
            </a:r>
            <a:r>
              <a:rPr lang="pt-BR" dirty="0"/>
              <a:t>) utilizam as </a:t>
            </a:r>
            <a:r>
              <a:rPr lang="pt-BR" dirty="0" err="1"/>
              <a:t>tags</a:t>
            </a:r>
            <a:r>
              <a:rPr lang="pt-BR" dirty="0"/>
              <a:t> para a navegação e compreensão do conteúdo. Interfaces de voz estão cada vez mais presentes.</a:t>
            </a:r>
          </a:p>
          <a:p>
            <a:r>
              <a:rPr lang="pt-BR" dirty="0"/>
              <a:t>Browsers e Funcionalidades -&gt; Define um estilo padrão para o conteúdo, mesmo sem o CSS. Facilita a organização do conteúdo em browsers que oferecem modo leitura.</a:t>
            </a:r>
          </a:p>
          <a:p>
            <a:r>
              <a:rPr lang="pt-BR" dirty="0"/>
              <a:t>Indexadores e Máquina -&gt; Facilita o trabalho de indexadores como o robô do Google a identificar o conteúdo do seu site. (Especulação).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1749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ul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245" y="1825625"/>
            <a:ext cx="60255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8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ol</a:t>
            </a:r>
            <a:r>
              <a:rPr lang="pt-BR" dirty="0"/>
              <a:t> -&gt; Marca uma lista ordenada.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89" y="2709863"/>
            <a:ext cx="7620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72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Normalmente, iremos retirar esse estilo de lista, com a propriedade: ‘</a:t>
            </a:r>
            <a:r>
              <a:rPr lang="pt-BR" dirty="0" err="1"/>
              <a:t>list-style</a:t>
            </a:r>
            <a:r>
              <a:rPr lang="pt-BR" dirty="0"/>
              <a:t> – </a:t>
            </a:r>
            <a:r>
              <a:rPr lang="pt-BR" dirty="0" err="1"/>
              <a:t>none</a:t>
            </a:r>
            <a:r>
              <a:rPr lang="pt-BR" dirty="0"/>
              <a:t>’ e frequentemente, utilizaremos a 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Dentro das &lt;li&gt;, podemos utilizar outras </a:t>
            </a:r>
            <a:r>
              <a:rPr lang="pt-BR" dirty="0" err="1"/>
              <a:t>tags</a:t>
            </a:r>
            <a:r>
              <a:rPr lang="pt-BR" dirty="0"/>
              <a:t>, como comumente utilizada o &lt;a&gt;, para barras de navegação, </a:t>
            </a:r>
            <a:r>
              <a:rPr lang="pt-BR" dirty="0" err="1"/>
              <a:t>footers</a:t>
            </a:r>
            <a:r>
              <a:rPr lang="pt-BR" dirty="0"/>
              <a:t> e etc.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34" y="3613037"/>
            <a:ext cx="6504078" cy="29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70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blackquote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  <a:latin typeface="Rubik"/>
              </a:rPr>
              <a:t>Blackquote</a:t>
            </a:r>
            <a:r>
              <a:rPr lang="pt-BR" b="0" i="0" dirty="0">
                <a:solidFill>
                  <a:srgbClr val="333333"/>
                </a:solidFill>
                <a:effectLst/>
                <a:latin typeface="Rubik"/>
              </a:rPr>
              <a:t> -&gt; marca uma citação extensa e recebe um atributo cite com a fonte.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BC0084-3AE7-4C22-870B-7C666EEC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31" y="2636977"/>
            <a:ext cx="7544853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8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0E011-8A2D-434F-8D29-C612D3B7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94589-0883-4D9F-8D71-02E4219FF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 -&gt; </a:t>
            </a:r>
            <a:r>
              <a:rPr lang="pt-BR" b="0" i="0" dirty="0">
                <a:solidFill>
                  <a:srgbClr val="333333"/>
                </a:solidFill>
                <a:effectLst/>
                <a:latin typeface="Rubik"/>
              </a:rPr>
              <a:t>marca uma citação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Rubik"/>
              </a:rPr>
              <a:t>inline</a:t>
            </a:r>
            <a:r>
              <a:rPr lang="pt-BR" b="0" i="0" dirty="0">
                <a:solidFill>
                  <a:srgbClr val="333333"/>
                </a:solidFill>
                <a:effectLst/>
                <a:latin typeface="Rubik"/>
              </a:rPr>
              <a:t> (no texto)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AC8016-F488-4F6C-9AE1-C674973D4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01" y="2480786"/>
            <a:ext cx="745911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92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AE619-1198-49EB-944F-08C669F8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648A2-0CE0-4223-9FA1-C33CAB575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cite -&gt; </a:t>
            </a:r>
            <a:r>
              <a:rPr lang="pt-BR" b="0" i="0" dirty="0">
                <a:solidFill>
                  <a:srgbClr val="333333"/>
                </a:solidFill>
                <a:effectLst/>
                <a:latin typeface="Rubik"/>
              </a:rPr>
              <a:t>é utilizada para citar o nome de um trabalho, livro, filme, peça ou algo parecido. Não é para citar autor.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0E7479-C534-4E28-8C53-E5DE2F16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36" y="2814169"/>
            <a:ext cx="7478169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2B5E8-9634-46FE-B2DA-565FC975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65339-F782-493E-8C49-DA486679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-&gt; </a:t>
            </a:r>
            <a:r>
              <a:rPr lang="pt-BR" b="0" i="0" dirty="0">
                <a:solidFill>
                  <a:srgbClr val="333333"/>
                </a:solidFill>
                <a:effectLst/>
                <a:latin typeface="Rubik"/>
              </a:rPr>
              <a:t>é utilizada para dar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Rubik"/>
              </a:rPr>
              <a:t>enfase</a:t>
            </a:r>
            <a:r>
              <a:rPr lang="pt-BR" b="0" i="0" dirty="0">
                <a:solidFill>
                  <a:srgbClr val="333333"/>
                </a:solidFill>
                <a:effectLst/>
                <a:latin typeface="Rubik"/>
              </a:rPr>
              <a:t> em uma frase/palavra no texto.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E1D247-B4FA-46AF-80A9-699D952C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89" y="2776063"/>
            <a:ext cx="754485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9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ABF19-6456-42EF-94BB-D2D9E61B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strong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CBD47-396E-4032-8ADD-AA923903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strong</a:t>
            </a:r>
            <a:r>
              <a:rPr lang="pt-BR" dirty="0"/>
              <a:t> -&gt; </a:t>
            </a:r>
            <a:r>
              <a:rPr lang="pt-BR" b="0" i="0" dirty="0">
                <a:solidFill>
                  <a:srgbClr val="333333"/>
                </a:solidFill>
                <a:effectLst/>
                <a:latin typeface="Rubik"/>
              </a:rPr>
              <a:t>é utilizada para marcar uma parte importante do conteúdo.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A67196-7DA9-435F-87CB-03C3E019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28" y="2517754"/>
            <a:ext cx="748769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Acessibilidade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Pesquisa -&gt; Desde 2009 a </a:t>
            </a:r>
            <a:r>
              <a:rPr lang="pt-BR" dirty="0" err="1"/>
              <a:t>WebAIM</a:t>
            </a:r>
            <a:r>
              <a:rPr lang="pt-BR" dirty="0"/>
              <a:t> vêm fazendo pesquisas com usuários de leitores de tela.</a:t>
            </a:r>
          </a:p>
          <a:p>
            <a:r>
              <a:rPr lang="pt-BR" dirty="0">
                <a:hlinkClick r:id="rId2"/>
              </a:rPr>
              <a:t>https://webaim.org/projects/screenreadersurvey9/</a:t>
            </a:r>
            <a:endParaRPr lang="pt-BR" dirty="0"/>
          </a:p>
          <a:p>
            <a:r>
              <a:rPr lang="pt-BR" dirty="0" err="1"/>
              <a:t>Headings</a:t>
            </a:r>
            <a:r>
              <a:rPr lang="pt-BR" dirty="0"/>
              <a:t> (h1, h2, h3) -&gt; A navegação pelos cabeçalhos é um dos principais métodos utilizados para procurar conteúdo na página.</a:t>
            </a:r>
          </a:p>
          <a:p>
            <a:r>
              <a:rPr lang="pt-BR" dirty="0" err="1"/>
              <a:t>Landmarks</a:t>
            </a:r>
            <a:r>
              <a:rPr lang="pt-BR" dirty="0"/>
              <a:t> (</a:t>
            </a:r>
            <a:r>
              <a:rPr lang="pt-BR" dirty="0" err="1"/>
              <a:t>nav</a:t>
            </a:r>
            <a:r>
              <a:rPr lang="pt-BR" dirty="0"/>
              <a:t>, </a:t>
            </a:r>
            <a:r>
              <a:rPr lang="pt-BR" dirty="0" err="1"/>
              <a:t>main</a:t>
            </a:r>
            <a:r>
              <a:rPr lang="pt-BR" dirty="0"/>
              <a:t>) -&gt; Os pontos de referência (</a:t>
            </a:r>
            <a:r>
              <a:rPr lang="pt-BR" dirty="0" err="1"/>
              <a:t>landmarks</a:t>
            </a:r>
            <a:r>
              <a:rPr lang="pt-BR" dirty="0"/>
              <a:t>) das páginas são utilizadas por mais de 75% dos usuários para navegar pelo conteúdo.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07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semântica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Conteúdo marcado semanticamente, facilita a navegação por leitores de tela e o uso de funcionalidades extras dos browsers.</a:t>
            </a:r>
          </a:p>
          <a:p>
            <a:r>
              <a:rPr lang="pt-BR" dirty="0"/>
              <a:t>No próximo slide, terá um exemplo de </a:t>
            </a:r>
            <a:r>
              <a:rPr lang="pt-BR" dirty="0" err="1"/>
              <a:t>tag</a:t>
            </a:r>
            <a:r>
              <a:rPr lang="pt-BR" dirty="0"/>
              <a:t> semântica e como ela não altera o layout, mas adiciona acessibilidade para nosso site, do que </a:t>
            </a:r>
            <a:r>
              <a:rPr lang="pt-BR" dirty="0" err="1"/>
              <a:t>tag</a:t>
            </a:r>
            <a:r>
              <a:rPr lang="pt-BR" dirty="0"/>
              <a:t> genéricas.</a:t>
            </a:r>
          </a:p>
        </p:txBody>
      </p:sp>
    </p:spTree>
    <p:extLst>
      <p:ext uri="{BB962C8B-B14F-4D97-AF65-F5344CB8AC3E}">
        <p14:creationId xmlns:p14="http://schemas.microsoft.com/office/powerpoint/2010/main" val="377619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Semântica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68" y="1469174"/>
            <a:ext cx="9170942" cy="51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 Semântica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o mesmo estilo/visual que o exemplo anterior. </a:t>
            </a:r>
            <a:r>
              <a:rPr lang="pt-BR" dirty="0" err="1"/>
              <a:t>Porém,diversos</a:t>
            </a:r>
            <a:r>
              <a:rPr lang="pt-BR" dirty="0"/>
              <a:t> problemas surgem ao utilizar apenas </a:t>
            </a:r>
            <a:r>
              <a:rPr lang="pt-BR" dirty="0" err="1"/>
              <a:t>tags</a:t>
            </a:r>
            <a:r>
              <a:rPr lang="pt-BR" dirty="0"/>
              <a:t> genéricas.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98" y="2643596"/>
            <a:ext cx="6747048" cy="35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7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e Semântica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Landmarks</a:t>
            </a:r>
            <a:r>
              <a:rPr lang="pt-BR" dirty="0"/>
              <a:t> -&gt; </a:t>
            </a:r>
            <a:r>
              <a:rPr lang="pt-BR" dirty="0" err="1"/>
              <a:t>Tags</a:t>
            </a:r>
            <a:r>
              <a:rPr lang="pt-BR" dirty="0"/>
              <a:t> que marcam pontos de referência (</a:t>
            </a:r>
            <a:r>
              <a:rPr lang="pt-BR" dirty="0" err="1"/>
              <a:t>landmarks</a:t>
            </a:r>
            <a:r>
              <a:rPr lang="pt-BR" dirty="0"/>
              <a:t>) foram introduzidas no lançamento do HTML5. Antes era utilizado o atributo.</a:t>
            </a:r>
          </a:p>
          <a:p>
            <a:r>
              <a:rPr lang="pt-BR" dirty="0"/>
              <a:t>Visualmente o efeito que essas </a:t>
            </a:r>
            <a:r>
              <a:rPr lang="pt-BR" dirty="0" err="1"/>
              <a:t>tags</a:t>
            </a:r>
            <a:r>
              <a:rPr lang="pt-BR" dirty="0"/>
              <a:t> possuem é similar ao das </a:t>
            </a:r>
            <a:r>
              <a:rPr lang="pt-BR" dirty="0" err="1"/>
              <a:t>div's</a:t>
            </a:r>
            <a:r>
              <a:rPr lang="pt-BR" dirty="0"/>
              <a:t>, elas não mudam em nada o conteúdo/apresentação. (</a:t>
            </a:r>
            <a:r>
              <a:rPr lang="pt-BR" dirty="0" err="1"/>
              <a:t>section</a:t>
            </a:r>
            <a:r>
              <a:rPr lang="pt-BR" dirty="0"/>
              <a:t> altera os </a:t>
            </a:r>
            <a:r>
              <a:rPr lang="pt-BR" dirty="0" err="1"/>
              <a:t>headers</a:t>
            </a:r>
            <a:r>
              <a:rPr lang="pt-BR" dirty="0"/>
              <a:t>).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22" y="4416425"/>
            <a:ext cx="76009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main</a:t>
            </a:r>
            <a:r>
              <a:rPr lang="pt-BR" dirty="0"/>
              <a:t>&gt; marca o conteúdo principal da pagina.</a:t>
            </a:r>
          </a:p>
          <a:p>
            <a:r>
              <a:rPr lang="pt-BR" dirty="0"/>
              <a:t>Exemplos -&gt; Blog: conteúdo do artigo. Comércio eletrônico: descrição/imagem/preço do produto.</a:t>
            </a:r>
          </a:p>
          <a:p>
            <a:r>
              <a:rPr lang="pt-BR" dirty="0"/>
              <a:t>Observação -&gt; Utilize uma por página.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22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48" y="2147888"/>
            <a:ext cx="8928499" cy="40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4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899</Words>
  <Application>Microsoft Office PowerPoint</Application>
  <PresentationFormat>Widescreen</PresentationFormat>
  <Paragraphs>66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Rubik</vt:lpstr>
      <vt:lpstr>Tema do Office</vt:lpstr>
      <vt:lpstr>HTML e CSS</vt:lpstr>
      <vt:lpstr>HTML Semântico</vt:lpstr>
      <vt:lpstr>Acessibilidade</vt:lpstr>
      <vt:lpstr>Com semântica</vt:lpstr>
      <vt:lpstr>Com Semântica</vt:lpstr>
      <vt:lpstr>Sem Semântica</vt:lpstr>
      <vt:lpstr>HTML e Semântica</vt:lpstr>
      <vt:lpstr>main</vt:lpstr>
      <vt:lpstr>main</vt:lpstr>
      <vt:lpstr>Navegação</vt:lpstr>
      <vt:lpstr>Navegação</vt:lpstr>
      <vt:lpstr>Section</vt:lpstr>
      <vt:lpstr>Section</vt:lpstr>
      <vt:lpstr>header</vt:lpstr>
      <vt:lpstr>header</vt:lpstr>
      <vt:lpstr>footer</vt:lpstr>
      <vt:lpstr>footer</vt:lpstr>
      <vt:lpstr>HTML Semântico</vt:lpstr>
      <vt:lpstr>Listas</vt:lpstr>
      <vt:lpstr>Exemplo de ul</vt:lpstr>
      <vt:lpstr>Listas</vt:lpstr>
      <vt:lpstr>Listas</vt:lpstr>
      <vt:lpstr>blackquote</vt:lpstr>
      <vt:lpstr>q</vt:lpstr>
      <vt:lpstr>cite</vt:lpstr>
      <vt:lpstr>em</vt:lpstr>
      <vt:lpstr>strong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e CSS</dc:title>
  <dc:creator>Note</dc:creator>
  <cp:lastModifiedBy>PROFESSOR</cp:lastModifiedBy>
  <cp:revision>10</cp:revision>
  <dcterms:created xsi:type="dcterms:W3CDTF">2024-09-21T15:56:04Z</dcterms:created>
  <dcterms:modified xsi:type="dcterms:W3CDTF">2024-09-23T21:32:24Z</dcterms:modified>
</cp:coreProperties>
</file>