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67" r:id="rId15"/>
    <p:sldId id="265" r:id="rId16"/>
    <p:sldId id="270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6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19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2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9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0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18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3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8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8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92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78EB-AE88-4AB7-9F38-180494D98D40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475B7-A10D-48B8-8E63-FE7308A7A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2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008"/>
          </a:xfrm>
        </p:spPr>
        <p:txBody>
          <a:bodyPr/>
          <a:lstStyle/>
          <a:p>
            <a:r>
              <a:rPr lang="pt-BR" dirty="0"/>
              <a:t>HTML e CSS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Curso Front-</a:t>
            </a:r>
            <a:r>
              <a:rPr lang="pt-BR" dirty="0" err="1"/>
              <a:t>End</a:t>
            </a:r>
            <a:r>
              <a:rPr lang="pt-BR" dirty="0"/>
              <a:t> – HTML e CSS– Senai - SIG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67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8C682-8957-4041-AFA9-7D408A81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5AC92-5F44-44A8-BA0D-727DA4BA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 colocarmos, display: grid no </a:t>
            </a:r>
            <a:r>
              <a:rPr lang="pt-BR" dirty="0" err="1" smtClean="0"/>
              <a:t>body</a:t>
            </a:r>
            <a:r>
              <a:rPr lang="pt-BR" dirty="0" smtClean="0"/>
              <a:t>, por exemplo, ele vai englobar o h1, que não queremos</a:t>
            </a:r>
          </a:p>
          <a:p>
            <a:r>
              <a:rPr lang="pt-BR" dirty="0" smtClean="0"/>
              <a:t>Quando colocamos display: grid, por padrão, ele considera uma 1 coluna</a:t>
            </a:r>
          </a:p>
          <a:p>
            <a:r>
              <a:rPr lang="pt-BR" dirty="0" smtClean="0"/>
              <a:t>Conforme colocamos distancias na grid-</a:t>
            </a:r>
            <a:r>
              <a:rPr lang="pt-BR" dirty="0" err="1" smtClean="0"/>
              <a:t>template</a:t>
            </a:r>
            <a:r>
              <a:rPr lang="pt-BR" dirty="0" smtClean="0"/>
              <a:t>-</a:t>
            </a:r>
            <a:r>
              <a:rPr lang="pt-BR" dirty="0" err="1" smtClean="0"/>
              <a:t>columns</a:t>
            </a:r>
            <a:r>
              <a:rPr lang="pt-BR" dirty="0" smtClean="0"/>
              <a:t>, ele vai adicionando colunas em nosso layout. Nesse caso, queremos apenas duas colunas.</a:t>
            </a:r>
            <a:endParaRPr lang="pt-BR" dirty="0"/>
          </a:p>
          <a:p>
            <a:r>
              <a:rPr lang="pt-BR" dirty="0" smtClean="0"/>
              <a:t>Quando colocamos distancia de 50%, ele considera metade da tela, porém não adiciona distancia entre os </a:t>
            </a:r>
            <a:r>
              <a:rPr lang="pt-BR" dirty="0" err="1" smtClean="0"/>
              <a:t>cards</a:t>
            </a:r>
            <a:r>
              <a:rPr lang="pt-BR" dirty="0" smtClean="0"/>
              <a:t>. Quando adicionamos o gap, ele quebra nossa aplicação, criando o scroll lateral, que não queremos.</a:t>
            </a:r>
          </a:p>
          <a:p>
            <a:r>
              <a:rPr lang="pt-BR" dirty="0" smtClean="0"/>
              <a:t>Por isso, utilizamos a unidade 1 </a:t>
            </a:r>
            <a:r>
              <a:rPr lang="pt-BR" dirty="0" err="1" smtClean="0"/>
              <a:t>fr</a:t>
            </a:r>
            <a:r>
              <a:rPr lang="pt-BR" dirty="0" smtClean="0"/>
              <a:t>, pois ela considera o distanciamento do gap e faz o ajuste para coluna, para não quebrar a aplicação</a:t>
            </a:r>
          </a:p>
          <a:p>
            <a:r>
              <a:rPr lang="pt-BR" dirty="0" smtClean="0"/>
              <a:t>Se quisermos uma coluna maior que a outra, só adicionar 2 </a:t>
            </a:r>
            <a:r>
              <a:rPr lang="pt-BR" dirty="0" err="1" smtClean="0"/>
              <a:t>fr</a:t>
            </a:r>
            <a:r>
              <a:rPr lang="pt-BR" dirty="0" smtClean="0"/>
              <a:t>, na segunda, por exemplo.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23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Posicionamento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Align-items</a:t>
            </a:r>
            <a:r>
              <a:rPr lang="pt-BR" dirty="0" smtClean="0"/>
              <a:t>/ </a:t>
            </a:r>
            <a:r>
              <a:rPr lang="pt-BR" dirty="0" err="1" smtClean="0"/>
              <a:t>align-content</a:t>
            </a:r>
            <a:r>
              <a:rPr lang="pt-BR" dirty="0" smtClean="0"/>
              <a:t> -&gt; Ele movimenta nossa caixa de modo vertical. </a:t>
            </a:r>
          </a:p>
          <a:p>
            <a:pPr lvl="1"/>
            <a:r>
              <a:rPr lang="pt-BR" dirty="0" smtClean="0"/>
              <a:t>Start -&gt; na parte mais alta da tela ou da caixa que estamos estilizando.</a:t>
            </a:r>
          </a:p>
          <a:p>
            <a:pPr lvl="1"/>
            <a:r>
              <a:rPr lang="pt-BR" dirty="0" smtClean="0"/>
              <a:t>Center -&gt; no meio da tela ou da caixa que estamos estilizando.</a:t>
            </a:r>
          </a:p>
          <a:p>
            <a:pPr lvl="1"/>
            <a:r>
              <a:rPr lang="pt-BR" dirty="0" err="1" smtClean="0"/>
              <a:t>End</a:t>
            </a:r>
            <a:r>
              <a:rPr lang="pt-BR" dirty="0" smtClean="0"/>
              <a:t> -&gt; na parte mais baixa da tela ou caixa que estivermos estilizando.</a:t>
            </a:r>
          </a:p>
          <a:p>
            <a:pPr lvl="1"/>
            <a:r>
              <a:rPr lang="pt-BR" dirty="0" err="1" smtClean="0"/>
              <a:t>Stretch</a:t>
            </a:r>
            <a:r>
              <a:rPr lang="pt-BR" dirty="0" smtClean="0"/>
              <a:t> -&gt; estica  o conteúdo por toda tela ou caixa que estamos estilizando(valor padrão).</a:t>
            </a:r>
          </a:p>
          <a:p>
            <a:pPr lvl="1"/>
            <a:r>
              <a:rPr lang="pt-BR" dirty="0" err="1" smtClean="0"/>
              <a:t>Baseline</a:t>
            </a:r>
            <a:r>
              <a:rPr lang="pt-BR" dirty="0"/>
              <a:t> </a:t>
            </a:r>
            <a:r>
              <a:rPr lang="pt-BR" dirty="0" smtClean="0"/>
              <a:t>-&gt; alinha os itens ao longo da linha de base da caixa</a:t>
            </a:r>
          </a:p>
          <a:p>
            <a:pPr lvl="1"/>
            <a:r>
              <a:rPr lang="pt-BR" dirty="0" smtClean="0"/>
              <a:t>Space-</a:t>
            </a:r>
            <a:r>
              <a:rPr lang="pt-BR" dirty="0" err="1" smtClean="0"/>
              <a:t>between</a:t>
            </a:r>
            <a:r>
              <a:rPr lang="pt-BR" dirty="0" smtClean="0"/>
              <a:t> -&gt;distancia os elementos entre si, geralmente em lados opostos. (</a:t>
            </a:r>
            <a:r>
              <a:rPr lang="pt-BR" dirty="0" err="1"/>
              <a:t>align-content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Space-</a:t>
            </a:r>
            <a:r>
              <a:rPr lang="pt-BR" dirty="0" err="1" smtClean="0"/>
              <a:t>around</a:t>
            </a:r>
            <a:r>
              <a:rPr lang="pt-BR" dirty="0" smtClean="0"/>
              <a:t> -&gt; distancia os elementos entre si também, porem criando um espaçamento homogêneo entre a </a:t>
            </a:r>
            <a:r>
              <a:rPr lang="pt-BR" dirty="0" err="1" smtClean="0"/>
              <a:t>margin</a:t>
            </a:r>
            <a:r>
              <a:rPr lang="pt-BR" dirty="0" smtClean="0"/>
              <a:t> e os outros elementos.(</a:t>
            </a:r>
            <a:r>
              <a:rPr lang="pt-BR" dirty="0" err="1"/>
              <a:t>align-content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pPr lvl="1"/>
            <a:r>
              <a:rPr lang="pt-BR" u="sng" dirty="0"/>
              <a:t>https://developer.mozilla.org/pt-BR/docs/Web/CSS/align-items</a:t>
            </a:r>
          </a:p>
        </p:txBody>
      </p:sp>
    </p:spTree>
    <p:extLst>
      <p:ext uri="{BB962C8B-B14F-4D97-AF65-F5344CB8AC3E}">
        <p14:creationId xmlns:p14="http://schemas.microsoft.com/office/powerpoint/2010/main" val="346033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Posicionamento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 entre </a:t>
            </a:r>
            <a:r>
              <a:rPr lang="pt-BR" dirty="0" err="1" smtClean="0"/>
              <a:t>align</a:t>
            </a:r>
            <a:r>
              <a:rPr lang="pt-BR" dirty="0" smtClean="0"/>
              <a:t>-itens e </a:t>
            </a:r>
            <a:r>
              <a:rPr lang="pt-BR" dirty="0" err="1" smtClean="0"/>
              <a:t>align-content</a:t>
            </a: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333625" y="2629694"/>
          <a:ext cx="7524750" cy="2743200"/>
        </p:xfrm>
        <a:graphic>
          <a:graphicData uri="http://schemas.openxmlformats.org/drawingml/2006/table">
            <a:tbl>
              <a:tblPr/>
              <a:tblGrid>
                <a:gridCol w="2508250">
                  <a:extLst>
                    <a:ext uri="{9D8B030D-6E8A-4147-A177-3AD203B41FA5}">
                      <a16:colId xmlns:a16="http://schemas.microsoft.com/office/drawing/2014/main" val="1229352397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564487036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895850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Propriedade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Efeito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Contexto de Uso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4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align-items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Alinha itens individuais ao longo do eixo transversal.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Usado para controlar o alinhamento vertical dos itens em uma única linha.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21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align-content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Alinha linhas de itens ao longo do eixo transversal quando há múltiplas linhas.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Usado quando há múltiplas linhas de itens e há espaço extra no contêiner.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5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7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Posicionamento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Justify</a:t>
            </a:r>
            <a:r>
              <a:rPr lang="pt-BR" dirty="0" smtClean="0"/>
              <a:t>-Itens/</a:t>
            </a:r>
            <a:r>
              <a:rPr lang="pt-BR" dirty="0" err="1" smtClean="0"/>
              <a:t>Justify-Content</a:t>
            </a:r>
            <a:r>
              <a:rPr lang="pt-BR" dirty="0"/>
              <a:t> </a:t>
            </a:r>
            <a:r>
              <a:rPr lang="pt-BR" dirty="0" smtClean="0"/>
              <a:t>-&gt; </a:t>
            </a:r>
            <a:r>
              <a:rPr lang="pt-BR" dirty="0"/>
              <a:t>Ele movimenta nossa caixa de modo </a:t>
            </a:r>
            <a:r>
              <a:rPr lang="pt-BR" dirty="0" smtClean="0"/>
              <a:t>horizontal. </a:t>
            </a:r>
          </a:p>
          <a:p>
            <a:pPr lvl="1"/>
            <a:r>
              <a:rPr lang="pt-BR" dirty="0"/>
              <a:t>Start -&gt; na parte mais alta da tela ou da caixa que estamos estilizando.</a:t>
            </a:r>
          </a:p>
          <a:p>
            <a:pPr lvl="1"/>
            <a:r>
              <a:rPr lang="pt-BR" dirty="0"/>
              <a:t>Center -&gt; no meio da tela ou da caixa que estamos estilizando.</a:t>
            </a:r>
          </a:p>
          <a:p>
            <a:pPr lvl="1"/>
            <a:r>
              <a:rPr lang="pt-BR" dirty="0" err="1"/>
              <a:t>End</a:t>
            </a:r>
            <a:r>
              <a:rPr lang="pt-BR" dirty="0"/>
              <a:t> -&gt; na parte mais baixa da tela ou caixa que estivermos estilizando.</a:t>
            </a:r>
          </a:p>
          <a:p>
            <a:pPr lvl="1"/>
            <a:r>
              <a:rPr lang="pt-BR" dirty="0" err="1"/>
              <a:t>Stretch</a:t>
            </a:r>
            <a:r>
              <a:rPr lang="pt-BR" dirty="0"/>
              <a:t> -&gt; estica  o conteúdo por toda tela ou caixa que estamos estilizando(valor padrão).</a:t>
            </a:r>
          </a:p>
          <a:p>
            <a:pPr lvl="1"/>
            <a:r>
              <a:rPr lang="pt-BR" dirty="0" err="1"/>
              <a:t>Baseline</a:t>
            </a:r>
            <a:r>
              <a:rPr lang="pt-BR" dirty="0"/>
              <a:t> -&gt; alinha os itens ao longo da linha de base da caixa</a:t>
            </a:r>
          </a:p>
          <a:p>
            <a:pPr lvl="1"/>
            <a:r>
              <a:rPr lang="pt-BR" dirty="0"/>
              <a:t>Space-</a:t>
            </a:r>
            <a:r>
              <a:rPr lang="pt-BR" dirty="0" err="1"/>
              <a:t>between</a:t>
            </a:r>
            <a:r>
              <a:rPr lang="pt-BR" dirty="0"/>
              <a:t> -&gt;distancia os elementos entre si, geralmente em lados opostos. </a:t>
            </a:r>
            <a:r>
              <a:rPr lang="pt-BR" dirty="0" smtClean="0"/>
              <a:t>(</a:t>
            </a:r>
            <a:r>
              <a:rPr lang="pt-BR" dirty="0" err="1" smtClean="0"/>
              <a:t>justify-content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Space-</a:t>
            </a:r>
            <a:r>
              <a:rPr lang="pt-BR" dirty="0" err="1"/>
              <a:t>around</a:t>
            </a:r>
            <a:r>
              <a:rPr lang="pt-BR" dirty="0"/>
              <a:t> -&gt; distancia os elementos entre si também, porem criando um espaçamento homogêneo entre a </a:t>
            </a:r>
            <a:r>
              <a:rPr lang="pt-BR" dirty="0" err="1"/>
              <a:t>margin</a:t>
            </a:r>
            <a:r>
              <a:rPr lang="pt-BR" dirty="0"/>
              <a:t> e os outros elementos</a:t>
            </a:r>
            <a:r>
              <a:rPr lang="pt-BR" dirty="0" smtClean="0"/>
              <a:t>.(</a:t>
            </a:r>
            <a:r>
              <a:rPr lang="pt-BR" dirty="0" err="1" smtClean="0"/>
              <a:t>justify-content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>https://developer.mozilla.org/en-US/docs/Web/CSS/justify-content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86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Justify</a:t>
            </a:r>
            <a:r>
              <a:rPr lang="pt-BR" dirty="0" smtClean="0"/>
              <a:t>-self -&gt; A mesma logica do </a:t>
            </a:r>
            <a:r>
              <a:rPr lang="pt-BR" dirty="0" err="1" smtClean="0"/>
              <a:t>justify</a:t>
            </a:r>
            <a:r>
              <a:rPr lang="pt-BR" dirty="0" smtClean="0"/>
              <a:t>-itens, porém utilizamos quando queremos alterar o posicionamento de um contêiner(caixa). Segue as mesmos valores do </a:t>
            </a:r>
            <a:r>
              <a:rPr lang="pt-BR" dirty="0" err="1" smtClean="0"/>
              <a:t>align</a:t>
            </a:r>
            <a:r>
              <a:rPr lang="pt-BR" dirty="0" smtClean="0"/>
              <a:t>-itens(</a:t>
            </a:r>
            <a:r>
              <a:rPr lang="pt-BR" dirty="0" err="1" smtClean="0"/>
              <a:t>stretch</a:t>
            </a:r>
            <a:r>
              <a:rPr lang="pt-BR" dirty="0" smtClean="0"/>
              <a:t>(valor padrão), center, start, </a:t>
            </a:r>
            <a:r>
              <a:rPr lang="pt-BR" dirty="0" err="1" smtClean="0"/>
              <a:t>end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/>
              <a:t>Se alguma dos eixos das margens do dado item está estabelecido </a:t>
            </a:r>
            <a:r>
              <a:rPr lang="pt-BR" dirty="0" smtClean="0"/>
              <a:t>     como auto, então o </a:t>
            </a:r>
            <a:r>
              <a:rPr lang="pt-BR" dirty="0" err="1" smtClean="0"/>
              <a:t>align</a:t>
            </a:r>
            <a:r>
              <a:rPr lang="pt-BR" dirty="0" smtClean="0"/>
              <a:t>-self é ignorado.</a:t>
            </a:r>
          </a:p>
          <a:p>
            <a:pPr marL="0" indent="0">
              <a:buNone/>
            </a:pPr>
            <a:r>
              <a:rPr lang="pt-BR" dirty="0"/>
              <a:t>https://developer.mozilla.org/pt-BR/docs/Web/CSS/align-self#compatibilidade_com_navegadores</a:t>
            </a:r>
          </a:p>
        </p:txBody>
      </p:sp>
    </p:spTree>
    <p:extLst>
      <p:ext uri="{BB962C8B-B14F-4D97-AF65-F5344CB8AC3E}">
        <p14:creationId xmlns:p14="http://schemas.microsoft.com/office/powerpoint/2010/main" val="358807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Posicionamento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Diferença entre </a:t>
            </a:r>
            <a:r>
              <a:rPr lang="pt-BR" dirty="0" err="1" smtClean="0"/>
              <a:t>justify</a:t>
            </a:r>
            <a:r>
              <a:rPr lang="pt-BR" dirty="0" smtClean="0"/>
              <a:t>-itens </a:t>
            </a:r>
            <a:r>
              <a:rPr lang="pt-BR" dirty="0"/>
              <a:t>e </a:t>
            </a:r>
            <a:r>
              <a:rPr lang="pt-BR" dirty="0" err="1" smtClean="0"/>
              <a:t>justify-content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5548"/>
              </p:ext>
            </p:extLst>
          </p:nvPr>
        </p:nvGraphicFramePr>
        <p:xfrm>
          <a:off x="1801610" y="2401094"/>
          <a:ext cx="7524750" cy="3566160"/>
        </p:xfrm>
        <a:graphic>
          <a:graphicData uri="http://schemas.openxmlformats.org/drawingml/2006/table">
            <a:tbl>
              <a:tblPr/>
              <a:tblGrid>
                <a:gridCol w="2508250">
                  <a:extLst>
                    <a:ext uri="{9D8B030D-6E8A-4147-A177-3AD203B41FA5}">
                      <a16:colId xmlns:a16="http://schemas.microsoft.com/office/drawing/2014/main" val="1207244280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3483925315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1387336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Propriedade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Efeito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b="1">
                          <a:effectLst/>
                        </a:rPr>
                        <a:t>Contexto de Uso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18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justify-items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Alinha itens individuais dentro de suas células ao longo do eixo inline.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Usado no CSS Grid Layout para controlar o alinhamento horizontal dos itens dentro de suas células.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769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justify-content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</a:rPr>
                        <a:t>Alinha o conteúdo do contêiner ao longo do eixo principal.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</a:rPr>
                        <a:t>Usado tanto no CSS Grid Layout quanto no </a:t>
                      </a:r>
                      <a:r>
                        <a:rPr lang="pt-BR" dirty="0" err="1">
                          <a:effectLst/>
                        </a:rPr>
                        <a:t>Flexbox</a:t>
                      </a:r>
                      <a:r>
                        <a:rPr lang="pt-BR" dirty="0">
                          <a:effectLst/>
                        </a:rPr>
                        <a:t> para controlar a distribuição do espaço entre e ao redor dos itens do contêiner.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1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84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FlexBox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display tem como padrão, colocar os componentes na mesma linha. </a:t>
            </a:r>
            <a:r>
              <a:rPr lang="pt-BR" dirty="0"/>
              <a:t>Esse padrão é bom, </a:t>
            </a:r>
            <a:r>
              <a:rPr lang="pt-BR" dirty="0" smtClean="0"/>
              <a:t>arrumar nosso layout de forma fácil e simples.</a:t>
            </a:r>
          </a:p>
          <a:p>
            <a:r>
              <a:rPr lang="pt-BR" dirty="0" smtClean="0"/>
              <a:t>Esse display possui propriedades especificas que dará sentido ao nosso código.</a:t>
            </a:r>
          </a:p>
          <a:p>
            <a:r>
              <a:rPr lang="pt-BR" dirty="0" smtClean="0"/>
              <a:t>1- </a:t>
            </a:r>
            <a:r>
              <a:rPr lang="pt-BR" dirty="0" err="1" smtClean="0"/>
              <a:t>flex-direction</a:t>
            </a:r>
            <a:r>
              <a:rPr lang="pt-BR" dirty="0" smtClean="0"/>
              <a:t> -&gt; define direção dos itens no contêiner</a:t>
            </a:r>
          </a:p>
          <a:p>
            <a:pPr lvl="1"/>
            <a:r>
              <a:rPr lang="pt-BR" dirty="0" err="1" smtClean="0"/>
              <a:t>Row</a:t>
            </a:r>
            <a:r>
              <a:rPr lang="pt-BR" dirty="0" smtClean="0"/>
              <a:t>(padrão) -&gt; Alinha os itens na horizontal</a:t>
            </a:r>
          </a:p>
          <a:p>
            <a:pPr lvl="1"/>
            <a:r>
              <a:rPr lang="pt-BR" dirty="0" err="1" smtClean="0"/>
              <a:t>Row</a:t>
            </a:r>
            <a:r>
              <a:rPr lang="pt-BR" dirty="0" smtClean="0"/>
              <a:t>-reverse -&gt; alinha os itens na horizontal, mas na ordem reversa</a:t>
            </a:r>
          </a:p>
          <a:p>
            <a:pPr lvl="1"/>
            <a:r>
              <a:rPr lang="pt-BR" dirty="0" err="1" smtClean="0"/>
              <a:t>Column</a:t>
            </a:r>
            <a:r>
              <a:rPr lang="pt-BR" dirty="0" smtClean="0"/>
              <a:t> -&gt; alinha os itens na vertical</a:t>
            </a:r>
          </a:p>
          <a:p>
            <a:pPr lvl="1"/>
            <a:r>
              <a:rPr lang="pt-BR" dirty="0" err="1" smtClean="0"/>
              <a:t>Column</a:t>
            </a:r>
            <a:r>
              <a:rPr lang="pt-BR" dirty="0" smtClean="0"/>
              <a:t>-reverse -&gt; alinha os itens na vertical, mas na ordem inversa</a:t>
            </a:r>
          </a:p>
        </p:txBody>
      </p:sp>
    </p:spTree>
    <p:extLst>
      <p:ext uri="{BB962C8B-B14F-4D97-AF65-F5344CB8AC3E}">
        <p14:creationId xmlns:p14="http://schemas.microsoft.com/office/powerpoint/2010/main" val="421185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FlexBox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Justify-Content</a:t>
            </a:r>
            <a:r>
              <a:rPr lang="pt-BR" dirty="0" smtClean="0"/>
              <a:t> -&gt; Alinha itens ao longo do eixo principal</a:t>
            </a:r>
          </a:p>
          <a:p>
            <a:pPr lvl="1"/>
            <a:r>
              <a:rPr lang="pt-BR" dirty="0" smtClean="0"/>
              <a:t>Flex-start(padrão) -&gt; alinha os itens ao inicio do contêiner</a:t>
            </a:r>
          </a:p>
          <a:p>
            <a:pPr lvl="1"/>
            <a:r>
              <a:rPr lang="pt-BR" dirty="0" smtClean="0"/>
              <a:t>Flex-</a:t>
            </a:r>
            <a:r>
              <a:rPr lang="pt-BR" dirty="0" err="1" smtClean="0"/>
              <a:t>end</a:t>
            </a:r>
            <a:r>
              <a:rPr lang="pt-BR" dirty="0" smtClean="0"/>
              <a:t> -&gt; alinha os itens ao final do contêiner</a:t>
            </a:r>
          </a:p>
          <a:p>
            <a:pPr lvl="1"/>
            <a:r>
              <a:rPr lang="pt-BR" dirty="0" smtClean="0"/>
              <a:t>Center -&gt; centraliza os itens no eixo horizontal</a:t>
            </a:r>
          </a:p>
          <a:p>
            <a:pPr lvl="1"/>
            <a:r>
              <a:rPr lang="pt-BR" dirty="0" smtClean="0"/>
              <a:t>Space-</a:t>
            </a:r>
            <a:r>
              <a:rPr lang="pt-BR" dirty="0" err="1" smtClean="0"/>
              <a:t>between</a:t>
            </a:r>
            <a:r>
              <a:rPr lang="pt-BR" dirty="0" smtClean="0"/>
              <a:t> -&gt; Distribui os itens com espaço igual entre eles</a:t>
            </a:r>
          </a:p>
          <a:p>
            <a:pPr lvl="1"/>
            <a:r>
              <a:rPr lang="pt-BR" dirty="0" smtClean="0"/>
              <a:t>Space-</a:t>
            </a:r>
            <a:r>
              <a:rPr lang="pt-BR" dirty="0" err="1" smtClean="0"/>
              <a:t>around</a:t>
            </a:r>
            <a:r>
              <a:rPr lang="pt-BR" dirty="0" smtClean="0"/>
              <a:t> -&gt; Distribui os itens com espaço igual ao redor deles</a:t>
            </a:r>
          </a:p>
          <a:p>
            <a:r>
              <a:rPr lang="pt-BR" dirty="0" err="1" smtClean="0"/>
              <a:t>Align-items</a:t>
            </a:r>
            <a:r>
              <a:rPr lang="pt-BR" dirty="0" smtClean="0"/>
              <a:t> -&gt; Alinha os itens ao longo do eixo vertical</a:t>
            </a:r>
          </a:p>
          <a:p>
            <a:pPr lvl="1"/>
            <a:r>
              <a:rPr lang="pt-BR" dirty="0" err="1" smtClean="0"/>
              <a:t>Stretch</a:t>
            </a:r>
            <a:r>
              <a:rPr lang="pt-BR" dirty="0" smtClean="0"/>
              <a:t> -&gt; Estica os itens para preencher o contêiner</a:t>
            </a:r>
          </a:p>
          <a:p>
            <a:pPr lvl="1"/>
            <a:r>
              <a:rPr lang="pt-BR" dirty="0" smtClean="0"/>
              <a:t>Flex-start -&gt; Alinha os itens ao inicio do eixo vertical</a:t>
            </a:r>
          </a:p>
          <a:p>
            <a:pPr lvl="1"/>
            <a:r>
              <a:rPr lang="pt-BR" dirty="0"/>
              <a:t>Flex-</a:t>
            </a:r>
            <a:r>
              <a:rPr lang="pt-BR" dirty="0" err="1"/>
              <a:t>end</a:t>
            </a:r>
            <a:r>
              <a:rPr lang="pt-BR" dirty="0"/>
              <a:t> -&gt; alinha os itens ao final do </a:t>
            </a:r>
            <a:r>
              <a:rPr lang="pt-BR" dirty="0" smtClean="0"/>
              <a:t>contêiner</a:t>
            </a:r>
          </a:p>
          <a:p>
            <a:pPr lvl="1"/>
            <a:r>
              <a:rPr lang="pt-BR" dirty="0"/>
              <a:t>Center -&gt; centraliza os </a:t>
            </a:r>
            <a:r>
              <a:rPr lang="pt-BR" dirty="0" smtClean="0"/>
              <a:t>itens no eixo vertical</a:t>
            </a:r>
          </a:p>
          <a:p>
            <a:pPr lvl="1"/>
            <a:r>
              <a:rPr lang="pt-BR" dirty="0" err="1" smtClean="0"/>
              <a:t>Baseline</a:t>
            </a:r>
            <a:r>
              <a:rPr lang="pt-BR" dirty="0" smtClean="0"/>
              <a:t> -&gt; Alinha os itens pela de base do texto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0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FlexBox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Flex-</a:t>
            </a:r>
            <a:r>
              <a:rPr lang="pt-BR" dirty="0" err="1" smtClean="0"/>
              <a:t>wrap</a:t>
            </a:r>
            <a:r>
              <a:rPr lang="pt-BR" dirty="0" smtClean="0"/>
              <a:t> -&gt; Define se os itens devem ou não quebrar para próxima linha. Ele definido no elemento-pai, em relação os contêineres dentro dele</a:t>
            </a:r>
          </a:p>
          <a:p>
            <a:pPr lvl="1"/>
            <a:r>
              <a:rPr lang="pt-BR" dirty="0" err="1" smtClean="0"/>
              <a:t>Nowrap</a:t>
            </a:r>
            <a:r>
              <a:rPr lang="pt-BR" dirty="0" smtClean="0"/>
              <a:t>(padrão) -&gt; Todos os itens ficam em uma única linha</a:t>
            </a:r>
          </a:p>
          <a:p>
            <a:pPr lvl="1"/>
            <a:r>
              <a:rPr lang="pt-BR" dirty="0" err="1" smtClean="0"/>
              <a:t>Wrap</a:t>
            </a:r>
            <a:r>
              <a:rPr lang="pt-BR" dirty="0" smtClean="0"/>
              <a:t> -&gt; Os itens quebram em várias linhas, se necessário</a:t>
            </a:r>
          </a:p>
          <a:p>
            <a:pPr lvl="1"/>
            <a:r>
              <a:rPr lang="pt-BR" dirty="0" err="1" smtClean="0"/>
              <a:t>Wrap</a:t>
            </a:r>
            <a:r>
              <a:rPr lang="pt-BR" dirty="0" smtClean="0"/>
              <a:t>-reverse -&gt; Os itens quebram em várias linhas, mas na ordem reversa</a:t>
            </a:r>
          </a:p>
          <a:p>
            <a:r>
              <a:rPr lang="pt-BR" dirty="0" smtClean="0"/>
              <a:t>Flex – </a:t>
            </a:r>
            <a:r>
              <a:rPr lang="pt-BR" dirty="0" err="1" smtClean="0"/>
              <a:t>grow</a:t>
            </a:r>
            <a:r>
              <a:rPr lang="pt-BR" dirty="0" smtClean="0"/>
              <a:t> -&gt; Define a capacidade de um item crescer em relação aos outros itens. Definido dentro do elemento-filho.</a:t>
            </a:r>
          </a:p>
          <a:p>
            <a:pPr lvl="1"/>
            <a:r>
              <a:rPr lang="pt-BR" dirty="0" smtClean="0"/>
              <a:t>1(padrão) -&gt; permite que o item cresça</a:t>
            </a:r>
          </a:p>
          <a:p>
            <a:pPr lvl="1"/>
            <a:r>
              <a:rPr lang="pt-BR" dirty="0" smtClean="0"/>
              <a:t>0 -&gt; não permite que o item cresça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16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FlexBox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Flex-</a:t>
            </a:r>
            <a:r>
              <a:rPr lang="pt-BR" dirty="0" err="1" smtClean="0"/>
              <a:t>shrink</a:t>
            </a:r>
            <a:r>
              <a:rPr lang="pt-BR" dirty="0" smtClean="0"/>
              <a:t> -&gt; </a:t>
            </a:r>
            <a:r>
              <a:rPr lang="pt-BR" dirty="0"/>
              <a:t>Define a capacidade de um item encolher em relação aos outros </a:t>
            </a:r>
            <a:r>
              <a:rPr lang="pt-BR" dirty="0" smtClean="0"/>
              <a:t>itens, é definido dentro do item</a:t>
            </a:r>
          </a:p>
          <a:p>
            <a:pPr lvl="1"/>
            <a:r>
              <a:rPr lang="pt-BR" dirty="0" smtClean="0"/>
              <a:t>1(padrão) -&gt; permite que encolha</a:t>
            </a:r>
          </a:p>
          <a:p>
            <a:pPr lvl="1"/>
            <a:r>
              <a:rPr lang="pt-BR" dirty="0" smtClean="0"/>
              <a:t>0 -&gt; não permite</a:t>
            </a:r>
          </a:p>
          <a:p>
            <a:r>
              <a:rPr lang="pt-BR" dirty="0" err="1"/>
              <a:t>A</a:t>
            </a:r>
            <a:r>
              <a:rPr lang="pt-BR" dirty="0" err="1" smtClean="0"/>
              <a:t>lign</a:t>
            </a:r>
            <a:r>
              <a:rPr lang="pt-BR" dirty="0" smtClean="0"/>
              <a:t>-self/</a:t>
            </a:r>
            <a:r>
              <a:rPr lang="pt-BR" dirty="0" err="1" smtClean="0"/>
              <a:t>justify</a:t>
            </a:r>
            <a:r>
              <a:rPr lang="pt-BR" dirty="0" smtClean="0"/>
              <a:t>-self: </a:t>
            </a:r>
            <a:r>
              <a:rPr lang="pt-BR" dirty="0"/>
              <a:t>Permite que um item se alinhe de forma diferente dos outros itens no </a:t>
            </a:r>
            <a:r>
              <a:rPr lang="pt-BR" dirty="0" smtClean="0"/>
              <a:t>contêiner, define se um item tenha posicionamento diferenciado dos outros contêiner.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83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Posicionamento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Top, </a:t>
            </a:r>
            <a:r>
              <a:rPr lang="pt-BR" b="1" dirty="0" err="1"/>
              <a:t>Right</a:t>
            </a:r>
            <a:r>
              <a:rPr lang="pt-BR" b="1" dirty="0"/>
              <a:t>, </a:t>
            </a:r>
            <a:r>
              <a:rPr lang="pt-BR" b="1" dirty="0" err="1"/>
              <a:t>Bottom</a:t>
            </a:r>
            <a:r>
              <a:rPr lang="pt-BR" b="1" dirty="0"/>
              <a:t>, </a:t>
            </a:r>
            <a:r>
              <a:rPr lang="pt-BR" b="1" dirty="0" err="1"/>
              <a:t>Left</a:t>
            </a:r>
            <a:r>
              <a:rPr lang="pt-BR" b="1" dirty="0"/>
              <a:t> -&gt; </a:t>
            </a:r>
            <a:r>
              <a:rPr lang="pt-BR" dirty="0"/>
              <a:t>Propriedade como &lt;</a:t>
            </a:r>
            <a:r>
              <a:rPr lang="pt-BR" dirty="0" err="1"/>
              <a:t>margin</a:t>
            </a:r>
            <a:r>
              <a:rPr lang="pt-BR" dirty="0"/>
              <a:t>&gt;, &lt;</a:t>
            </a:r>
            <a:r>
              <a:rPr lang="pt-BR" dirty="0" err="1"/>
              <a:t>padding</a:t>
            </a:r>
            <a:r>
              <a:rPr lang="pt-BR" dirty="0"/>
              <a:t>&gt;, &lt;</a:t>
            </a:r>
            <a:r>
              <a:rPr lang="pt-BR" dirty="0" err="1"/>
              <a:t>border</a:t>
            </a:r>
            <a:r>
              <a:rPr lang="pt-BR" dirty="0"/>
              <a:t>&gt; permitem definirmos valores diferentes para cada um dos lados da caixa (box </a:t>
            </a:r>
            <a:r>
              <a:rPr lang="pt-BR" dirty="0" err="1"/>
              <a:t>model</a:t>
            </a:r>
            <a:r>
              <a:rPr lang="pt-BR" dirty="0"/>
              <a:t>).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17" y="3031127"/>
            <a:ext cx="8458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2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FlexBox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código para demonstração no pen-drive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06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sz="6000" dirty="0" smtClean="0"/>
              <a:t>Algumas </a:t>
            </a:r>
            <a:r>
              <a:rPr lang="pt-BR" sz="6000" dirty="0" err="1" smtClean="0"/>
              <a:t>tags</a:t>
            </a:r>
            <a:r>
              <a:rPr lang="pt-BR" sz="6000" dirty="0" smtClean="0"/>
              <a:t> muito uteis para o desenvolvimento dos nossos sites:</a:t>
            </a:r>
          </a:p>
          <a:p>
            <a:pPr marL="0" indent="0">
              <a:buNone/>
            </a:pPr>
            <a:r>
              <a:rPr lang="pt-BR" sz="6000" dirty="0"/>
              <a:t>	</a:t>
            </a:r>
            <a:r>
              <a:rPr lang="pt-BR" sz="6000" dirty="0" smtClean="0"/>
              <a:t>&lt;</a:t>
            </a:r>
            <a:r>
              <a:rPr lang="pt-BR" sz="6000" dirty="0" err="1" smtClean="0"/>
              <a:t>button</a:t>
            </a:r>
            <a:r>
              <a:rPr lang="pt-BR" sz="6000" dirty="0" smtClean="0"/>
              <a:t>&gt; -&gt; Ela cria por padrão, um contêiner com </a:t>
            </a:r>
            <a:r>
              <a:rPr lang="pt-BR" sz="6000" dirty="0" err="1" smtClean="0"/>
              <a:t>padding</a:t>
            </a:r>
            <a:r>
              <a:rPr lang="pt-BR" sz="6000" dirty="0" smtClean="0"/>
              <a:t> e </a:t>
            </a:r>
            <a:r>
              <a:rPr lang="pt-BR" sz="6000" dirty="0" err="1" smtClean="0"/>
              <a:t>border</a:t>
            </a:r>
            <a:r>
              <a:rPr lang="pt-BR" sz="6000" dirty="0" smtClean="0"/>
              <a:t> já </a:t>
            </a:r>
            <a:r>
              <a:rPr lang="pt-BR" sz="6000" dirty="0" err="1" smtClean="0"/>
              <a:t>prédefinidos</a:t>
            </a:r>
            <a:r>
              <a:rPr lang="pt-BR" sz="6000" dirty="0" smtClean="0"/>
              <a:t>. Porém, ela não consegue fazer link para outros sites e paginas sem o </a:t>
            </a:r>
            <a:r>
              <a:rPr lang="pt-BR" sz="6000" dirty="0" err="1" smtClean="0"/>
              <a:t>JavaScript</a:t>
            </a:r>
            <a:r>
              <a:rPr lang="pt-BR" sz="6000" dirty="0" smtClean="0"/>
              <a:t>. </a:t>
            </a:r>
          </a:p>
          <a:p>
            <a:pPr marL="0" indent="0">
              <a:buNone/>
            </a:pPr>
            <a:r>
              <a:rPr lang="pt-BR" sz="6000" dirty="0"/>
              <a:t>	</a:t>
            </a:r>
            <a:r>
              <a:rPr lang="pt-BR" sz="6000" dirty="0" smtClean="0"/>
              <a:t> &lt;</a:t>
            </a:r>
            <a:r>
              <a:rPr lang="pt-BR" sz="6000" dirty="0" err="1" smtClean="0"/>
              <a:t>ul</a:t>
            </a:r>
            <a:r>
              <a:rPr lang="pt-BR" sz="6000" dirty="0" smtClean="0"/>
              <a:t>&gt; -&gt; É utilizada para criar lista de itens onde a ordem não é importante. Os itens da lista são geralmente marcado com pontos.</a:t>
            </a:r>
          </a:p>
          <a:p>
            <a:pPr marL="0" indent="0">
              <a:buNone/>
            </a:pPr>
            <a:r>
              <a:rPr lang="pt-BR" sz="6000" dirty="0"/>
              <a:t>	</a:t>
            </a:r>
            <a:r>
              <a:rPr lang="pt-BR" sz="6000" dirty="0" smtClean="0"/>
              <a:t>&lt;</a:t>
            </a:r>
            <a:r>
              <a:rPr lang="pt-BR" sz="6000" dirty="0" err="1" smtClean="0"/>
              <a:t>ol</a:t>
            </a:r>
            <a:r>
              <a:rPr lang="pt-BR" sz="6000" dirty="0" smtClean="0"/>
              <a:t>&gt; -&gt; A mesma logica da &lt;</a:t>
            </a:r>
            <a:r>
              <a:rPr lang="pt-BR" sz="6000" dirty="0" err="1" smtClean="0"/>
              <a:t>ul</a:t>
            </a:r>
            <a:r>
              <a:rPr lang="pt-BR" sz="6000" dirty="0" smtClean="0"/>
              <a:t>&gt;, porém cria uma lista ordenada. </a:t>
            </a:r>
            <a:r>
              <a:rPr lang="pt-BR" sz="6000" dirty="0"/>
              <a:t>Com 1., 2</a:t>
            </a:r>
            <a:r>
              <a:rPr lang="pt-BR" sz="6000" dirty="0" smtClean="0"/>
              <a:t>.</a:t>
            </a:r>
          </a:p>
          <a:p>
            <a:pPr marL="0" indent="0">
              <a:buNone/>
            </a:pPr>
            <a:r>
              <a:rPr lang="pt-BR" sz="6000" dirty="0"/>
              <a:t>	</a:t>
            </a:r>
            <a:r>
              <a:rPr lang="pt-BR" sz="6000" dirty="0" smtClean="0"/>
              <a:t>&lt;li&gt; -&gt; É usada para definir cada item dentro de uma lista, seja ela ordenada ou não.</a:t>
            </a:r>
          </a:p>
          <a:p>
            <a:pPr marL="0" indent="0">
              <a:buNone/>
            </a:pPr>
            <a:r>
              <a:rPr lang="pt-BR" sz="6000" dirty="0"/>
              <a:t>	</a:t>
            </a:r>
            <a:r>
              <a:rPr lang="pt-BR" sz="6000" dirty="0" smtClean="0"/>
              <a:t>&lt;</a:t>
            </a:r>
            <a:r>
              <a:rPr lang="pt-BR" sz="6000" dirty="0" err="1" smtClean="0"/>
              <a:t>span</a:t>
            </a:r>
            <a:r>
              <a:rPr lang="pt-BR" sz="6000" dirty="0" smtClean="0"/>
              <a:t>&gt; -&gt; Serve para estilizarmos uma palavra ou trecho de texto especifico.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064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331" y="1825625"/>
            <a:ext cx="8675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8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repetir esse layout utilize:</a:t>
            </a:r>
          </a:p>
          <a:p>
            <a:r>
              <a:rPr lang="pt-BR" dirty="0" smtClean="0"/>
              <a:t>Display Grid e Display Flex</a:t>
            </a:r>
          </a:p>
          <a:p>
            <a:pPr lvl="1"/>
            <a:r>
              <a:rPr lang="pt-BR" dirty="0" err="1"/>
              <a:t>t</a:t>
            </a:r>
            <a:r>
              <a:rPr lang="pt-BR" dirty="0" err="1" smtClean="0"/>
              <a:t>ext-align</a:t>
            </a:r>
            <a:r>
              <a:rPr lang="pt-BR" dirty="0" smtClean="0"/>
              <a:t>: center -&gt; propriedade para centralizar o texto no contêiner</a:t>
            </a:r>
          </a:p>
          <a:p>
            <a:pPr lvl="1"/>
            <a:r>
              <a:rPr lang="pt-BR" dirty="0" err="1"/>
              <a:t>l</a:t>
            </a:r>
            <a:r>
              <a:rPr lang="pt-BR" dirty="0" err="1" smtClean="0"/>
              <a:t>ist-style</a:t>
            </a:r>
            <a:r>
              <a:rPr lang="pt-BR" dirty="0" smtClean="0"/>
              <a:t>: </a:t>
            </a:r>
            <a:r>
              <a:rPr lang="pt-BR" dirty="0" err="1" smtClean="0"/>
              <a:t>none</a:t>
            </a:r>
            <a:r>
              <a:rPr lang="pt-BR" dirty="0" smtClean="0"/>
              <a:t> -&gt; retira a ‘bolinha’ padrão das listas</a:t>
            </a:r>
          </a:p>
          <a:p>
            <a:pPr lvl="1"/>
            <a:r>
              <a:rPr lang="pt-BR" dirty="0"/>
              <a:t>b</a:t>
            </a:r>
            <a:r>
              <a:rPr lang="pt-BR" dirty="0" smtClean="0"/>
              <a:t>ox-</a:t>
            </a:r>
            <a:r>
              <a:rPr lang="pt-BR" dirty="0" err="1" smtClean="0"/>
              <a:t>sizing</a:t>
            </a:r>
            <a:r>
              <a:rPr lang="pt-BR" dirty="0" smtClean="0"/>
              <a:t>: </a:t>
            </a:r>
            <a:r>
              <a:rPr lang="pt-BR" dirty="0" err="1" smtClean="0"/>
              <a:t>border</a:t>
            </a:r>
            <a:r>
              <a:rPr lang="pt-BR" dirty="0" smtClean="0"/>
              <a:t>-box -&gt; deve ser utilizada no </a:t>
            </a:r>
            <a:r>
              <a:rPr lang="pt-BR" dirty="0" err="1" smtClean="0"/>
              <a:t>body</a:t>
            </a:r>
            <a:r>
              <a:rPr lang="pt-BR" dirty="0" smtClean="0"/>
              <a:t>, serve para que o </a:t>
            </a:r>
            <a:r>
              <a:rPr lang="pt-BR" dirty="0" err="1" smtClean="0"/>
              <a:t>width</a:t>
            </a:r>
            <a:r>
              <a:rPr lang="pt-BR" dirty="0" smtClean="0"/>
              <a:t> e o </a:t>
            </a:r>
            <a:r>
              <a:rPr lang="pt-BR" dirty="0" err="1" smtClean="0"/>
              <a:t>height</a:t>
            </a:r>
            <a:r>
              <a:rPr lang="pt-BR" dirty="0" smtClean="0"/>
              <a:t> não sejam alterados, mas sim, o conteúdo.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33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Position</a:t>
            </a:r>
          </a:p>
          <a:p>
            <a:r>
              <a:rPr lang="pt-BR" dirty="0"/>
              <a:t>A propriedade position possui valores que remove o elemento do fluxo padrão do documento. O padrão é o valor </a:t>
            </a:r>
            <a:r>
              <a:rPr lang="pt-BR" dirty="0" smtClean="0"/>
              <a:t>”</a:t>
            </a:r>
            <a:r>
              <a:rPr lang="pt-BR" dirty="0" err="1" smtClean="0"/>
              <a:t>static</a:t>
            </a:r>
            <a:r>
              <a:rPr lang="pt-BR" dirty="0" smtClean="0"/>
              <a:t>”.</a:t>
            </a:r>
          </a:p>
          <a:p>
            <a:r>
              <a:rPr lang="pt-BR" dirty="0"/>
              <a:t>position: </a:t>
            </a:r>
            <a:r>
              <a:rPr lang="pt-BR" dirty="0" err="1" smtClean="0"/>
              <a:t>fixed</a:t>
            </a:r>
            <a:r>
              <a:rPr lang="pt-BR" dirty="0" smtClean="0"/>
              <a:t> -&gt; Fixa </a:t>
            </a:r>
            <a:r>
              <a:rPr lang="pt-BR" dirty="0"/>
              <a:t>o elemento na tela.</a:t>
            </a:r>
          </a:p>
          <a:p>
            <a:r>
              <a:rPr lang="pt-BR" dirty="0"/>
              <a:t>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, </a:t>
            </a:r>
            <a:r>
              <a:rPr lang="pt-BR" dirty="0" err="1" smtClean="0"/>
              <a:t>bottom</a:t>
            </a:r>
            <a:r>
              <a:rPr lang="pt-BR" dirty="0"/>
              <a:t> </a:t>
            </a:r>
            <a:r>
              <a:rPr lang="pt-BR" dirty="0" smtClean="0"/>
              <a:t>-&gt; Define </a:t>
            </a:r>
            <a:r>
              <a:rPr lang="pt-BR" dirty="0"/>
              <a:t>o posicionamento dos elementos que não estão no fluxo padrão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 colocarmos top: 0px, ele fixa o elemento no topo da pagina, se colocarmos </a:t>
            </a:r>
            <a:r>
              <a:rPr lang="pt-BR" dirty="0" err="1" smtClean="0"/>
              <a:t>bottom</a:t>
            </a:r>
            <a:r>
              <a:rPr lang="pt-BR" dirty="0" smtClean="0"/>
              <a:t>: 0px, ele vai ao final da pagina, a mesma logica serve para </a:t>
            </a:r>
            <a:r>
              <a:rPr lang="pt-BR" dirty="0" err="1" smtClean="0"/>
              <a:t>left</a:t>
            </a:r>
            <a:r>
              <a:rPr lang="pt-BR" dirty="0" smtClean="0"/>
              <a:t> e </a:t>
            </a:r>
            <a:r>
              <a:rPr lang="pt-BR" dirty="0" err="1" smtClean="0"/>
              <a:t>right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Quando colocamos </a:t>
            </a:r>
            <a:r>
              <a:rPr lang="pt-BR" dirty="0" err="1" smtClean="0"/>
              <a:t>left</a:t>
            </a:r>
            <a:r>
              <a:rPr lang="pt-BR" dirty="0" smtClean="0"/>
              <a:t>: 20px e </a:t>
            </a:r>
            <a:r>
              <a:rPr lang="pt-BR" dirty="0" err="1" smtClean="0"/>
              <a:t>right</a:t>
            </a:r>
            <a:r>
              <a:rPr lang="pt-BR" dirty="0" smtClean="0"/>
              <a:t>: 20px, ele estica o elemento para atender as duas condições</a:t>
            </a:r>
          </a:p>
          <a:p>
            <a:r>
              <a:rPr lang="pt-BR" dirty="0" smtClean="0"/>
              <a:t>Quando fixar um modal de </a:t>
            </a:r>
            <a:r>
              <a:rPr lang="pt-BR" dirty="0" err="1" smtClean="0"/>
              <a:t>login</a:t>
            </a:r>
            <a:r>
              <a:rPr lang="pt-BR" dirty="0" smtClean="0"/>
              <a:t>, normalmente se coloca no topo, quando queremos fixar uma informação secundaria, colocamos no </a:t>
            </a:r>
            <a:r>
              <a:rPr lang="pt-BR" dirty="0" err="1" smtClean="0"/>
              <a:t>bottom</a:t>
            </a:r>
            <a:r>
              <a:rPr lang="pt-BR" dirty="0" smtClean="0"/>
              <a:t>.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4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position: </a:t>
            </a:r>
            <a:r>
              <a:rPr lang="pt-BR" dirty="0" err="1" smtClean="0"/>
              <a:t>relative</a:t>
            </a:r>
            <a:r>
              <a:rPr lang="pt-BR" dirty="0" smtClean="0"/>
              <a:t> -&gt; Mantém </a:t>
            </a:r>
            <a:r>
              <a:rPr lang="pt-BR" dirty="0"/>
              <a:t>o elemento no fluxo padrão, mas permite modificarmos os valores de 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 e </a:t>
            </a:r>
            <a:r>
              <a:rPr lang="pt-BR" dirty="0" err="1"/>
              <a:t>left</a:t>
            </a:r>
            <a:r>
              <a:rPr lang="pt-BR" dirty="0"/>
              <a:t> do mesmo. O espaço ocupado pelo elemento continuará a ser ocupado, mesmo que o elemento seja movimentado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sz="2100" dirty="0" smtClean="0"/>
              <a:t>&lt;</a:t>
            </a:r>
            <a:r>
              <a:rPr lang="pt-BR" sz="2100" dirty="0" err="1" smtClean="0"/>
              <a:t>div</a:t>
            </a:r>
            <a:r>
              <a:rPr lang="pt-BR" sz="2100" dirty="0" smtClean="0"/>
              <a:t>&gt;</a:t>
            </a:r>
          </a:p>
          <a:p>
            <a:pPr marL="0" indent="0">
              <a:buNone/>
            </a:pPr>
            <a:r>
              <a:rPr lang="pt-BR" sz="2100" dirty="0"/>
              <a:t>  &lt;</a:t>
            </a:r>
            <a:r>
              <a:rPr lang="pt-BR" sz="2100" dirty="0" err="1"/>
              <a:t>span</a:t>
            </a:r>
            <a:r>
              <a:rPr lang="pt-BR" sz="2100" dirty="0"/>
              <a:t> </a:t>
            </a:r>
            <a:r>
              <a:rPr lang="pt-BR" sz="2100" dirty="0" err="1"/>
              <a:t>class</a:t>
            </a:r>
            <a:r>
              <a:rPr lang="pt-BR" sz="2100" dirty="0"/>
              <a:t>="relativo"&gt;Saiba Mais&lt;/</a:t>
            </a:r>
            <a:r>
              <a:rPr lang="pt-BR" sz="2100" dirty="0" err="1"/>
              <a:t>span</a:t>
            </a:r>
            <a:r>
              <a:rPr lang="pt-BR" sz="2100" dirty="0"/>
              <a:t>&gt;</a:t>
            </a:r>
          </a:p>
          <a:p>
            <a:pPr marL="0" indent="0">
              <a:buNone/>
            </a:pPr>
            <a:r>
              <a:rPr lang="pt-BR" sz="2100" dirty="0"/>
              <a:t>  &lt;h1&gt;Primeiro Conteúdo&lt;/h1&gt;</a:t>
            </a:r>
          </a:p>
          <a:p>
            <a:pPr marL="0" indent="0">
              <a:buNone/>
            </a:pPr>
            <a:r>
              <a:rPr lang="pt-BR" sz="2100" dirty="0"/>
              <a:t>&lt;/</a:t>
            </a:r>
            <a:r>
              <a:rPr lang="pt-BR" sz="2100" dirty="0" err="1"/>
              <a:t>div</a:t>
            </a:r>
            <a:r>
              <a:rPr lang="pt-BR" sz="2100" dirty="0"/>
              <a:t>&gt;</a:t>
            </a:r>
          </a:p>
          <a:p>
            <a:pPr marL="0" indent="0">
              <a:buNone/>
            </a:pPr>
            <a:r>
              <a:rPr lang="pt-BR" sz="2100" dirty="0"/>
              <a:t>&lt;</a:t>
            </a:r>
            <a:r>
              <a:rPr lang="pt-BR" sz="2100" dirty="0" err="1"/>
              <a:t>div</a:t>
            </a:r>
            <a:r>
              <a:rPr lang="pt-BR" sz="2100" dirty="0"/>
              <a:t>&gt;</a:t>
            </a:r>
          </a:p>
          <a:p>
            <a:pPr marL="0" indent="0">
              <a:buNone/>
            </a:pPr>
            <a:r>
              <a:rPr lang="pt-BR" sz="2100" dirty="0"/>
              <a:t>  &lt;</a:t>
            </a:r>
            <a:r>
              <a:rPr lang="pt-BR" sz="2100" dirty="0" err="1"/>
              <a:t>span</a:t>
            </a:r>
            <a:r>
              <a:rPr lang="pt-BR" sz="2100" dirty="0"/>
              <a:t> </a:t>
            </a:r>
            <a:r>
              <a:rPr lang="pt-BR" sz="2100" dirty="0" err="1"/>
              <a:t>class</a:t>
            </a:r>
            <a:r>
              <a:rPr lang="pt-BR" sz="2100" dirty="0"/>
              <a:t>="relativo"&gt;Saiba Mais&lt;/</a:t>
            </a:r>
            <a:r>
              <a:rPr lang="pt-BR" sz="2100" dirty="0" err="1"/>
              <a:t>span</a:t>
            </a:r>
            <a:r>
              <a:rPr lang="pt-BR" sz="2100" dirty="0"/>
              <a:t>&gt;</a:t>
            </a:r>
          </a:p>
          <a:p>
            <a:pPr marL="0" indent="0">
              <a:buNone/>
            </a:pPr>
            <a:r>
              <a:rPr lang="pt-BR" sz="2100" dirty="0"/>
              <a:t>  &lt;h1&gt;Segundo Conteúdo&lt;/h1&gt;</a:t>
            </a:r>
          </a:p>
          <a:p>
            <a:pPr marL="0" indent="0">
              <a:buNone/>
            </a:pPr>
            <a:r>
              <a:rPr lang="pt-BR" sz="2100" dirty="0"/>
              <a:t>&lt;/</a:t>
            </a:r>
            <a:r>
              <a:rPr lang="pt-BR" sz="2100" dirty="0" err="1"/>
              <a:t>div</a:t>
            </a:r>
            <a:r>
              <a:rPr lang="pt-BR" sz="2100" dirty="0"/>
              <a:t>&gt;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56183" y="2852257"/>
            <a:ext cx="53976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.relativo {</a:t>
            </a:r>
          </a:p>
          <a:p>
            <a:r>
              <a:rPr lang="pt-BR" sz="1400" dirty="0"/>
              <a:t> </a:t>
            </a:r>
            <a:r>
              <a:rPr lang="pt-BR" sz="1400" dirty="0" smtClean="0"/>
              <a:t>/*</a:t>
            </a:r>
            <a:r>
              <a:rPr lang="pt-BR" sz="1400" dirty="0"/>
              <a:t> position: </a:t>
            </a:r>
            <a:r>
              <a:rPr lang="pt-BR" sz="1400" dirty="0" err="1"/>
              <a:t>relative</a:t>
            </a:r>
            <a:r>
              <a:rPr lang="pt-BR" sz="1400" dirty="0"/>
              <a:t>;</a:t>
            </a:r>
          </a:p>
          <a:p>
            <a:r>
              <a:rPr lang="pt-BR" sz="1400" dirty="0"/>
              <a:t>  top: -20px</a:t>
            </a:r>
            <a:r>
              <a:rPr lang="pt-BR" sz="1400" dirty="0" smtClean="0"/>
              <a:t>;*/</a:t>
            </a:r>
            <a:endParaRPr lang="pt-BR" sz="1400" dirty="0"/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 err="1"/>
              <a:t>div</a:t>
            </a:r>
            <a:r>
              <a:rPr lang="pt-BR" sz="1400" dirty="0"/>
              <a:t> {</a:t>
            </a:r>
          </a:p>
          <a:p>
            <a:r>
              <a:rPr lang="pt-BR" sz="1400" dirty="0"/>
              <a:t>  </a:t>
            </a:r>
            <a:r>
              <a:rPr lang="pt-BR" sz="1400" dirty="0" err="1"/>
              <a:t>border</a:t>
            </a:r>
            <a:r>
              <a:rPr lang="pt-BR" sz="1400" dirty="0"/>
              <a:t>: 2px </a:t>
            </a:r>
            <a:r>
              <a:rPr lang="pt-BR" sz="1400" dirty="0" err="1"/>
              <a:t>solid</a:t>
            </a:r>
            <a:r>
              <a:rPr lang="pt-BR" sz="1400" dirty="0"/>
              <a:t> #</a:t>
            </a:r>
            <a:r>
              <a:rPr lang="pt-BR" sz="1400" dirty="0" err="1"/>
              <a:t>ccc</a:t>
            </a:r>
            <a:r>
              <a:rPr lang="pt-BR" sz="1400" dirty="0"/>
              <a:t>;</a:t>
            </a:r>
          </a:p>
          <a:p>
            <a:r>
              <a:rPr lang="pt-BR" sz="1400" dirty="0"/>
              <a:t>  </a:t>
            </a:r>
            <a:r>
              <a:rPr lang="pt-BR" sz="1400" dirty="0" err="1"/>
              <a:t>padding</a:t>
            </a:r>
            <a:r>
              <a:rPr lang="pt-BR" sz="1400" dirty="0"/>
              <a:t>: 20px;</a:t>
            </a:r>
          </a:p>
          <a:p>
            <a:r>
              <a:rPr lang="pt-BR" sz="1400" dirty="0"/>
              <a:t>  </a:t>
            </a:r>
            <a:r>
              <a:rPr lang="pt-BR" sz="1400" dirty="0" err="1"/>
              <a:t>margin</a:t>
            </a:r>
            <a:r>
              <a:rPr lang="pt-BR" sz="1400" dirty="0"/>
              <a:t>-top: 40px;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 err="1"/>
              <a:t>span</a:t>
            </a:r>
            <a:r>
              <a:rPr lang="pt-BR" sz="1400" dirty="0"/>
              <a:t> {</a:t>
            </a:r>
          </a:p>
          <a:p>
            <a:r>
              <a:rPr lang="pt-BR" sz="1400" dirty="0"/>
              <a:t>  background: #e7e7e7;</a:t>
            </a:r>
          </a:p>
          <a:p>
            <a:r>
              <a:rPr lang="pt-BR" sz="1400" dirty="0"/>
              <a:t>  </a:t>
            </a:r>
            <a:r>
              <a:rPr lang="pt-BR" sz="1400" dirty="0" err="1"/>
              <a:t>border</a:t>
            </a:r>
            <a:r>
              <a:rPr lang="pt-BR" sz="1400" dirty="0"/>
              <a:t>: 1px </a:t>
            </a:r>
            <a:r>
              <a:rPr lang="pt-BR" sz="1400" dirty="0" err="1"/>
              <a:t>solid</a:t>
            </a:r>
            <a:r>
              <a:rPr lang="pt-BR" sz="1400" dirty="0"/>
              <a:t> #d7d7d7;</a:t>
            </a:r>
          </a:p>
          <a:p>
            <a:r>
              <a:rPr lang="pt-BR" sz="1400" dirty="0"/>
              <a:t>  </a:t>
            </a:r>
            <a:r>
              <a:rPr lang="pt-BR" sz="1400" dirty="0" err="1"/>
              <a:t>padding</a:t>
            </a:r>
            <a:r>
              <a:rPr lang="pt-BR" sz="1400" dirty="0"/>
              <a:t>: 10px;</a:t>
            </a:r>
          </a:p>
          <a:p>
            <a:r>
              <a:rPr lang="pt-BR" sz="1400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029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osition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position: </a:t>
            </a:r>
            <a:r>
              <a:rPr lang="pt-BR" dirty="0" err="1" smtClean="0"/>
              <a:t>absolute</a:t>
            </a:r>
            <a:r>
              <a:rPr lang="pt-BR" dirty="0" smtClean="0"/>
              <a:t> -&gt; É posicionado conforme o elemento pai (se este estiver com um posicionamento diferente de </a:t>
            </a:r>
            <a:r>
              <a:rPr lang="pt-BR" dirty="0" err="1" smtClean="0"/>
              <a:t>static</a:t>
            </a:r>
            <a:r>
              <a:rPr lang="pt-BR" dirty="0" smtClean="0"/>
              <a:t>) e remove o elemento do fluxo padrão.</a:t>
            </a:r>
          </a:p>
          <a:p>
            <a:pPr marL="0" indent="0">
              <a:buNone/>
            </a:pPr>
            <a:r>
              <a:rPr lang="pt-BR" sz="1900" dirty="0"/>
              <a:t>&lt;</a:t>
            </a:r>
            <a:r>
              <a:rPr lang="pt-BR" sz="1900" dirty="0" err="1"/>
              <a:t>div</a:t>
            </a:r>
            <a:r>
              <a:rPr lang="pt-BR" sz="1900" dirty="0" smtClean="0"/>
              <a:t>&gt;                                                                                                                         </a:t>
            </a:r>
            <a:endParaRPr lang="pt-BR" sz="1900" dirty="0"/>
          </a:p>
          <a:p>
            <a:pPr marL="0" indent="0">
              <a:buNone/>
            </a:pPr>
            <a:r>
              <a:rPr lang="pt-BR" sz="1900" dirty="0"/>
              <a:t>  &lt;</a:t>
            </a:r>
            <a:r>
              <a:rPr lang="pt-BR" sz="1900" dirty="0" err="1"/>
              <a:t>span</a:t>
            </a:r>
            <a:r>
              <a:rPr lang="pt-BR" sz="1900" dirty="0"/>
              <a:t> </a:t>
            </a:r>
            <a:r>
              <a:rPr lang="pt-BR" sz="1900" dirty="0" err="1"/>
              <a:t>class</a:t>
            </a:r>
            <a:r>
              <a:rPr lang="pt-BR" sz="1900" dirty="0"/>
              <a:t>="absoluto"&gt;Saiba Mais&lt;/</a:t>
            </a:r>
            <a:r>
              <a:rPr lang="pt-BR" sz="1900" dirty="0" err="1"/>
              <a:t>span</a:t>
            </a:r>
            <a:r>
              <a:rPr lang="pt-BR" sz="1900" dirty="0"/>
              <a:t>&gt;</a:t>
            </a:r>
          </a:p>
          <a:p>
            <a:pPr marL="0" indent="0">
              <a:buNone/>
            </a:pPr>
            <a:r>
              <a:rPr lang="pt-BR" sz="1900" dirty="0"/>
              <a:t>  &lt;h1&gt;Primeiro Conteúdo&lt;/</a:t>
            </a:r>
            <a:r>
              <a:rPr lang="pt-BR" sz="1900"/>
              <a:t>h1</a:t>
            </a:r>
            <a:r>
              <a:rPr lang="pt-BR" sz="1900" smtClean="0"/>
              <a:t>&gt; </a:t>
            </a:r>
            <a:endParaRPr lang="pt-BR" sz="1900" dirty="0"/>
          </a:p>
          <a:p>
            <a:pPr marL="0" indent="0">
              <a:buNone/>
            </a:pPr>
            <a:r>
              <a:rPr lang="pt-BR" sz="1900" dirty="0"/>
              <a:t>&lt;</a:t>
            </a:r>
            <a:r>
              <a:rPr lang="pt-BR" sz="1900" dirty="0" err="1"/>
              <a:t>div</a:t>
            </a:r>
            <a:r>
              <a:rPr lang="pt-BR" sz="1900" dirty="0"/>
              <a:t>&gt;</a:t>
            </a:r>
          </a:p>
          <a:p>
            <a:pPr marL="0" indent="0">
              <a:buNone/>
            </a:pPr>
            <a:r>
              <a:rPr lang="pt-BR" sz="1900" dirty="0"/>
              <a:t>  &lt;</a:t>
            </a:r>
            <a:r>
              <a:rPr lang="pt-BR" sz="1900" dirty="0" err="1"/>
              <a:t>span</a:t>
            </a:r>
            <a:r>
              <a:rPr lang="pt-BR" sz="1900" dirty="0"/>
              <a:t> </a:t>
            </a:r>
            <a:r>
              <a:rPr lang="pt-BR" sz="1900" dirty="0" err="1"/>
              <a:t>class</a:t>
            </a:r>
            <a:r>
              <a:rPr lang="pt-BR" sz="1900" dirty="0"/>
              <a:t>="absoluto"&gt;Saiba Mais&lt;/</a:t>
            </a:r>
            <a:r>
              <a:rPr lang="pt-BR" sz="1900" dirty="0" err="1"/>
              <a:t>span</a:t>
            </a:r>
            <a:r>
              <a:rPr lang="pt-BR" sz="1900" dirty="0"/>
              <a:t>&gt;</a:t>
            </a:r>
          </a:p>
          <a:p>
            <a:pPr marL="0" indent="0">
              <a:buNone/>
            </a:pPr>
            <a:r>
              <a:rPr lang="pt-BR" sz="1900" dirty="0"/>
              <a:t>  &lt;h1&gt;Segundo Conteúdo&lt;/h1&gt;</a:t>
            </a:r>
          </a:p>
          <a:p>
            <a:pPr marL="0" indent="0">
              <a:buNone/>
            </a:pPr>
            <a:r>
              <a:rPr lang="pt-BR" sz="1900" dirty="0"/>
              <a:t>&lt;/</a:t>
            </a:r>
            <a:r>
              <a:rPr lang="pt-BR" sz="1900" dirty="0" err="1"/>
              <a:t>div</a:t>
            </a:r>
            <a:r>
              <a:rPr lang="pt-BR" sz="1900" dirty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4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Posicionamento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span</a:t>
            </a:r>
            <a:r>
              <a:rPr lang="pt-BR" sz="1800" dirty="0"/>
              <a:t> </a:t>
            </a:r>
            <a:r>
              <a:rPr lang="pt-BR" sz="1800" dirty="0" err="1"/>
              <a:t>class</a:t>
            </a:r>
            <a:r>
              <a:rPr lang="pt-BR" sz="1800" dirty="0"/>
              <a:t>="</a:t>
            </a:r>
            <a:r>
              <a:rPr lang="pt-BR" sz="1800" dirty="0" err="1"/>
              <a:t>padding</a:t>
            </a:r>
            <a:r>
              <a:rPr lang="pt-BR" sz="1800" dirty="0"/>
              <a:t> </a:t>
            </a:r>
            <a:r>
              <a:rPr lang="pt-BR" sz="1800" dirty="0" err="1"/>
              <a:t>margin</a:t>
            </a:r>
            <a:r>
              <a:rPr lang="pt-BR" sz="1800" dirty="0"/>
              <a:t> </a:t>
            </a:r>
            <a:r>
              <a:rPr lang="pt-BR" sz="1800" dirty="0" err="1"/>
              <a:t>border</a:t>
            </a:r>
            <a:r>
              <a:rPr lang="pt-BR" sz="1800" dirty="0"/>
              <a:t>" </a:t>
            </a:r>
            <a:r>
              <a:rPr lang="pt-BR" sz="1800" dirty="0" err="1"/>
              <a:t>href</a:t>
            </a:r>
            <a:r>
              <a:rPr lang="pt-BR" sz="1800" dirty="0"/>
              <a:t>="/"&gt;Conteúdo Principal&lt;/</a:t>
            </a:r>
            <a:r>
              <a:rPr lang="pt-BR" sz="1800" dirty="0" err="1"/>
              <a:t>span</a:t>
            </a:r>
            <a:r>
              <a:rPr lang="pt-BR" sz="1800" dirty="0"/>
              <a:t>&gt;</a:t>
            </a:r>
          </a:p>
          <a:p>
            <a:pPr marL="0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span</a:t>
            </a:r>
            <a:r>
              <a:rPr lang="pt-BR" sz="1800" dirty="0"/>
              <a:t> </a:t>
            </a:r>
            <a:r>
              <a:rPr lang="pt-BR" sz="1800" dirty="0" err="1"/>
              <a:t>class</a:t>
            </a:r>
            <a:r>
              <a:rPr lang="pt-BR" sz="1800" dirty="0"/>
              <a:t>="</a:t>
            </a:r>
            <a:r>
              <a:rPr lang="pt-BR" sz="1800" dirty="0" err="1"/>
              <a:t>padding</a:t>
            </a:r>
            <a:r>
              <a:rPr lang="pt-BR" sz="1800" dirty="0"/>
              <a:t> </a:t>
            </a:r>
            <a:r>
              <a:rPr lang="pt-BR" sz="1800" dirty="0" err="1"/>
              <a:t>margin</a:t>
            </a:r>
            <a:r>
              <a:rPr lang="pt-BR" sz="1800" dirty="0"/>
              <a:t> </a:t>
            </a:r>
            <a:r>
              <a:rPr lang="pt-BR" sz="1800" dirty="0" err="1"/>
              <a:t>border</a:t>
            </a:r>
            <a:r>
              <a:rPr lang="pt-BR" sz="1800" dirty="0"/>
              <a:t>" </a:t>
            </a:r>
            <a:r>
              <a:rPr lang="pt-BR" sz="1800" dirty="0" err="1"/>
              <a:t>href</a:t>
            </a:r>
            <a:r>
              <a:rPr lang="pt-BR" sz="1800" dirty="0"/>
              <a:t>="/"&gt;Conteúdo Principal&lt;/</a:t>
            </a:r>
            <a:r>
              <a:rPr lang="pt-BR" sz="1800" dirty="0" err="1"/>
              <a:t>span</a:t>
            </a:r>
            <a:r>
              <a:rPr lang="pt-BR" sz="1800" dirty="0"/>
              <a:t>&gt;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1072"/>
            <a:ext cx="2441530" cy="39049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30" y="2571072"/>
            <a:ext cx="2400300" cy="12287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407" y="2801144"/>
            <a:ext cx="25622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Posicionamento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 podemos utilizar para </a:t>
            </a:r>
            <a:r>
              <a:rPr lang="pt-BR" dirty="0" err="1"/>
              <a:t>padding</a:t>
            </a:r>
            <a:r>
              <a:rPr lang="pt-BR" dirty="0"/>
              <a:t>, </a:t>
            </a:r>
            <a:r>
              <a:rPr lang="pt-BR" dirty="0" err="1"/>
              <a:t>margin</a:t>
            </a:r>
            <a:r>
              <a:rPr lang="pt-BR" dirty="0"/>
              <a:t> e </a:t>
            </a:r>
            <a:r>
              <a:rPr lang="pt-BR" dirty="0" err="1"/>
              <a:t>border</a:t>
            </a:r>
            <a:r>
              <a:rPr lang="pt-BR" dirty="0"/>
              <a:t> a direção, por exemplo:</a:t>
            </a:r>
          </a:p>
          <a:p>
            <a:pPr lvl="1"/>
            <a:r>
              <a:rPr lang="pt-BR" dirty="0" err="1"/>
              <a:t>border</a:t>
            </a:r>
            <a:r>
              <a:rPr lang="pt-BR" dirty="0"/>
              <a:t>-top, </a:t>
            </a:r>
            <a:r>
              <a:rPr lang="pt-BR" dirty="0" err="1"/>
              <a:t>border-right</a:t>
            </a:r>
            <a:r>
              <a:rPr lang="pt-BR" dirty="0"/>
              <a:t>, </a:t>
            </a:r>
            <a:r>
              <a:rPr lang="pt-BR" dirty="0" err="1"/>
              <a:t>border-botton</a:t>
            </a:r>
            <a:r>
              <a:rPr lang="pt-BR" dirty="0"/>
              <a:t>, </a:t>
            </a:r>
            <a:r>
              <a:rPr lang="pt-BR" dirty="0" err="1"/>
              <a:t>border-left</a:t>
            </a:r>
            <a:endParaRPr lang="pt-BR" dirty="0"/>
          </a:p>
          <a:p>
            <a:pPr lvl="1"/>
            <a:r>
              <a:rPr lang="pt-BR" dirty="0" err="1"/>
              <a:t>margin</a:t>
            </a:r>
            <a:r>
              <a:rPr lang="pt-BR" dirty="0"/>
              <a:t>-top, </a:t>
            </a:r>
            <a:r>
              <a:rPr lang="pt-BR" dirty="0" err="1"/>
              <a:t>margin-right</a:t>
            </a:r>
            <a:r>
              <a:rPr lang="pt-BR" dirty="0"/>
              <a:t>, </a:t>
            </a:r>
            <a:r>
              <a:rPr lang="pt-BR" dirty="0" err="1"/>
              <a:t>margin-botton</a:t>
            </a:r>
            <a:r>
              <a:rPr lang="pt-BR" dirty="0"/>
              <a:t>, </a:t>
            </a:r>
            <a:r>
              <a:rPr lang="pt-BR" dirty="0" err="1"/>
              <a:t>margin-left</a:t>
            </a:r>
            <a:endParaRPr lang="pt-BR" dirty="0"/>
          </a:p>
          <a:p>
            <a:pPr lvl="1"/>
            <a:r>
              <a:rPr lang="pt-BR" dirty="0" err="1"/>
              <a:t>padding</a:t>
            </a:r>
            <a:r>
              <a:rPr lang="pt-BR" dirty="0"/>
              <a:t>-top, </a:t>
            </a:r>
            <a:r>
              <a:rPr lang="pt-BR" dirty="0" err="1"/>
              <a:t>padding-right</a:t>
            </a:r>
            <a:r>
              <a:rPr lang="pt-BR" dirty="0"/>
              <a:t>, </a:t>
            </a:r>
            <a:r>
              <a:rPr lang="pt-BR" dirty="0" err="1"/>
              <a:t>padding-botton</a:t>
            </a:r>
            <a:r>
              <a:rPr lang="pt-BR" dirty="0"/>
              <a:t>, </a:t>
            </a:r>
            <a:r>
              <a:rPr lang="pt-BR" dirty="0" err="1"/>
              <a:t>padding-left</a:t>
            </a:r>
            <a:endParaRPr lang="pt-BR" dirty="0"/>
          </a:p>
          <a:p>
            <a:r>
              <a:rPr lang="pt-BR" dirty="0"/>
              <a:t>A maneira anterior é como se fosse um atalho para não escrevermos tanto código, porém em muitos caso, precisaremos colocar bordar, </a:t>
            </a:r>
            <a:r>
              <a:rPr lang="pt-BR" dirty="0" err="1"/>
              <a:t>margins</a:t>
            </a:r>
            <a:r>
              <a:rPr lang="pt-BR" dirty="0"/>
              <a:t> e </a:t>
            </a:r>
            <a:r>
              <a:rPr lang="pt-BR" dirty="0" err="1"/>
              <a:t>paddings</a:t>
            </a:r>
            <a:r>
              <a:rPr lang="pt-BR" dirty="0"/>
              <a:t> só em uma posição, pra isso usamos como o exemplo anterior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85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Posicionamento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atributo </a:t>
            </a:r>
            <a:r>
              <a:rPr lang="pt-BR" dirty="0" err="1"/>
              <a:t>border</a:t>
            </a:r>
            <a:r>
              <a:rPr lang="pt-BR" dirty="0"/>
              <a:t>, geralmente colocamos mais três atributos na mesa propriedade, como a largura da borda e a cor. Nesse caso, não dará certo passar os distanciamentos em todas as direções e ainda mais a largura e a cor.</a:t>
            </a:r>
            <a:br>
              <a:rPr lang="pt-BR" dirty="0"/>
            </a:br>
            <a:r>
              <a:rPr lang="pt-BR" dirty="0"/>
              <a:t>Temos que usar o </a:t>
            </a:r>
            <a:r>
              <a:rPr lang="pt-BR" dirty="0" err="1"/>
              <a:t>border-width</a:t>
            </a:r>
            <a:r>
              <a:rPr lang="pt-BR" dirty="0"/>
              <a:t>, pois essa propriedade aceita apenas números e com isso, podemos utilizar o ‘nosso’ atalho</a:t>
            </a:r>
          </a:p>
        </p:txBody>
      </p:sp>
    </p:spTree>
    <p:extLst>
      <p:ext uri="{BB962C8B-B14F-4D97-AF65-F5344CB8AC3E}">
        <p14:creationId xmlns:p14="http://schemas.microsoft.com/office/powerpoint/2010/main" val="27356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Display Grid e </a:t>
            </a:r>
            <a:r>
              <a:rPr lang="pt-BR" dirty="0" err="1" smtClean="0"/>
              <a:t>Flexbox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os dois principais displays que utilizamos para posicionar elementos na tela.</a:t>
            </a:r>
          </a:p>
          <a:p>
            <a:r>
              <a:rPr lang="pt-BR" dirty="0" smtClean="0"/>
              <a:t>Sempre utilizamos no elemento-pai, para posicionar os elementos-filho dentro dele.</a:t>
            </a:r>
          </a:p>
          <a:p>
            <a:r>
              <a:rPr lang="pt-BR" dirty="0" smtClean="0"/>
              <a:t>Muitas vezes, utilizaremos os dois na construção de nosso layout. Ambos funcionam para as mesmas coisas, porém utilizaremos o Grid para quando queremos posicionar itens no eixo horizontal e vertical ao mesmo tempo e Flex, quando queremos posicionar itens ou no eixo horizontal ou na vertical.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951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1832E-82E3-47D5-827F-0ACCC811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850D0-F4A9-4163-87E1-9DF36534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Quando colocamos </a:t>
            </a:r>
            <a:r>
              <a:rPr lang="pt-BR" dirty="0" smtClean="0"/>
              <a:t>display grid </a:t>
            </a:r>
            <a:r>
              <a:rPr lang="pt-BR" dirty="0"/>
              <a:t>no elemento pai, nos mudamos completamente o comportamento dos filhos em relação ao pai e vice versa, conforme veremos a seguir.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Rubik"/>
              </a:rPr>
              <a:t>grid-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ubik"/>
              </a:rPr>
              <a:t>template</a:t>
            </a:r>
            <a:r>
              <a:rPr lang="pt-BR" b="0" i="0" dirty="0">
                <a:solidFill>
                  <a:srgbClr val="000000"/>
                </a:solidFill>
                <a:effectLst/>
                <a:latin typeface="Rubik"/>
              </a:rPr>
              <a:t>-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ubik"/>
              </a:rPr>
              <a:t>columns</a:t>
            </a:r>
            <a:r>
              <a:rPr lang="pt-BR" dirty="0">
                <a:solidFill>
                  <a:srgbClr val="000000"/>
                </a:solidFill>
                <a:latin typeface="Rubik"/>
              </a:rPr>
              <a:t> -&gt; </a:t>
            </a:r>
            <a:r>
              <a:rPr lang="pt-BR" b="0" i="0" dirty="0">
                <a:solidFill>
                  <a:srgbClr val="000000"/>
                </a:solidFill>
                <a:effectLst/>
                <a:latin typeface="Rubik"/>
              </a:rPr>
              <a:t>Define o total de colunas e o tamanho de cada uma</a:t>
            </a:r>
            <a:r>
              <a:rPr lang="pt-BR" b="0" i="0" dirty="0" smtClean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Rubik"/>
              </a:rPr>
              <a:t>grid-</a:t>
            </a:r>
            <a:r>
              <a:rPr lang="pt-BR" dirty="0" err="1" smtClean="0">
                <a:solidFill>
                  <a:srgbClr val="000000"/>
                </a:solidFill>
                <a:latin typeface="Rubik"/>
              </a:rPr>
              <a:t>template</a:t>
            </a:r>
            <a:r>
              <a:rPr lang="pt-BR" dirty="0" smtClean="0">
                <a:solidFill>
                  <a:srgbClr val="000000"/>
                </a:solidFill>
                <a:latin typeface="Rubik"/>
              </a:rPr>
              <a:t>-</a:t>
            </a:r>
            <a:r>
              <a:rPr lang="pt-BR" dirty="0" err="1" smtClean="0">
                <a:solidFill>
                  <a:srgbClr val="000000"/>
                </a:solidFill>
                <a:latin typeface="Rubik"/>
              </a:rPr>
              <a:t>rows</a:t>
            </a:r>
            <a:r>
              <a:rPr lang="pt-BR" dirty="0" smtClean="0">
                <a:solidFill>
                  <a:srgbClr val="000000"/>
                </a:solidFill>
                <a:latin typeface="Rubik"/>
              </a:rPr>
              <a:t> -&gt; Define o total de linhas e o tamanho de cada linha de ter.</a:t>
            </a:r>
            <a:endParaRPr lang="pt-BR" b="0" i="0" dirty="0">
              <a:solidFill>
                <a:srgbClr val="000000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Rubik"/>
              </a:rPr>
              <a:t>f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ubik"/>
              </a:rPr>
              <a:t>r</a:t>
            </a:r>
            <a:r>
              <a:rPr lang="pt-BR" dirty="0">
                <a:solidFill>
                  <a:srgbClr val="000000"/>
                </a:solidFill>
                <a:latin typeface="Rubik"/>
              </a:rPr>
              <a:t> -&gt;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ubik"/>
              </a:rPr>
              <a:t>fr</a:t>
            </a:r>
            <a:r>
              <a:rPr lang="pt-BR" b="0" i="0" dirty="0">
                <a:solidFill>
                  <a:srgbClr val="000000"/>
                </a:solidFill>
                <a:effectLst/>
                <a:latin typeface="Rubik"/>
              </a:rPr>
              <a:t> é uma unidade fracionária que terá como objetivo distribuir o espaço restante, entre os elementos do grid.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Rubik"/>
              </a:rPr>
              <a:t>Gap - cria uma distância entre os elementos do grid, tanto horizontal quanto vertical.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Rubik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30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AA330-3C53-48E8-87AB-7A5CE5E4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A0EAD-85A4-4C93-8961-15BF2ED6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vamos começar </a:t>
            </a:r>
          </a:p>
          <a:p>
            <a:pPr marL="0" indent="0">
              <a:buNone/>
            </a:pPr>
            <a:r>
              <a:rPr lang="pt-BR" dirty="0"/>
              <a:t>a criar exemplos mais reais, </a:t>
            </a:r>
          </a:p>
          <a:p>
            <a:pPr marL="0" indent="0">
              <a:buNone/>
            </a:pPr>
            <a:r>
              <a:rPr lang="pt-BR" dirty="0"/>
              <a:t>mais do dia a dia de um front-end.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7C76DE-292F-4EEA-B019-7B317BBF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26" y="105531"/>
            <a:ext cx="4734797" cy="41689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930C82-48C1-43CD-BE66-58E95C43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25" y="4131337"/>
            <a:ext cx="4734797" cy="15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2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F8DF7-D99B-42B6-86F8-F02A128D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3739B46-0EA5-4D63-AF84-505F94EB5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25" y="1596675"/>
            <a:ext cx="4456488" cy="405657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D8D3AD-E18B-473F-887A-8ED68B78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13" y="1596675"/>
            <a:ext cx="3565941" cy="43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63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2016</Words>
  <Application>Microsoft Office PowerPoint</Application>
  <PresentationFormat>Widescreen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Rubik</vt:lpstr>
      <vt:lpstr>Tema do Office</vt:lpstr>
      <vt:lpstr>HTML e CSS</vt:lpstr>
      <vt:lpstr>CSS Posicionamento</vt:lpstr>
      <vt:lpstr>CSS Posicionamento</vt:lpstr>
      <vt:lpstr>CSS Posicionamento</vt:lpstr>
      <vt:lpstr>CSS Posicionamento</vt:lpstr>
      <vt:lpstr>Display Grid e Flexbox</vt:lpstr>
      <vt:lpstr>Grid</vt:lpstr>
      <vt:lpstr>Grid</vt:lpstr>
      <vt:lpstr>Grid</vt:lpstr>
      <vt:lpstr>Grid</vt:lpstr>
      <vt:lpstr>Posicionamento</vt:lpstr>
      <vt:lpstr>Posicionamento</vt:lpstr>
      <vt:lpstr>Posicionamento</vt:lpstr>
      <vt:lpstr>Posicionamento</vt:lpstr>
      <vt:lpstr>Posicionamento</vt:lpstr>
      <vt:lpstr>FlexBox</vt:lpstr>
      <vt:lpstr>FlexBox</vt:lpstr>
      <vt:lpstr>FlexBox</vt:lpstr>
      <vt:lpstr>FlexBox</vt:lpstr>
      <vt:lpstr>FlexBox</vt:lpstr>
      <vt:lpstr>Tags HTML</vt:lpstr>
      <vt:lpstr>Exercicio</vt:lpstr>
      <vt:lpstr>Exercicio</vt:lpstr>
      <vt:lpstr>Position</vt:lpstr>
      <vt:lpstr>Position</vt:lpstr>
      <vt:lpstr>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 CSS</dc:title>
  <dc:creator>Note</dc:creator>
  <cp:lastModifiedBy>Pedro Porto Pereira de Souza</cp:lastModifiedBy>
  <cp:revision>49</cp:revision>
  <dcterms:created xsi:type="dcterms:W3CDTF">2024-09-13T19:16:00Z</dcterms:created>
  <dcterms:modified xsi:type="dcterms:W3CDTF">2024-09-20T17:51:26Z</dcterms:modified>
</cp:coreProperties>
</file>