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05" r:id="rId2"/>
    <p:sldId id="306" r:id="rId3"/>
    <p:sldId id="308" r:id="rId4"/>
    <p:sldId id="310" r:id="rId5"/>
    <p:sldId id="309" r:id="rId6"/>
    <p:sldId id="311" r:id="rId7"/>
    <p:sldId id="326" r:id="rId8"/>
    <p:sldId id="327" r:id="rId9"/>
    <p:sldId id="319" r:id="rId10"/>
    <p:sldId id="320" r:id="rId11"/>
    <p:sldId id="321" r:id="rId12"/>
    <p:sldId id="322" r:id="rId13"/>
    <p:sldId id="323" r:id="rId14"/>
    <p:sldId id="324" r:id="rId15"/>
    <p:sldId id="32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238436-69A7-43B6-A8E1-44BDD89959D2}">
          <p14:sldIdLst>
            <p14:sldId id="305"/>
            <p14:sldId id="306"/>
            <p14:sldId id="308"/>
            <p14:sldId id="310"/>
            <p14:sldId id="309"/>
            <p14:sldId id="311"/>
            <p14:sldId id="326"/>
            <p14:sldId id="327"/>
            <p14:sldId id="319"/>
            <p14:sldId id="320"/>
            <p14:sldId id="321"/>
            <p14:sldId id="322"/>
            <p14:sldId id="323"/>
            <p14:sldId id="324"/>
            <p14:sldId id="3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7F3A"/>
    <a:srgbClr val="0C2649"/>
    <a:srgbClr val="C3C3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1A8607-648C-4244-B628-BD077FF48D93}" v="426" dt="2025-04-14T19:07:05.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7788" autoAdjust="0"/>
  </p:normalViewPr>
  <p:slideViewPr>
    <p:cSldViewPr snapToGrid="0">
      <p:cViewPr varScale="1">
        <p:scale>
          <a:sx n="75" d="100"/>
          <a:sy n="75" d="100"/>
        </p:scale>
        <p:origin x="191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E0588B-222E-44A4-AA84-37052E6393FF}" type="datetimeFigureOut">
              <a:rPr lang="en-US" smtClean="0"/>
              <a:t>7/28/2025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151CB-943A-4DE3-888F-1E1E8604F6BE}" type="slidenum">
              <a:rPr lang="en-US" smtClean="0"/>
              <a:t>‹#›</a:t>
            </a:fld>
            <a:endParaRPr lang="en-US"/>
          </a:p>
        </p:txBody>
      </p:sp>
    </p:spTree>
    <p:extLst>
      <p:ext uri="{BB962C8B-B14F-4D97-AF65-F5344CB8AC3E}">
        <p14:creationId xmlns:p14="http://schemas.microsoft.com/office/powerpoint/2010/main" val="2718665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My name is Keerthanaa Ellur, a graduate student in Information Systems at California State University, Fullerton. </a:t>
            </a:r>
          </a:p>
          <a:p>
            <a:r>
              <a:rPr lang="en-US" dirty="0"/>
              <a:t>Today, I’m excited to present my research on Credit Card Fraud Detection using Machine Learning methods, under the guidance of Dr. </a:t>
            </a:r>
            <a:r>
              <a:rPr lang="en-US" dirty="0" err="1"/>
              <a:t>Daoji</a:t>
            </a:r>
            <a:r>
              <a:rPr lang="en-US" dirty="0"/>
              <a:t> Li, Associate Professor of Statistics and Data Science.</a:t>
            </a:r>
          </a:p>
          <a:p>
            <a:r>
              <a:rPr lang="en-US" dirty="0"/>
              <a:t>This topic is incredibly relevant, especially in today’s digital economy where online transactions have surged—and so has fraudulent activity. </a:t>
            </a:r>
          </a:p>
          <a:p>
            <a:r>
              <a:rPr lang="en-US" dirty="0"/>
              <a:t>We'll explore how machine learning can help us proactively detect and prevent fraudulent transactions.</a:t>
            </a:r>
          </a:p>
          <a:p>
            <a:endParaRPr lang="en-US" dirty="0"/>
          </a:p>
        </p:txBody>
      </p:sp>
      <p:sp>
        <p:nvSpPr>
          <p:cNvPr id="4" name="Slide Number Placeholder 3"/>
          <p:cNvSpPr>
            <a:spLocks noGrp="1"/>
          </p:cNvSpPr>
          <p:nvPr>
            <p:ph type="sldNum" sz="quarter" idx="5"/>
          </p:nvPr>
        </p:nvSpPr>
        <p:spPr/>
        <p:txBody>
          <a:bodyPr/>
          <a:lstStyle/>
          <a:p>
            <a:fld id="{2C3151CB-943A-4DE3-888F-1E1E8604F6BE}" type="slidenum">
              <a:rPr lang="en-US" smtClean="0"/>
              <a:t>1</a:t>
            </a:fld>
            <a:endParaRPr lang="en-US"/>
          </a:p>
        </p:txBody>
      </p:sp>
    </p:spTree>
    <p:extLst>
      <p:ext uri="{BB962C8B-B14F-4D97-AF65-F5344CB8AC3E}">
        <p14:creationId xmlns:p14="http://schemas.microsoft.com/office/powerpoint/2010/main" val="3276376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F58BB-E4E6-E875-DD1C-7629C55278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4D2082-3F0A-DB98-F4F2-44D323E2E6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9A2310-8A4B-C326-CCDC-34062D84FB79}"/>
              </a:ext>
            </a:extLst>
          </p:cNvPr>
          <p:cNvSpPr>
            <a:spLocks noGrp="1"/>
          </p:cNvSpPr>
          <p:nvPr>
            <p:ph type="body" idx="1"/>
          </p:nvPr>
        </p:nvSpPr>
        <p:spPr/>
        <p:txBody>
          <a:bodyPr/>
          <a:lstStyle/>
          <a:p>
            <a:pPr>
              <a:buNone/>
            </a:pPr>
            <a:r>
              <a:rPr lang="en-US" dirty="0"/>
              <a:t>KNN doesn’t “learn” in advance. When a new transaction shows up, it checks the most similar past transactions and votes on whether it’s fraud.</a:t>
            </a:r>
          </a:p>
          <a:p>
            <a:r>
              <a:rPr lang="en-US" dirty="0"/>
              <a:t>Imagine if your bank sees a charge and compares it to five others like it—if most of those were fraud, this one probably is too.</a:t>
            </a:r>
          </a:p>
          <a:p>
            <a:pPr marL="171450" indent="-171450">
              <a:buFont typeface="Wingdings" panose="05000000000000000000" pitchFamily="2" charset="2"/>
              <a:buChar char="Ø"/>
            </a:pPr>
            <a:r>
              <a:rPr lang="en-US" dirty="0"/>
              <a:t>&gt; Regarding performance, a precision of 0.92 means that when KNN labels a transaction as fraudulent, it is correct 92% of the time—this shows that the model is very effective at minimizing false positives. An f1-score of 0.87 indicates a strong balance between precision and recall; recall measures the proportion of actual fraud cases that are detected by the model. </a:t>
            </a:r>
          </a:p>
          <a:p>
            <a:pPr marL="171450" indent="-171450">
              <a:buFont typeface="Wingdings" panose="05000000000000000000" pitchFamily="2" charset="2"/>
              <a:buChar char="Ø"/>
            </a:pPr>
            <a:r>
              <a:rPr lang="en-US" dirty="0"/>
              <a:t>&gt; &gt; In short, It performed the best overall—but it can be slow in real-time because it needs to search a lot of historical data.</a:t>
            </a:r>
          </a:p>
          <a:p>
            <a:endParaRPr lang="en-US" dirty="0"/>
          </a:p>
        </p:txBody>
      </p:sp>
      <p:sp>
        <p:nvSpPr>
          <p:cNvPr id="4" name="Slide Number Placeholder 3">
            <a:extLst>
              <a:ext uri="{FF2B5EF4-FFF2-40B4-BE49-F238E27FC236}">
                <a16:creationId xmlns:a16="http://schemas.microsoft.com/office/drawing/2014/main" id="{73568079-BFBB-22B7-FBF6-A7CEA288FD1F}"/>
              </a:ext>
            </a:extLst>
          </p:cNvPr>
          <p:cNvSpPr>
            <a:spLocks noGrp="1"/>
          </p:cNvSpPr>
          <p:nvPr>
            <p:ph type="sldNum" sz="quarter" idx="5"/>
          </p:nvPr>
        </p:nvSpPr>
        <p:spPr/>
        <p:txBody>
          <a:bodyPr/>
          <a:lstStyle/>
          <a:p>
            <a:fld id="{2C3151CB-943A-4DE3-888F-1E1E8604F6BE}" type="slidenum">
              <a:rPr lang="en-US" smtClean="0"/>
              <a:t>11</a:t>
            </a:fld>
            <a:endParaRPr lang="en-US"/>
          </a:p>
        </p:txBody>
      </p:sp>
    </p:spTree>
    <p:extLst>
      <p:ext uri="{BB962C8B-B14F-4D97-AF65-F5344CB8AC3E}">
        <p14:creationId xmlns:p14="http://schemas.microsoft.com/office/powerpoint/2010/main" val="2110503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700F1-BAD3-81EA-3442-FFDE2E4124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6BF3DA-1CEA-8AA4-BB28-3FA7745DD9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4F787E-055D-5E1B-4F43-2068595DE4BB}"/>
              </a:ext>
            </a:extLst>
          </p:cNvPr>
          <p:cNvSpPr>
            <a:spLocks noGrp="1"/>
          </p:cNvSpPr>
          <p:nvPr>
            <p:ph type="body" idx="1"/>
          </p:nvPr>
        </p:nvSpPr>
        <p:spPr/>
        <p:txBody>
          <a:bodyPr/>
          <a:lstStyle/>
          <a:p>
            <a:r>
              <a:rPr lang="en-US" sz="1200" dirty="0"/>
              <a:t>We split the data into 80% for training and 20% for testing to ensure robust evaluation. </a:t>
            </a:r>
          </a:p>
          <a:p>
            <a:r>
              <a:rPr lang="en-US" sz="1200" dirty="0"/>
              <a:t>Although overall accuracy is very high—due to the severe class imbalance—we focus on precision, recall, and the f1-score for fraud detection. </a:t>
            </a:r>
          </a:p>
          <a:p>
            <a:r>
              <a:rPr lang="en-US" sz="1200" dirty="0"/>
              <a:t>For instance, Logistic Regression achieves 83% precision and 64% recall, </a:t>
            </a:r>
          </a:p>
          <a:p>
            <a:r>
              <a:rPr lang="en-US" sz="1200" dirty="0"/>
              <a:t>while LDA offers 82% precision and 81% recall. </a:t>
            </a:r>
          </a:p>
          <a:p>
            <a:r>
              <a:rPr lang="en-US" sz="1200" dirty="0"/>
              <a:t>QDA and Naive Bayes, despite high recall, have low precision (around 6%), resulting in many false alarms. </a:t>
            </a:r>
          </a:p>
          <a:p>
            <a:r>
              <a:rPr lang="en-US" sz="1200" dirty="0"/>
              <a:t>In contrast, KNN stands out with 92% precision and 83% recall, providing the best balance in correctly identifying fraud cases without excessive false positives.</a:t>
            </a:r>
            <a:endParaRPr lang="en-US" sz="1000" b="1" i="0" u="none" strike="noStrike" dirty="0">
              <a:solidFill>
                <a:srgbClr val="000000"/>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916C9B72-53F4-61F5-3593-9B25FEBD5F18}"/>
              </a:ext>
            </a:extLst>
          </p:cNvPr>
          <p:cNvSpPr>
            <a:spLocks noGrp="1"/>
          </p:cNvSpPr>
          <p:nvPr>
            <p:ph type="sldNum" sz="quarter" idx="5"/>
          </p:nvPr>
        </p:nvSpPr>
        <p:spPr/>
        <p:txBody>
          <a:bodyPr/>
          <a:lstStyle/>
          <a:p>
            <a:fld id="{2C3151CB-943A-4DE3-888F-1E1E8604F6BE}" type="slidenum">
              <a:rPr lang="en-US" smtClean="0"/>
              <a:t>12</a:t>
            </a:fld>
            <a:endParaRPr lang="en-US"/>
          </a:p>
        </p:txBody>
      </p:sp>
    </p:spTree>
    <p:extLst>
      <p:ext uri="{BB962C8B-B14F-4D97-AF65-F5344CB8AC3E}">
        <p14:creationId xmlns:p14="http://schemas.microsoft.com/office/powerpoint/2010/main" val="417755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D5F8D-824B-DFC7-A1C4-74FDDD8CEB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7B9314-A55A-3763-B993-AD9BD5660A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0C6B0B-3841-7BA1-C5F4-C88929EB6970}"/>
              </a:ext>
            </a:extLst>
          </p:cNvPr>
          <p:cNvSpPr>
            <a:spLocks noGrp="1"/>
          </p:cNvSpPr>
          <p:nvPr>
            <p:ph type="body" idx="1"/>
          </p:nvPr>
        </p:nvSpPr>
        <p:spPr/>
        <p:txBody>
          <a:bodyPr/>
          <a:lstStyle/>
          <a:p>
            <a:pPr marL="381000" marR="381000" rtl="0">
              <a:spcBef>
                <a:spcPts val="1200"/>
              </a:spcBef>
              <a:spcAft>
                <a:spcPts val="1200"/>
              </a:spcAft>
            </a:pPr>
            <a:r>
              <a:rPr lang="en-US" sz="1100" b="0" i="0" u="none" strike="noStrike" dirty="0">
                <a:solidFill>
                  <a:srgbClr val="000000"/>
                </a:solidFill>
                <a:effectLst/>
                <a:latin typeface="Arial" panose="020B0604020202020204" pitchFamily="34" charset="0"/>
              </a:rPr>
              <a:t>As good as the results are, our dataset’s </a:t>
            </a:r>
            <a:r>
              <a:rPr lang="en-US" sz="1100" b="1" i="0" u="none" strike="noStrike" dirty="0">
                <a:solidFill>
                  <a:srgbClr val="000000"/>
                </a:solidFill>
                <a:effectLst/>
                <a:latin typeface="Arial" panose="020B0604020202020204" pitchFamily="34" charset="0"/>
              </a:rPr>
              <a:t>severe class imbalance</a:t>
            </a:r>
            <a:r>
              <a:rPr lang="en-US" sz="1100" b="0" i="0" u="none" strike="noStrike" dirty="0">
                <a:solidFill>
                  <a:srgbClr val="000000"/>
                </a:solidFill>
                <a:effectLst/>
                <a:latin typeface="Arial" panose="020B0604020202020204" pitchFamily="34" charset="0"/>
              </a:rPr>
              <a:t> remains a challenge.</a:t>
            </a:r>
            <a:endParaRPr lang="en-US" b="0" dirty="0">
              <a:effectLst/>
            </a:endParaRPr>
          </a:p>
          <a:p>
            <a:pPr marL="381000" marR="381000" rtl="0">
              <a:spcBef>
                <a:spcPts val="1200"/>
              </a:spcBef>
              <a:spcAft>
                <a:spcPts val="1200"/>
              </a:spcAft>
            </a:pPr>
            <a:r>
              <a:rPr lang="en-US" sz="1100" b="0" i="0" u="none" strike="noStrike" dirty="0">
                <a:solidFill>
                  <a:srgbClr val="000000"/>
                </a:solidFill>
                <a:effectLst/>
                <a:latin typeface="Arial" panose="020B0604020202020204" pitchFamily="34" charset="0"/>
              </a:rPr>
              <a:t>In the future, we plan to:</a:t>
            </a:r>
            <a:endParaRPr lang="en-US" b="0" dirty="0">
              <a:effectLst/>
            </a:endParaRPr>
          </a:p>
          <a:p>
            <a:pPr marL="381000" marR="381000" rtl="0" fontAlgn="base">
              <a:spcBef>
                <a:spcPts val="1200"/>
              </a:spcBef>
              <a:buFont typeface="Arial" panose="020B0604020202020204" pitchFamily="34" charset="0"/>
              <a:buChar char="•"/>
            </a:pPr>
            <a:r>
              <a:rPr lang="en-US" sz="1100" b="0" i="0" u="none" strike="noStrike" dirty="0">
                <a:solidFill>
                  <a:srgbClr val="000000"/>
                </a:solidFill>
                <a:effectLst/>
                <a:latin typeface="Arial" panose="020B0604020202020204" pitchFamily="34" charset="0"/>
              </a:rPr>
              <a:t>Use techniques like </a:t>
            </a:r>
            <a:r>
              <a:rPr lang="en-US" sz="1100" b="1" i="0" u="none" strike="noStrike" dirty="0">
                <a:solidFill>
                  <a:srgbClr val="000000"/>
                </a:solidFill>
                <a:effectLst/>
                <a:latin typeface="Arial" panose="020B0604020202020204" pitchFamily="34" charset="0"/>
              </a:rPr>
              <a:t>SMOTE</a:t>
            </a:r>
            <a:r>
              <a:rPr lang="en-US" sz="1100" b="0" i="0" u="none" strike="noStrike" dirty="0">
                <a:solidFill>
                  <a:srgbClr val="000000"/>
                </a:solidFill>
                <a:effectLst/>
                <a:latin typeface="Arial" panose="020B0604020202020204" pitchFamily="34" charset="0"/>
              </a:rPr>
              <a:t> for oversampling the fraud class</a:t>
            </a:r>
          </a:p>
          <a:p>
            <a:pPr marL="381000" marR="381000" rtl="0" fontAlgn="base">
              <a:buFont typeface="Arial" panose="020B0604020202020204" pitchFamily="34" charset="0"/>
              <a:buChar char="•"/>
            </a:pPr>
            <a:r>
              <a:rPr lang="en-US" sz="1100" b="0" i="0" u="none" strike="noStrike" dirty="0">
                <a:solidFill>
                  <a:srgbClr val="000000"/>
                </a:solidFill>
                <a:effectLst/>
                <a:latin typeface="Arial" panose="020B0604020202020204" pitchFamily="34" charset="0"/>
              </a:rPr>
              <a:t>Experiment with </a:t>
            </a:r>
            <a:r>
              <a:rPr lang="en-US" sz="1100" b="1" i="0" u="none" strike="noStrike" dirty="0">
                <a:solidFill>
                  <a:srgbClr val="000000"/>
                </a:solidFill>
                <a:effectLst/>
                <a:latin typeface="Arial" panose="020B0604020202020204" pitchFamily="34" charset="0"/>
              </a:rPr>
              <a:t>cost-sensitive learning</a:t>
            </a:r>
            <a:r>
              <a:rPr lang="en-US" sz="1100" b="0" i="0" u="none" strike="noStrike" dirty="0">
                <a:solidFill>
                  <a:srgbClr val="000000"/>
                </a:solidFill>
                <a:effectLst/>
                <a:latin typeface="Arial" panose="020B0604020202020204" pitchFamily="34" charset="0"/>
              </a:rPr>
              <a:t>, which penalizes false negatives more</a:t>
            </a:r>
          </a:p>
          <a:p>
            <a:pPr marL="381000" marR="381000" rtl="0" fontAlgn="base">
              <a:buFont typeface="Arial" panose="020B0604020202020204" pitchFamily="34" charset="0"/>
              <a:buChar char="•"/>
            </a:pPr>
            <a:r>
              <a:rPr lang="en-US" sz="1100" b="0" i="0" u="none" strike="noStrike" dirty="0">
                <a:solidFill>
                  <a:srgbClr val="000000"/>
                </a:solidFill>
                <a:effectLst/>
                <a:latin typeface="Arial" panose="020B0604020202020204" pitchFamily="34" charset="0"/>
              </a:rPr>
              <a:t>Explore </a:t>
            </a:r>
            <a:r>
              <a:rPr lang="en-US" sz="1100" b="1" i="0" u="none" strike="noStrike" dirty="0">
                <a:solidFill>
                  <a:srgbClr val="000000"/>
                </a:solidFill>
                <a:effectLst/>
                <a:latin typeface="Arial" panose="020B0604020202020204" pitchFamily="34" charset="0"/>
              </a:rPr>
              <a:t>Deep Learning methods</a:t>
            </a:r>
            <a:r>
              <a:rPr lang="en-US" sz="1100" b="0" i="0" u="none" strike="noStrike" dirty="0">
                <a:solidFill>
                  <a:srgbClr val="000000"/>
                </a:solidFill>
                <a:effectLst/>
                <a:latin typeface="Arial" panose="020B0604020202020204" pitchFamily="34" charset="0"/>
              </a:rPr>
              <a:t>, such as:</a:t>
            </a:r>
          </a:p>
          <a:p>
            <a:pPr marL="742950" marR="381000" lvl="1" indent="-285750" rtl="0" fontAlgn="base">
              <a:buFont typeface="Arial" panose="020B0604020202020204" pitchFamily="34" charset="0"/>
              <a:buChar char="•"/>
            </a:pPr>
            <a:r>
              <a:rPr lang="en-US" sz="1100" b="1" i="0" u="none" strike="noStrike" dirty="0">
                <a:solidFill>
                  <a:srgbClr val="000000"/>
                </a:solidFill>
                <a:effectLst/>
                <a:latin typeface="Arial" panose="020B0604020202020204" pitchFamily="34" charset="0"/>
              </a:rPr>
              <a:t>Convolutional Neural Networks (CNNs)</a:t>
            </a:r>
            <a:r>
              <a:rPr lang="en-US" sz="1100" b="0" i="0" u="none" strike="noStrike" dirty="0">
                <a:solidFill>
                  <a:srgbClr val="000000"/>
                </a:solidFill>
                <a:effectLst/>
                <a:latin typeface="Arial" panose="020B0604020202020204" pitchFamily="34" charset="0"/>
              </a:rPr>
              <a:t> for spatial patterns (r</a:t>
            </a:r>
            <a:r>
              <a:rPr lang="en-US" sz="1600" dirty="0"/>
              <a:t>ecognize </a:t>
            </a:r>
            <a:r>
              <a:rPr lang="en-US" sz="1600" b="1" dirty="0"/>
              <a:t>spatial relationships in transaction features</a:t>
            </a:r>
            <a:r>
              <a:rPr lang="en-US" sz="1600" dirty="0"/>
              <a:t>.)</a:t>
            </a:r>
            <a:endParaRPr lang="en-US" sz="1100" b="0" i="0" u="none" strike="noStrike" dirty="0">
              <a:solidFill>
                <a:srgbClr val="000000"/>
              </a:solidFill>
              <a:effectLst/>
              <a:latin typeface="Arial" panose="020B0604020202020204" pitchFamily="34" charset="0"/>
            </a:endParaRPr>
          </a:p>
          <a:p>
            <a:pPr marL="742950" marR="381000" lvl="1" indent="-285750" rtl="0" fontAlgn="base">
              <a:buFont typeface="Arial" panose="020B0604020202020204" pitchFamily="34" charset="0"/>
              <a:buChar char="•"/>
            </a:pPr>
            <a:r>
              <a:rPr lang="en-US" sz="1100" b="1" i="0" u="none" strike="noStrike" dirty="0">
                <a:solidFill>
                  <a:srgbClr val="000000"/>
                </a:solidFill>
                <a:effectLst/>
                <a:latin typeface="Arial" panose="020B0604020202020204" pitchFamily="34" charset="0"/>
              </a:rPr>
              <a:t>Recurrent Neural Networks (RNNs)</a:t>
            </a:r>
            <a:r>
              <a:rPr lang="en-US" sz="1100" b="0" i="0" u="none" strike="noStrike" dirty="0">
                <a:solidFill>
                  <a:srgbClr val="000000"/>
                </a:solidFill>
                <a:effectLst/>
                <a:latin typeface="Arial" panose="020B0604020202020204" pitchFamily="34" charset="0"/>
              </a:rPr>
              <a:t> for time-series fraud</a:t>
            </a:r>
          </a:p>
          <a:p>
            <a:pPr marL="742950" marR="381000" lvl="1" indent="-285750" rtl="0" fontAlgn="base">
              <a:spcAft>
                <a:spcPts val="120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Large Language Models (LLMs)</a:t>
            </a:r>
            <a:r>
              <a:rPr lang="en-US" sz="1100" b="0" i="0" u="none" strike="noStrike" dirty="0">
                <a:solidFill>
                  <a:srgbClr val="000000"/>
                </a:solidFill>
                <a:effectLst/>
                <a:latin typeface="Arial" panose="020B0604020202020204" pitchFamily="34" charset="0"/>
              </a:rPr>
              <a:t> to detect fraud using unstructured transaction data</a:t>
            </a:r>
          </a:p>
          <a:p>
            <a:r>
              <a:rPr lang="en-US" sz="1100" b="0" i="0" u="none" strike="noStrike" dirty="0">
                <a:solidFill>
                  <a:srgbClr val="000000"/>
                </a:solidFill>
                <a:effectLst/>
                <a:latin typeface="Arial" panose="020B0604020202020204" pitchFamily="34" charset="0"/>
              </a:rPr>
              <a:t>These advanced methods can help us better detect </a:t>
            </a:r>
            <a:r>
              <a:rPr lang="en-US" sz="1100" b="1" i="0" u="none" strike="noStrike" dirty="0">
                <a:solidFill>
                  <a:srgbClr val="000000"/>
                </a:solidFill>
                <a:effectLst/>
                <a:latin typeface="Arial" panose="020B0604020202020204" pitchFamily="34" charset="0"/>
              </a:rPr>
              <a:t>subtle, evolving fraud behaviors.</a:t>
            </a:r>
          </a:p>
          <a:p>
            <a:endParaRPr lang="en-US" sz="1100" b="1" i="0" u="none" strike="noStrike" dirty="0">
              <a:solidFill>
                <a:srgbClr val="000000"/>
              </a:solidFill>
              <a:effectLst/>
              <a:latin typeface="Arial" panose="020B0604020202020204" pitchFamily="34" charset="0"/>
            </a:endParaRPr>
          </a:p>
          <a:p>
            <a:r>
              <a:rPr lang="en-US" sz="1600" dirty="0"/>
              <a:t>SMOTE (Synthetic Minority Over-sampling Technique) addresses class imbalance by generating synthetic minority examples along the line segments between existing instances and their nearest neighbors, thereby creating a more balanced dataset for improved decision boundaries.</a:t>
            </a:r>
            <a:endParaRPr lang="en-US" sz="1100" b="1" i="0" u="none" strike="noStrike" dirty="0">
              <a:solidFill>
                <a:srgbClr val="000000"/>
              </a:solidFill>
              <a:effectLst/>
              <a:latin typeface="Arial" panose="020B0604020202020204" pitchFamily="34" charset="0"/>
            </a:endParaRPr>
          </a:p>
          <a:p>
            <a:endParaRPr lang="en-US" sz="1000" b="1" i="0" u="none" strike="noStrike" dirty="0">
              <a:solidFill>
                <a:srgbClr val="000000"/>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62E80123-7FCC-E068-D492-0D4AE01FFEE9}"/>
              </a:ext>
            </a:extLst>
          </p:cNvPr>
          <p:cNvSpPr>
            <a:spLocks noGrp="1"/>
          </p:cNvSpPr>
          <p:nvPr>
            <p:ph type="sldNum" sz="quarter" idx="5"/>
          </p:nvPr>
        </p:nvSpPr>
        <p:spPr/>
        <p:txBody>
          <a:bodyPr/>
          <a:lstStyle/>
          <a:p>
            <a:fld id="{2C3151CB-943A-4DE3-888F-1E1E8604F6BE}" type="slidenum">
              <a:rPr lang="en-US" smtClean="0"/>
              <a:t>13</a:t>
            </a:fld>
            <a:endParaRPr lang="en-US"/>
          </a:p>
        </p:txBody>
      </p:sp>
    </p:spTree>
    <p:extLst>
      <p:ext uri="{BB962C8B-B14F-4D97-AF65-F5344CB8AC3E}">
        <p14:creationId xmlns:p14="http://schemas.microsoft.com/office/powerpoint/2010/main" val="3003876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388FA-EAF2-91A9-BEE5-A301BDD80E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AD62CF-4F90-AFA8-96FF-6AAA5D112F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D23FDE-7980-28D1-0A5E-7E6357E8CC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898C86-F228-B871-2076-FAF8220EFE07}"/>
              </a:ext>
            </a:extLst>
          </p:cNvPr>
          <p:cNvSpPr>
            <a:spLocks noGrp="1"/>
          </p:cNvSpPr>
          <p:nvPr>
            <p:ph type="sldNum" sz="quarter" idx="5"/>
          </p:nvPr>
        </p:nvSpPr>
        <p:spPr/>
        <p:txBody>
          <a:bodyPr/>
          <a:lstStyle/>
          <a:p>
            <a:fld id="{2C3151CB-943A-4DE3-888F-1E1E8604F6BE}" type="slidenum">
              <a:rPr lang="en-US" smtClean="0"/>
              <a:t>14</a:t>
            </a:fld>
            <a:endParaRPr lang="en-US"/>
          </a:p>
        </p:txBody>
      </p:sp>
    </p:spTree>
    <p:extLst>
      <p:ext uri="{BB962C8B-B14F-4D97-AF65-F5344CB8AC3E}">
        <p14:creationId xmlns:p14="http://schemas.microsoft.com/office/powerpoint/2010/main" val="1556972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44A9F-C0AE-247D-3D88-DE3DF4C907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30B44C-06E4-FC88-9CD3-8BB9458823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6C44EF-B56D-6C7B-50DF-6358C86ABE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7BA393-A1F8-7721-7A83-C90FC62A58A4}"/>
              </a:ext>
            </a:extLst>
          </p:cNvPr>
          <p:cNvSpPr>
            <a:spLocks noGrp="1"/>
          </p:cNvSpPr>
          <p:nvPr>
            <p:ph type="sldNum" sz="quarter" idx="5"/>
          </p:nvPr>
        </p:nvSpPr>
        <p:spPr/>
        <p:txBody>
          <a:bodyPr/>
          <a:lstStyle/>
          <a:p>
            <a:fld id="{2C3151CB-943A-4DE3-888F-1E1E8604F6BE}" type="slidenum">
              <a:rPr lang="en-US" smtClean="0"/>
              <a:t>15</a:t>
            </a:fld>
            <a:endParaRPr lang="en-US"/>
          </a:p>
        </p:txBody>
      </p:sp>
    </p:spTree>
    <p:extLst>
      <p:ext uri="{BB962C8B-B14F-4D97-AF65-F5344CB8AC3E}">
        <p14:creationId xmlns:p14="http://schemas.microsoft.com/office/powerpoint/2010/main" val="3716812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begin by explaining why this problem matters. </a:t>
            </a:r>
          </a:p>
          <a:p>
            <a:r>
              <a:rPr lang="en-US" dirty="0"/>
              <a:t>Credit card fraud is a major concern for both financial institutions and consumers. It causes billions of dollars in annual losses globally.</a:t>
            </a:r>
          </a:p>
          <a:p>
            <a:r>
              <a:rPr lang="en-US" dirty="0"/>
              <a:t>More importantly, fraud can severely impact consumer trust and financial stability. </a:t>
            </a:r>
          </a:p>
          <a:p>
            <a:r>
              <a:rPr lang="en-US" dirty="0"/>
              <a:t>Therefore, it’s critical for credit card companies to recognize and respond to fraudulent activity in real-time, ideally before the customer even notices it.</a:t>
            </a:r>
          </a:p>
          <a:p>
            <a:endParaRPr lang="en-US" dirty="0"/>
          </a:p>
        </p:txBody>
      </p:sp>
      <p:sp>
        <p:nvSpPr>
          <p:cNvPr id="4" name="Slide Number Placeholder 3"/>
          <p:cNvSpPr>
            <a:spLocks noGrp="1"/>
          </p:cNvSpPr>
          <p:nvPr>
            <p:ph type="sldNum" sz="quarter" idx="5"/>
          </p:nvPr>
        </p:nvSpPr>
        <p:spPr/>
        <p:txBody>
          <a:bodyPr/>
          <a:lstStyle/>
          <a:p>
            <a:fld id="{2C3151CB-943A-4DE3-888F-1E1E8604F6BE}" type="slidenum">
              <a:rPr lang="en-US" smtClean="0"/>
              <a:t>3</a:t>
            </a:fld>
            <a:endParaRPr lang="en-US"/>
          </a:p>
        </p:txBody>
      </p:sp>
    </p:spTree>
    <p:extLst>
      <p:ext uri="{BB962C8B-B14F-4D97-AF65-F5344CB8AC3E}">
        <p14:creationId xmlns:p14="http://schemas.microsoft.com/office/powerpoint/2010/main" val="3127716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33277-D7DA-C421-69CC-A100618042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F77B17-7EC1-4562-95C9-4A9F5B8E79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754D92-7257-03E4-8D51-098926859A94}"/>
              </a:ext>
            </a:extLst>
          </p:cNvPr>
          <p:cNvSpPr>
            <a:spLocks noGrp="1"/>
          </p:cNvSpPr>
          <p:nvPr>
            <p:ph type="body" idx="1"/>
          </p:nvPr>
        </p:nvSpPr>
        <p:spPr/>
        <p:txBody>
          <a:bodyPr/>
          <a:lstStyle/>
          <a:p>
            <a:r>
              <a:rPr lang="en-US" dirty="0"/>
              <a:t>Let me walk you through the dataset we used.</a:t>
            </a:r>
          </a:p>
          <a:p>
            <a:r>
              <a:rPr lang="en-US" b="1" dirty="0"/>
              <a:t>Source:</a:t>
            </a:r>
            <a:r>
              <a:rPr lang="en-US" dirty="0"/>
              <a:t> Transactions by European cardholders, September 2013 (Kaggle)</a:t>
            </a:r>
            <a:br>
              <a:rPr lang="en-US" dirty="0"/>
            </a:br>
            <a:r>
              <a:rPr lang="en-US" dirty="0"/>
              <a:t>It contains </a:t>
            </a:r>
            <a:r>
              <a:rPr lang="en-US" b="1" dirty="0"/>
              <a:t>284,807 transactions</a:t>
            </a:r>
            <a:r>
              <a:rPr lang="en-US" dirty="0"/>
              <a:t>, each described by </a:t>
            </a:r>
            <a:r>
              <a:rPr lang="en-US" b="1" dirty="0"/>
              <a:t>29 features</a:t>
            </a:r>
            <a:r>
              <a:rPr lang="en-US" dirty="0"/>
              <a:t>, and the target variable is called </a:t>
            </a:r>
            <a:r>
              <a:rPr lang="en-US" b="1" dirty="0"/>
              <a:t>‘Class’</a:t>
            </a:r>
            <a:r>
              <a:rPr lang="en-US" dirty="0"/>
              <a:t>—with 0 representing a legitimate transaction and 1 indicating fraud.</a:t>
            </a:r>
          </a:p>
          <a:p>
            <a:pPr>
              <a:buNone/>
            </a:pPr>
            <a:r>
              <a:rPr lang="en-US" dirty="0"/>
              <a:t>To protect user privacy, features were transformed using PCA, a technique that hides personal information while keeping patterns in the data.</a:t>
            </a:r>
          </a:p>
          <a:p>
            <a:r>
              <a:rPr lang="en-US" dirty="0"/>
              <a:t>We standardized all features so that each method could fairly compare them.</a:t>
            </a:r>
          </a:p>
          <a:p>
            <a:pPr marL="0" indent="0">
              <a:buFontTx/>
              <a:buNone/>
            </a:pPr>
            <a:endParaRPr lang="en-US" sz="2400" dirty="0"/>
          </a:p>
          <a:p>
            <a:pPr marL="285750" indent="-285750">
              <a:buFontTx/>
              <a:buChar char="-"/>
            </a:pPr>
            <a:endParaRPr lang="en-US" sz="2400"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AC613FA-B6BD-1573-CDF9-76276C2A7E6D}"/>
              </a:ext>
            </a:extLst>
          </p:cNvPr>
          <p:cNvSpPr>
            <a:spLocks noGrp="1"/>
          </p:cNvSpPr>
          <p:nvPr>
            <p:ph type="sldNum" sz="quarter" idx="5"/>
          </p:nvPr>
        </p:nvSpPr>
        <p:spPr/>
        <p:txBody>
          <a:bodyPr/>
          <a:lstStyle/>
          <a:p>
            <a:fld id="{2C3151CB-943A-4DE3-888F-1E1E8604F6BE}" type="slidenum">
              <a:rPr lang="en-US" smtClean="0"/>
              <a:t>4</a:t>
            </a:fld>
            <a:endParaRPr lang="en-US"/>
          </a:p>
        </p:txBody>
      </p:sp>
    </p:spTree>
    <p:extLst>
      <p:ext uri="{BB962C8B-B14F-4D97-AF65-F5344CB8AC3E}">
        <p14:creationId xmlns:p14="http://schemas.microsoft.com/office/powerpoint/2010/main" val="4131376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5BF99-9097-6389-93C8-DE0B9B37A1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DD51C9-4415-490F-EBE6-104BC3D7BB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31DFD6-B69F-74E8-2862-22FFCBCA232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objective of this study is to correctly classify transactions into fraud or non-fraud.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such severe imbalance—the fraudulent cases making up only 0.172%—it is crucial to look beyond overall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Instead, our focus is on precision (Of the transactions flagged as fraud, how many were actually fraud?), recall (Of all the actual frauds, how many did the model catch?), and the f1-score which balances the two.</a:t>
            </a:r>
          </a:p>
          <a:p>
            <a:endParaRPr lang="en-US" dirty="0"/>
          </a:p>
        </p:txBody>
      </p:sp>
      <p:sp>
        <p:nvSpPr>
          <p:cNvPr id="4" name="Slide Number Placeholder 3">
            <a:extLst>
              <a:ext uri="{FF2B5EF4-FFF2-40B4-BE49-F238E27FC236}">
                <a16:creationId xmlns:a16="http://schemas.microsoft.com/office/drawing/2014/main" id="{E7CE75B6-C01F-CD5D-C42E-01446CA9FF00}"/>
              </a:ext>
            </a:extLst>
          </p:cNvPr>
          <p:cNvSpPr>
            <a:spLocks noGrp="1"/>
          </p:cNvSpPr>
          <p:nvPr>
            <p:ph type="sldNum" sz="quarter" idx="5"/>
          </p:nvPr>
        </p:nvSpPr>
        <p:spPr/>
        <p:txBody>
          <a:bodyPr/>
          <a:lstStyle/>
          <a:p>
            <a:fld id="{2C3151CB-943A-4DE3-888F-1E1E8604F6BE}" type="slidenum">
              <a:rPr lang="en-US" smtClean="0"/>
              <a:t>5</a:t>
            </a:fld>
            <a:endParaRPr lang="en-US"/>
          </a:p>
        </p:txBody>
      </p:sp>
    </p:spTree>
    <p:extLst>
      <p:ext uri="{BB962C8B-B14F-4D97-AF65-F5344CB8AC3E}">
        <p14:creationId xmlns:p14="http://schemas.microsoft.com/office/powerpoint/2010/main" val="944314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FE089-1E56-2792-BAC9-DF7382B6E6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150341-0882-D280-9433-B885177228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40FD9C-1061-D36F-5101-21B9D3E45E86}"/>
              </a:ext>
            </a:extLst>
          </p:cNvPr>
          <p:cNvSpPr>
            <a:spLocks noGrp="1"/>
          </p:cNvSpPr>
          <p:nvPr>
            <p:ph type="body" idx="1"/>
          </p:nvPr>
        </p:nvSpPr>
        <p:spPr/>
        <p:txBody>
          <a:bodyPr/>
          <a:lstStyle/>
          <a:p>
            <a:r>
              <a:rPr lang="en-US" dirty="0"/>
              <a:t>We explored various machine learning methods to tackle this classification problem. Logistic Regression provides a strong baseline, while KNN classifies based on similarity. LDA and QDA offer insights with linear and quadratic decision boundaries respectively, and Naive Bayes gives us a fast, probability-based approach. </a:t>
            </a:r>
          </a:p>
        </p:txBody>
      </p:sp>
      <p:sp>
        <p:nvSpPr>
          <p:cNvPr id="4" name="Slide Number Placeholder 3">
            <a:extLst>
              <a:ext uri="{FF2B5EF4-FFF2-40B4-BE49-F238E27FC236}">
                <a16:creationId xmlns:a16="http://schemas.microsoft.com/office/drawing/2014/main" id="{AA177D47-2F9C-663C-4286-706AA822EA59}"/>
              </a:ext>
            </a:extLst>
          </p:cNvPr>
          <p:cNvSpPr>
            <a:spLocks noGrp="1"/>
          </p:cNvSpPr>
          <p:nvPr>
            <p:ph type="sldNum" sz="quarter" idx="5"/>
          </p:nvPr>
        </p:nvSpPr>
        <p:spPr/>
        <p:txBody>
          <a:bodyPr/>
          <a:lstStyle/>
          <a:p>
            <a:fld id="{2C3151CB-943A-4DE3-888F-1E1E8604F6BE}" type="slidenum">
              <a:rPr lang="en-US" smtClean="0"/>
              <a:t>6</a:t>
            </a:fld>
            <a:endParaRPr lang="en-US"/>
          </a:p>
        </p:txBody>
      </p:sp>
    </p:spTree>
    <p:extLst>
      <p:ext uri="{BB962C8B-B14F-4D97-AF65-F5344CB8AC3E}">
        <p14:creationId xmlns:p14="http://schemas.microsoft.com/office/powerpoint/2010/main" val="2371591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83824-28AD-973A-EE78-7024A369CF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0228C0-5BC9-62A5-A884-F29121C865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FB7321-1826-9D5E-30B3-1272412946D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Naive Bayes is known for its efficiency because it uses Bayes’ Theorem under the assumption that all features are independent.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it provides a good recall of 0.85, meaning it detects a large portion of the fraud cases, its precision is very low at 0.06.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results in many non-fraud transactions being misclassified as fraud, which limits its practical application despite its computational speed.</a:t>
            </a:r>
          </a:p>
          <a:p>
            <a:endParaRPr lang="en-US" dirty="0"/>
          </a:p>
        </p:txBody>
      </p:sp>
      <p:sp>
        <p:nvSpPr>
          <p:cNvPr id="4" name="Slide Number Placeholder 3">
            <a:extLst>
              <a:ext uri="{FF2B5EF4-FFF2-40B4-BE49-F238E27FC236}">
                <a16:creationId xmlns:a16="http://schemas.microsoft.com/office/drawing/2014/main" id="{40A4B6AC-A3AF-5D5D-29A2-DBD1657BC167}"/>
              </a:ext>
            </a:extLst>
          </p:cNvPr>
          <p:cNvSpPr>
            <a:spLocks noGrp="1"/>
          </p:cNvSpPr>
          <p:nvPr>
            <p:ph type="sldNum" sz="quarter" idx="5"/>
          </p:nvPr>
        </p:nvSpPr>
        <p:spPr/>
        <p:txBody>
          <a:bodyPr/>
          <a:lstStyle/>
          <a:p>
            <a:fld id="{2C3151CB-943A-4DE3-888F-1E1E8604F6BE}" type="slidenum">
              <a:rPr lang="en-US" smtClean="0"/>
              <a:t>7</a:t>
            </a:fld>
            <a:endParaRPr lang="en-US"/>
          </a:p>
        </p:txBody>
      </p:sp>
    </p:spTree>
    <p:extLst>
      <p:ext uri="{BB962C8B-B14F-4D97-AF65-F5344CB8AC3E}">
        <p14:creationId xmlns:p14="http://schemas.microsoft.com/office/powerpoint/2010/main" val="466203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87717-23C2-BEB8-5C1E-F3283D81B4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023668-986F-750F-55DB-4F93EE46F8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ADBF0C-54CB-8238-0A85-ED5A75153456}"/>
              </a:ext>
            </a:extLst>
          </p:cNvPr>
          <p:cNvSpPr>
            <a:spLocks noGrp="1"/>
          </p:cNvSpPr>
          <p:nvPr>
            <p:ph type="body" idx="1"/>
          </p:nvPr>
        </p:nvSpPr>
        <p:spPr/>
        <p:txBody>
          <a:bodyPr/>
          <a:lstStyle/>
          <a:p>
            <a:pPr>
              <a:buNone/>
            </a:pPr>
            <a:r>
              <a:rPr lang="en-US" dirty="0"/>
              <a:t>Logistic Regression is a straightforward method for binary classification. It estimates the probability of fraud based on all the input features.</a:t>
            </a:r>
          </a:p>
          <a:p>
            <a:r>
              <a:rPr lang="en-US" dirty="0"/>
              <a:t>Think of it like a checklist—if enough red flags are present, it calls it fraud.</a:t>
            </a:r>
          </a:p>
          <a:p>
            <a:pPr>
              <a:buNone/>
            </a:pPr>
            <a:r>
              <a:rPr lang="en-US" dirty="0"/>
              <a:t> In our model, a precision of 0.83 means that 83% of transactions predicted as fraud are indeed fraud, which minimizes false positives. However, a recall of 0.64 indicates that about 36% of actual fraud cases are missed. So it was cautious—not many false alarms—but it missed quite a few fraud cases.</a:t>
            </a:r>
          </a:p>
          <a:p>
            <a:r>
              <a:rPr lang="en-US" dirty="0"/>
              <a:t>It’s interpretable and efficient, which makes it a solid starting point.</a:t>
            </a:r>
          </a:p>
          <a:p>
            <a:endParaRPr lang="en-US" dirty="0"/>
          </a:p>
          <a:p>
            <a:pPr algn="l"/>
            <a:r>
              <a:rPr lang="en-US" b="0" i="0" dirty="0">
                <a:solidFill>
                  <a:srgbClr val="E3E3E3"/>
                </a:solidFill>
                <a:effectLst/>
                <a:latin typeface="Roboto" panose="02000000000000000000" pitchFamily="2" charset="0"/>
              </a:rPr>
              <a:t>Precision: Out of all samples predicted as fraud (1), how many were truly fraud. 0.83 = 63/(63+13)</a:t>
            </a:r>
          </a:p>
          <a:p>
            <a:pPr algn="l"/>
            <a:r>
              <a:rPr lang="en-US" b="0" i="0" dirty="0">
                <a:solidFill>
                  <a:srgbClr val="E3E3E3"/>
                </a:solidFill>
                <a:effectLst/>
                <a:latin typeface="Roboto" panose="02000000000000000000" pitchFamily="2" charset="0"/>
              </a:rPr>
              <a:t>Recall: Out of all actual fraud cases, how many were correctly detected. 0.64 = 63/(63+35)</a:t>
            </a:r>
          </a:p>
          <a:p>
            <a:pPr algn="l"/>
            <a:r>
              <a:rPr lang="en-US" b="0" i="0" dirty="0">
                <a:solidFill>
                  <a:srgbClr val="E3E3E3"/>
                </a:solidFill>
                <a:effectLst/>
                <a:latin typeface="Roboto" panose="02000000000000000000" pitchFamily="2" charset="0"/>
              </a:rPr>
              <a:t>F1-Score: Harmonic mean of precision and recall, balancing both. 0.72 for fraud detection.</a:t>
            </a:r>
          </a:p>
          <a:p>
            <a:pPr algn="l"/>
            <a:r>
              <a:rPr lang="en-US" b="0" i="0" dirty="0">
                <a:solidFill>
                  <a:srgbClr val="E3E3E3"/>
                </a:solidFill>
                <a:effectLst/>
                <a:latin typeface="Roboto" panose="02000000000000000000" pitchFamily="2" charset="0"/>
              </a:rPr>
              <a:t>Accuracy: The overall percentage of correct predictions. 0.9991 or ~99.91%, which is high due to class imbalance (very few fraud cases compared to non-fraud).</a:t>
            </a:r>
          </a:p>
          <a:p>
            <a:endParaRPr lang="en-US" dirty="0"/>
          </a:p>
        </p:txBody>
      </p:sp>
      <p:sp>
        <p:nvSpPr>
          <p:cNvPr id="4" name="Slide Number Placeholder 3">
            <a:extLst>
              <a:ext uri="{FF2B5EF4-FFF2-40B4-BE49-F238E27FC236}">
                <a16:creationId xmlns:a16="http://schemas.microsoft.com/office/drawing/2014/main" id="{C5733E00-6259-E1AE-F1E5-2D655B9F7AB2}"/>
              </a:ext>
            </a:extLst>
          </p:cNvPr>
          <p:cNvSpPr>
            <a:spLocks noGrp="1"/>
          </p:cNvSpPr>
          <p:nvPr>
            <p:ph type="sldNum" sz="quarter" idx="5"/>
          </p:nvPr>
        </p:nvSpPr>
        <p:spPr/>
        <p:txBody>
          <a:bodyPr/>
          <a:lstStyle/>
          <a:p>
            <a:fld id="{2C3151CB-943A-4DE3-888F-1E1E8604F6BE}" type="slidenum">
              <a:rPr lang="en-US" smtClean="0"/>
              <a:t>8</a:t>
            </a:fld>
            <a:endParaRPr lang="en-US"/>
          </a:p>
        </p:txBody>
      </p:sp>
    </p:spTree>
    <p:extLst>
      <p:ext uri="{BB962C8B-B14F-4D97-AF65-F5344CB8AC3E}">
        <p14:creationId xmlns:p14="http://schemas.microsoft.com/office/powerpoint/2010/main" val="723958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9DCE3-63FC-6C5B-7DFD-33741FA34F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AB222-FBD2-4278-146A-C2F2EB4289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375FA3-C016-1244-ECD4-148720B6B0C9}"/>
              </a:ext>
            </a:extLst>
          </p:cNvPr>
          <p:cNvSpPr>
            <a:spLocks noGrp="1"/>
          </p:cNvSpPr>
          <p:nvPr>
            <p:ph type="body" idx="1"/>
          </p:nvPr>
        </p:nvSpPr>
        <p:spPr/>
        <p:txBody>
          <a:bodyPr/>
          <a:lstStyle/>
          <a:p>
            <a:pPr>
              <a:buNone/>
            </a:pPr>
            <a:r>
              <a:rPr lang="en-US" dirty="0"/>
              <a:t>Linear Discriminant Analysis draws a boundary to separate fraud and non-fraud based on assumptions of normal distribution.</a:t>
            </a:r>
          </a:p>
          <a:p>
            <a:r>
              <a:rPr lang="en-US" dirty="0"/>
              <a:t>It’s fast and works well when those assumptions hold.</a:t>
            </a:r>
          </a:p>
          <a:p>
            <a:pPr marL="171450" indent="-171450">
              <a:buFont typeface="Wingdings" panose="05000000000000000000" pitchFamily="2" charset="2"/>
              <a:buChar char="Ø"/>
            </a:pPr>
            <a:r>
              <a:rPr lang="en-US" dirty="0"/>
              <a:t>&gt; A precision of 0.82 means that when the LDA model predicts a transaction as fraudulent, it is correct 82% of the time. In parallel, a recall of 0.81 indicates that the model successfully identifies 81% of all actual fraudulent cases—capturing a large portion of the fraud instances. </a:t>
            </a:r>
          </a:p>
        </p:txBody>
      </p:sp>
      <p:sp>
        <p:nvSpPr>
          <p:cNvPr id="4" name="Slide Number Placeholder 3">
            <a:extLst>
              <a:ext uri="{FF2B5EF4-FFF2-40B4-BE49-F238E27FC236}">
                <a16:creationId xmlns:a16="http://schemas.microsoft.com/office/drawing/2014/main" id="{AC9DD9A0-B702-2228-C894-048865B3584E}"/>
              </a:ext>
            </a:extLst>
          </p:cNvPr>
          <p:cNvSpPr>
            <a:spLocks noGrp="1"/>
          </p:cNvSpPr>
          <p:nvPr>
            <p:ph type="sldNum" sz="quarter" idx="5"/>
          </p:nvPr>
        </p:nvSpPr>
        <p:spPr/>
        <p:txBody>
          <a:bodyPr/>
          <a:lstStyle/>
          <a:p>
            <a:fld id="{2C3151CB-943A-4DE3-888F-1E1E8604F6BE}" type="slidenum">
              <a:rPr lang="en-US" smtClean="0"/>
              <a:t>9</a:t>
            </a:fld>
            <a:endParaRPr lang="en-US"/>
          </a:p>
        </p:txBody>
      </p:sp>
    </p:spTree>
    <p:extLst>
      <p:ext uri="{BB962C8B-B14F-4D97-AF65-F5344CB8AC3E}">
        <p14:creationId xmlns:p14="http://schemas.microsoft.com/office/powerpoint/2010/main" val="1493664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B2CFF-6B5D-51D9-AACD-C13E3880CC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B1ED44-E22B-F30D-F385-2DDCBAD138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868A67-67F6-A06E-52AB-F5E92EB0D611}"/>
              </a:ext>
            </a:extLst>
          </p:cNvPr>
          <p:cNvSpPr>
            <a:spLocks noGrp="1"/>
          </p:cNvSpPr>
          <p:nvPr>
            <p:ph type="body" idx="1"/>
          </p:nvPr>
        </p:nvSpPr>
        <p:spPr/>
        <p:txBody>
          <a:bodyPr/>
          <a:lstStyle/>
          <a:p>
            <a:pPr>
              <a:buNone/>
            </a:pPr>
            <a:r>
              <a:rPr lang="en-US" dirty="0"/>
              <a:t>Quadratic Discriminant Analysis is more flexible than LDA. It allows the model to draw curved boundaries to better fit complex patterns.</a:t>
            </a:r>
          </a:p>
          <a:p>
            <a:pPr>
              <a:buNone/>
            </a:pPr>
            <a:r>
              <a:rPr lang="en-US" dirty="0"/>
              <a:t>This increased recall to </a:t>
            </a:r>
            <a:r>
              <a:rPr lang="en-US" b="1" dirty="0"/>
              <a:t>0.88</a:t>
            </a:r>
            <a:r>
              <a:rPr lang="en-US" dirty="0"/>
              <a:t>, meaning it caught almost all frauds.</a:t>
            </a:r>
          </a:p>
          <a:p>
            <a:pPr>
              <a:buNone/>
            </a:pPr>
            <a:r>
              <a:rPr lang="en-US" dirty="0"/>
              <a:t>But </a:t>
            </a:r>
            <a:r>
              <a:rPr lang="en-US" b="1" dirty="0"/>
              <a:t>precision dropped to 0.06</a:t>
            </a:r>
            <a:r>
              <a:rPr lang="en-US" dirty="0"/>
              <a:t>, meaning 94% of its fraud alerts were false alarms.</a:t>
            </a:r>
          </a:p>
          <a:p>
            <a:r>
              <a:rPr lang="en-US" dirty="0"/>
              <a:t>So while it’s sensitive, it’s not practical without extra filtering.</a:t>
            </a:r>
          </a:p>
        </p:txBody>
      </p:sp>
      <p:sp>
        <p:nvSpPr>
          <p:cNvPr id="4" name="Slide Number Placeholder 3">
            <a:extLst>
              <a:ext uri="{FF2B5EF4-FFF2-40B4-BE49-F238E27FC236}">
                <a16:creationId xmlns:a16="http://schemas.microsoft.com/office/drawing/2014/main" id="{A8D9353F-71A8-5C6D-4BD1-46729237EA7A}"/>
              </a:ext>
            </a:extLst>
          </p:cNvPr>
          <p:cNvSpPr>
            <a:spLocks noGrp="1"/>
          </p:cNvSpPr>
          <p:nvPr>
            <p:ph type="sldNum" sz="quarter" idx="5"/>
          </p:nvPr>
        </p:nvSpPr>
        <p:spPr/>
        <p:txBody>
          <a:bodyPr/>
          <a:lstStyle/>
          <a:p>
            <a:fld id="{2C3151CB-943A-4DE3-888F-1E1E8604F6BE}" type="slidenum">
              <a:rPr lang="en-US" smtClean="0"/>
              <a:t>10</a:t>
            </a:fld>
            <a:endParaRPr lang="en-US"/>
          </a:p>
        </p:txBody>
      </p:sp>
    </p:spTree>
    <p:extLst>
      <p:ext uri="{BB962C8B-B14F-4D97-AF65-F5344CB8AC3E}">
        <p14:creationId xmlns:p14="http://schemas.microsoft.com/office/powerpoint/2010/main" val="2734967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C119-027C-7714-A079-02E20F43B5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281941-2089-9ADC-FFEE-C55E31FC58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1AF505-FD05-191F-7ED0-2C49417D8E02}"/>
              </a:ext>
            </a:extLst>
          </p:cNvPr>
          <p:cNvSpPr>
            <a:spLocks noGrp="1"/>
          </p:cNvSpPr>
          <p:nvPr>
            <p:ph type="dt" sz="half" idx="10"/>
          </p:nvPr>
        </p:nvSpPr>
        <p:spPr/>
        <p:txBody>
          <a:bodyPr/>
          <a:lstStyle/>
          <a:p>
            <a:fld id="{91281656-D460-3741-8D5F-DD1B26B3C64A}" type="datetimeFigureOut">
              <a:rPr lang="en-US" smtClean="0"/>
              <a:t>7/28/2025</a:t>
            </a:fld>
            <a:endParaRPr lang="en-US"/>
          </a:p>
        </p:txBody>
      </p:sp>
      <p:sp>
        <p:nvSpPr>
          <p:cNvPr id="5" name="Footer Placeholder 4">
            <a:extLst>
              <a:ext uri="{FF2B5EF4-FFF2-40B4-BE49-F238E27FC236}">
                <a16:creationId xmlns:a16="http://schemas.microsoft.com/office/drawing/2014/main" id="{450658B3-1533-EBB6-A85E-69C274B0D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36A7A3-7BF6-4840-5A18-AD83A774107A}"/>
              </a:ext>
            </a:extLst>
          </p:cNvPr>
          <p:cNvSpPr>
            <a:spLocks noGrp="1"/>
          </p:cNvSpPr>
          <p:nvPr>
            <p:ph type="sldNum" sz="quarter" idx="12"/>
          </p:nvPr>
        </p:nvSpPr>
        <p:spPr/>
        <p:txBody>
          <a:bodyPr/>
          <a:lstStyle/>
          <a:p>
            <a:fld id="{5B61DD3C-8FFF-324E-86BE-6EE2AE8B3631}" type="slidenum">
              <a:rPr lang="en-US" smtClean="0"/>
              <a:t>‹#›</a:t>
            </a:fld>
            <a:endParaRPr lang="en-US"/>
          </a:p>
        </p:txBody>
      </p:sp>
    </p:spTree>
    <p:extLst>
      <p:ext uri="{BB962C8B-B14F-4D97-AF65-F5344CB8AC3E}">
        <p14:creationId xmlns:p14="http://schemas.microsoft.com/office/powerpoint/2010/main" val="3693860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0CF0-B23D-F12C-AAE7-410B1281FA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8041AA-AC1F-48EC-C7DC-2C8F652ED8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77B47-3023-3AD9-DFF5-14A4BB3297DF}"/>
              </a:ext>
            </a:extLst>
          </p:cNvPr>
          <p:cNvSpPr>
            <a:spLocks noGrp="1"/>
          </p:cNvSpPr>
          <p:nvPr>
            <p:ph type="dt" sz="half" idx="10"/>
          </p:nvPr>
        </p:nvSpPr>
        <p:spPr/>
        <p:txBody>
          <a:bodyPr/>
          <a:lstStyle/>
          <a:p>
            <a:fld id="{91281656-D460-3741-8D5F-DD1B26B3C64A}" type="datetimeFigureOut">
              <a:rPr lang="en-US" smtClean="0"/>
              <a:t>7/28/2025</a:t>
            </a:fld>
            <a:endParaRPr lang="en-US"/>
          </a:p>
        </p:txBody>
      </p:sp>
      <p:sp>
        <p:nvSpPr>
          <p:cNvPr id="5" name="Footer Placeholder 4">
            <a:extLst>
              <a:ext uri="{FF2B5EF4-FFF2-40B4-BE49-F238E27FC236}">
                <a16:creationId xmlns:a16="http://schemas.microsoft.com/office/drawing/2014/main" id="{83E44C05-9AF7-28C2-AE19-74DE96BDA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94958-1982-D946-D211-6CBB620184A1}"/>
              </a:ext>
            </a:extLst>
          </p:cNvPr>
          <p:cNvSpPr>
            <a:spLocks noGrp="1"/>
          </p:cNvSpPr>
          <p:nvPr>
            <p:ph type="sldNum" sz="quarter" idx="12"/>
          </p:nvPr>
        </p:nvSpPr>
        <p:spPr/>
        <p:txBody>
          <a:bodyPr/>
          <a:lstStyle/>
          <a:p>
            <a:fld id="{5B61DD3C-8FFF-324E-86BE-6EE2AE8B3631}" type="slidenum">
              <a:rPr lang="en-US" smtClean="0"/>
              <a:t>‹#›</a:t>
            </a:fld>
            <a:endParaRPr lang="en-US"/>
          </a:p>
        </p:txBody>
      </p:sp>
    </p:spTree>
    <p:extLst>
      <p:ext uri="{BB962C8B-B14F-4D97-AF65-F5344CB8AC3E}">
        <p14:creationId xmlns:p14="http://schemas.microsoft.com/office/powerpoint/2010/main" val="355290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40F948-13F4-1B65-E5A9-87CA3B965D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EDAC16-45D0-02BC-B60A-D2839DEED9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63762-2F76-0C11-3B59-2E93734F9624}"/>
              </a:ext>
            </a:extLst>
          </p:cNvPr>
          <p:cNvSpPr>
            <a:spLocks noGrp="1"/>
          </p:cNvSpPr>
          <p:nvPr>
            <p:ph type="dt" sz="half" idx="10"/>
          </p:nvPr>
        </p:nvSpPr>
        <p:spPr/>
        <p:txBody>
          <a:bodyPr/>
          <a:lstStyle/>
          <a:p>
            <a:fld id="{91281656-D460-3741-8D5F-DD1B26B3C64A}" type="datetimeFigureOut">
              <a:rPr lang="en-US" smtClean="0"/>
              <a:t>7/28/2025</a:t>
            </a:fld>
            <a:endParaRPr lang="en-US"/>
          </a:p>
        </p:txBody>
      </p:sp>
      <p:sp>
        <p:nvSpPr>
          <p:cNvPr id="5" name="Footer Placeholder 4">
            <a:extLst>
              <a:ext uri="{FF2B5EF4-FFF2-40B4-BE49-F238E27FC236}">
                <a16:creationId xmlns:a16="http://schemas.microsoft.com/office/drawing/2014/main" id="{58B7AEB3-AFB2-69AE-FB04-7C7F88565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FD6246-4387-E703-BF8E-FEB1ACA0C9E2}"/>
              </a:ext>
            </a:extLst>
          </p:cNvPr>
          <p:cNvSpPr>
            <a:spLocks noGrp="1"/>
          </p:cNvSpPr>
          <p:nvPr>
            <p:ph type="sldNum" sz="quarter" idx="12"/>
          </p:nvPr>
        </p:nvSpPr>
        <p:spPr/>
        <p:txBody>
          <a:bodyPr/>
          <a:lstStyle/>
          <a:p>
            <a:fld id="{5B61DD3C-8FFF-324E-86BE-6EE2AE8B3631}" type="slidenum">
              <a:rPr lang="en-US" smtClean="0"/>
              <a:t>‹#›</a:t>
            </a:fld>
            <a:endParaRPr lang="en-US"/>
          </a:p>
        </p:txBody>
      </p:sp>
    </p:spTree>
    <p:extLst>
      <p:ext uri="{BB962C8B-B14F-4D97-AF65-F5344CB8AC3E}">
        <p14:creationId xmlns:p14="http://schemas.microsoft.com/office/powerpoint/2010/main" val="3907237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B1FF-EA7A-5176-65D8-5CD034BBB3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CCF0DA-113F-4D8A-6CAF-0995C40CBB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BB28A5-409B-63A8-72C4-D57F2B3C2302}"/>
              </a:ext>
            </a:extLst>
          </p:cNvPr>
          <p:cNvSpPr>
            <a:spLocks noGrp="1"/>
          </p:cNvSpPr>
          <p:nvPr>
            <p:ph type="dt" sz="half" idx="10"/>
          </p:nvPr>
        </p:nvSpPr>
        <p:spPr/>
        <p:txBody>
          <a:bodyPr/>
          <a:lstStyle/>
          <a:p>
            <a:fld id="{91281656-D460-3741-8D5F-DD1B26B3C64A}" type="datetimeFigureOut">
              <a:rPr lang="en-US" smtClean="0"/>
              <a:t>7/28/2025</a:t>
            </a:fld>
            <a:endParaRPr lang="en-US"/>
          </a:p>
        </p:txBody>
      </p:sp>
      <p:sp>
        <p:nvSpPr>
          <p:cNvPr id="5" name="Footer Placeholder 4">
            <a:extLst>
              <a:ext uri="{FF2B5EF4-FFF2-40B4-BE49-F238E27FC236}">
                <a16:creationId xmlns:a16="http://schemas.microsoft.com/office/drawing/2014/main" id="{F0047C82-03CE-4E9C-84A1-CE8975399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D2812-BE5E-4AAC-9BE5-09B111F285BD}"/>
              </a:ext>
            </a:extLst>
          </p:cNvPr>
          <p:cNvSpPr>
            <a:spLocks noGrp="1"/>
          </p:cNvSpPr>
          <p:nvPr>
            <p:ph type="sldNum" sz="quarter" idx="12"/>
          </p:nvPr>
        </p:nvSpPr>
        <p:spPr/>
        <p:txBody>
          <a:bodyPr/>
          <a:lstStyle/>
          <a:p>
            <a:fld id="{5B61DD3C-8FFF-324E-86BE-6EE2AE8B3631}" type="slidenum">
              <a:rPr lang="en-US" smtClean="0"/>
              <a:t>‹#›</a:t>
            </a:fld>
            <a:endParaRPr lang="en-US"/>
          </a:p>
        </p:txBody>
      </p:sp>
    </p:spTree>
    <p:extLst>
      <p:ext uri="{BB962C8B-B14F-4D97-AF65-F5344CB8AC3E}">
        <p14:creationId xmlns:p14="http://schemas.microsoft.com/office/powerpoint/2010/main" val="4062046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BD14-A218-44A9-13F7-D2D272D879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466E61-B47C-823A-5072-D6AA98DBBE0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587214-E37B-ADF2-E6FE-59417573E7D7}"/>
              </a:ext>
            </a:extLst>
          </p:cNvPr>
          <p:cNvSpPr>
            <a:spLocks noGrp="1"/>
          </p:cNvSpPr>
          <p:nvPr>
            <p:ph type="dt" sz="half" idx="10"/>
          </p:nvPr>
        </p:nvSpPr>
        <p:spPr/>
        <p:txBody>
          <a:bodyPr/>
          <a:lstStyle/>
          <a:p>
            <a:fld id="{91281656-D460-3741-8D5F-DD1B26B3C64A}" type="datetimeFigureOut">
              <a:rPr lang="en-US" smtClean="0"/>
              <a:t>7/28/2025</a:t>
            </a:fld>
            <a:endParaRPr lang="en-US"/>
          </a:p>
        </p:txBody>
      </p:sp>
      <p:sp>
        <p:nvSpPr>
          <p:cNvPr id="5" name="Footer Placeholder 4">
            <a:extLst>
              <a:ext uri="{FF2B5EF4-FFF2-40B4-BE49-F238E27FC236}">
                <a16:creationId xmlns:a16="http://schemas.microsoft.com/office/drawing/2014/main" id="{649C2D7D-52E5-C970-9370-7365BAB37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4EF07-6B62-45C5-7953-4812E30FD31E}"/>
              </a:ext>
            </a:extLst>
          </p:cNvPr>
          <p:cNvSpPr>
            <a:spLocks noGrp="1"/>
          </p:cNvSpPr>
          <p:nvPr>
            <p:ph type="sldNum" sz="quarter" idx="12"/>
          </p:nvPr>
        </p:nvSpPr>
        <p:spPr/>
        <p:txBody>
          <a:bodyPr/>
          <a:lstStyle/>
          <a:p>
            <a:fld id="{5B61DD3C-8FFF-324E-86BE-6EE2AE8B3631}" type="slidenum">
              <a:rPr lang="en-US" smtClean="0"/>
              <a:t>‹#›</a:t>
            </a:fld>
            <a:endParaRPr lang="en-US"/>
          </a:p>
        </p:txBody>
      </p:sp>
    </p:spTree>
    <p:extLst>
      <p:ext uri="{BB962C8B-B14F-4D97-AF65-F5344CB8AC3E}">
        <p14:creationId xmlns:p14="http://schemas.microsoft.com/office/powerpoint/2010/main" val="348809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4F3B-BE16-2BA5-DFFF-85DF16889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70698-A2B0-8CCF-AC9B-85DF203CA2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D58606-8AFC-6CF7-A634-BDEEE31A55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36D16C-9DB9-A5A4-C953-784D770C7F53}"/>
              </a:ext>
            </a:extLst>
          </p:cNvPr>
          <p:cNvSpPr>
            <a:spLocks noGrp="1"/>
          </p:cNvSpPr>
          <p:nvPr>
            <p:ph type="dt" sz="half" idx="10"/>
          </p:nvPr>
        </p:nvSpPr>
        <p:spPr/>
        <p:txBody>
          <a:bodyPr/>
          <a:lstStyle/>
          <a:p>
            <a:fld id="{91281656-D460-3741-8D5F-DD1B26B3C64A}" type="datetimeFigureOut">
              <a:rPr lang="en-US" smtClean="0"/>
              <a:t>7/28/2025</a:t>
            </a:fld>
            <a:endParaRPr lang="en-US"/>
          </a:p>
        </p:txBody>
      </p:sp>
      <p:sp>
        <p:nvSpPr>
          <p:cNvPr id="6" name="Footer Placeholder 5">
            <a:extLst>
              <a:ext uri="{FF2B5EF4-FFF2-40B4-BE49-F238E27FC236}">
                <a16:creationId xmlns:a16="http://schemas.microsoft.com/office/drawing/2014/main" id="{44BBFA72-9799-F3ED-5557-B3FFB2BB29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728086-19E4-84FD-D39A-827D956AEF82}"/>
              </a:ext>
            </a:extLst>
          </p:cNvPr>
          <p:cNvSpPr>
            <a:spLocks noGrp="1"/>
          </p:cNvSpPr>
          <p:nvPr>
            <p:ph type="sldNum" sz="quarter" idx="12"/>
          </p:nvPr>
        </p:nvSpPr>
        <p:spPr/>
        <p:txBody>
          <a:bodyPr/>
          <a:lstStyle/>
          <a:p>
            <a:fld id="{5B61DD3C-8FFF-324E-86BE-6EE2AE8B3631}" type="slidenum">
              <a:rPr lang="en-US" smtClean="0"/>
              <a:t>‹#›</a:t>
            </a:fld>
            <a:endParaRPr lang="en-US"/>
          </a:p>
        </p:txBody>
      </p:sp>
    </p:spTree>
    <p:extLst>
      <p:ext uri="{BB962C8B-B14F-4D97-AF65-F5344CB8AC3E}">
        <p14:creationId xmlns:p14="http://schemas.microsoft.com/office/powerpoint/2010/main" val="315092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DE88-4F13-35A8-31F5-33B4D2D724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0DF7B9-6FBD-EC50-F689-8181110E44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7E846-0AF2-1C0D-A6F5-9DA864E768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F3E53E-9977-4768-6AAB-53505A8138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B88195-3801-EEB6-2367-0AFF61323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41771A-366F-3B4C-D073-5D69C82BE271}"/>
              </a:ext>
            </a:extLst>
          </p:cNvPr>
          <p:cNvSpPr>
            <a:spLocks noGrp="1"/>
          </p:cNvSpPr>
          <p:nvPr>
            <p:ph type="dt" sz="half" idx="10"/>
          </p:nvPr>
        </p:nvSpPr>
        <p:spPr/>
        <p:txBody>
          <a:bodyPr/>
          <a:lstStyle/>
          <a:p>
            <a:fld id="{91281656-D460-3741-8D5F-DD1B26B3C64A}" type="datetimeFigureOut">
              <a:rPr lang="en-US" smtClean="0"/>
              <a:t>7/28/2025</a:t>
            </a:fld>
            <a:endParaRPr lang="en-US"/>
          </a:p>
        </p:txBody>
      </p:sp>
      <p:sp>
        <p:nvSpPr>
          <p:cNvPr id="8" name="Footer Placeholder 7">
            <a:extLst>
              <a:ext uri="{FF2B5EF4-FFF2-40B4-BE49-F238E27FC236}">
                <a16:creationId xmlns:a16="http://schemas.microsoft.com/office/drawing/2014/main" id="{B5E34911-624A-9734-7450-F8EB260BD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F6E74F-3A30-0B10-BEC0-A2556017BEE6}"/>
              </a:ext>
            </a:extLst>
          </p:cNvPr>
          <p:cNvSpPr>
            <a:spLocks noGrp="1"/>
          </p:cNvSpPr>
          <p:nvPr>
            <p:ph type="sldNum" sz="quarter" idx="12"/>
          </p:nvPr>
        </p:nvSpPr>
        <p:spPr/>
        <p:txBody>
          <a:bodyPr/>
          <a:lstStyle/>
          <a:p>
            <a:fld id="{5B61DD3C-8FFF-324E-86BE-6EE2AE8B3631}" type="slidenum">
              <a:rPr lang="en-US" smtClean="0"/>
              <a:t>‹#›</a:t>
            </a:fld>
            <a:endParaRPr lang="en-US"/>
          </a:p>
        </p:txBody>
      </p:sp>
    </p:spTree>
    <p:extLst>
      <p:ext uri="{BB962C8B-B14F-4D97-AF65-F5344CB8AC3E}">
        <p14:creationId xmlns:p14="http://schemas.microsoft.com/office/powerpoint/2010/main" val="307056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4884-3CE2-4C05-B1B9-88EF7D699E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DDA753-4A7F-D37F-9347-79787104D4B3}"/>
              </a:ext>
            </a:extLst>
          </p:cNvPr>
          <p:cNvSpPr>
            <a:spLocks noGrp="1"/>
          </p:cNvSpPr>
          <p:nvPr>
            <p:ph type="dt" sz="half" idx="10"/>
          </p:nvPr>
        </p:nvSpPr>
        <p:spPr/>
        <p:txBody>
          <a:bodyPr/>
          <a:lstStyle/>
          <a:p>
            <a:fld id="{91281656-D460-3741-8D5F-DD1B26B3C64A}" type="datetimeFigureOut">
              <a:rPr lang="en-US" smtClean="0"/>
              <a:t>7/28/2025</a:t>
            </a:fld>
            <a:endParaRPr lang="en-US"/>
          </a:p>
        </p:txBody>
      </p:sp>
      <p:sp>
        <p:nvSpPr>
          <p:cNvPr id="4" name="Footer Placeholder 3">
            <a:extLst>
              <a:ext uri="{FF2B5EF4-FFF2-40B4-BE49-F238E27FC236}">
                <a16:creationId xmlns:a16="http://schemas.microsoft.com/office/drawing/2014/main" id="{6B83B3EE-64DC-6919-B893-7E1BD779DB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1F20BF-A076-33B6-865E-D33CCF0E9A12}"/>
              </a:ext>
            </a:extLst>
          </p:cNvPr>
          <p:cNvSpPr>
            <a:spLocks noGrp="1"/>
          </p:cNvSpPr>
          <p:nvPr>
            <p:ph type="sldNum" sz="quarter" idx="12"/>
          </p:nvPr>
        </p:nvSpPr>
        <p:spPr/>
        <p:txBody>
          <a:bodyPr/>
          <a:lstStyle/>
          <a:p>
            <a:fld id="{5B61DD3C-8FFF-324E-86BE-6EE2AE8B3631}" type="slidenum">
              <a:rPr lang="en-US" smtClean="0"/>
              <a:t>‹#›</a:t>
            </a:fld>
            <a:endParaRPr lang="en-US"/>
          </a:p>
        </p:txBody>
      </p:sp>
    </p:spTree>
    <p:extLst>
      <p:ext uri="{BB962C8B-B14F-4D97-AF65-F5344CB8AC3E}">
        <p14:creationId xmlns:p14="http://schemas.microsoft.com/office/powerpoint/2010/main" val="4113856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93E2AA-5D06-CB3E-3FA5-097EA80C0527}"/>
              </a:ext>
            </a:extLst>
          </p:cNvPr>
          <p:cNvSpPr>
            <a:spLocks noGrp="1"/>
          </p:cNvSpPr>
          <p:nvPr>
            <p:ph type="dt" sz="half" idx="10"/>
          </p:nvPr>
        </p:nvSpPr>
        <p:spPr/>
        <p:txBody>
          <a:bodyPr/>
          <a:lstStyle/>
          <a:p>
            <a:fld id="{91281656-D460-3741-8D5F-DD1B26B3C64A}" type="datetimeFigureOut">
              <a:rPr lang="en-US" smtClean="0"/>
              <a:t>7/28/2025</a:t>
            </a:fld>
            <a:endParaRPr lang="en-US"/>
          </a:p>
        </p:txBody>
      </p:sp>
      <p:sp>
        <p:nvSpPr>
          <p:cNvPr id="3" name="Footer Placeholder 2">
            <a:extLst>
              <a:ext uri="{FF2B5EF4-FFF2-40B4-BE49-F238E27FC236}">
                <a16:creationId xmlns:a16="http://schemas.microsoft.com/office/drawing/2014/main" id="{3E10E8FB-A0BD-2F44-B74F-444CD43E9D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64D26D-1262-7794-57BF-4831C2B9068F}"/>
              </a:ext>
            </a:extLst>
          </p:cNvPr>
          <p:cNvSpPr>
            <a:spLocks noGrp="1"/>
          </p:cNvSpPr>
          <p:nvPr>
            <p:ph type="sldNum" sz="quarter" idx="12"/>
          </p:nvPr>
        </p:nvSpPr>
        <p:spPr/>
        <p:txBody>
          <a:bodyPr/>
          <a:lstStyle/>
          <a:p>
            <a:fld id="{5B61DD3C-8FFF-324E-86BE-6EE2AE8B3631}" type="slidenum">
              <a:rPr lang="en-US" smtClean="0"/>
              <a:t>‹#›</a:t>
            </a:fld>
            <a:endParaRPr lang="en-US"/>
          </a:p>
        </p:txBody>
      </p:sp>
    </p:spTree>
    <p:extLst>
      <p:ext uri="{BB962C8B-B14F-4D97-AF65-F5344CB8AC3E}">
        <p14:creationId xmlns:p14="http://schemas.microsoft.com/office/powerpoint/2010/main" val="2773462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C25A-17F5-34BB-2E26-E77C53D7F6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8DEEF5-50DD-352A-ED21-3578E5DB1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09E606-50DF-D420-5E29-44DB67170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E0AC37-A7F8-F970-D8CA-E013B38DF7DB}"/>
              </a:ext>
            </a:extLst>
          </p:cNvPr>
          <p:cNvSpPr>
            <a:spLocks noGrp="1"/>
          </p:cNvSpPr>
          <p:nvPr>
            <p:ph type="dt" sz="half" idx="10"/>
          </p:nvPr>
        </p:nvSpPr>
        <p:spPr/>
        <p:txBody>
          <a:bodyPr/>
          <a:lstStyle/>
          <a:p>
            <a:fld id="{91281656-D460-3741-8D5F-DD1B26B3C64A}" type="datetimeFigureOut">
              <a:rPr lang="en-US" smtClean="0"/>
              <a:t>7/28/2025</a:t>
            </a:fld>
            <a:endParaRPr lang="en-US"/>
          </a:p>
        </p:txBody>
      </p:sp>
      <p:sp>
        <p:nvSpPr>
          <p:cNvPr id="6" name="Footer Placeholder 5">
            <a:extLst>
              <a:ext uri="{FF2B5EF4-FFF2-40B4-BE49-F238E27FC236}">
                <a16:creationId xmlns:a16="http://schemas.microsoft.com/office/drawing/2014/main" id="{6613C2F4-BBD5-DADC-6802-71B5E9886B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3D71EF-1C4D-AE0A-487B-3DF31909CE7D}"/>
              </a:ext>
            </a:extLst>
          </p:cNvPr>
          <p:cNvSpPr>
            <a:spLocks noGrp="1"/>
          </p:cNvSpPr>
          <p:nvPr>
            <p:ph type="sldNum" sz="quarter" idx="12"/>
          </p:nvPr>
        </p:nvSpPr>
        <p:spPr/>
        <p:txBody>
          <a:bodyPr/>
          <a:lstStyle/>
          <a:p>
            <a:fld id="{5B61DD3C-8FFF-324E-86BE-6EE2AE8B3631}" type="slidenum">
              <a:rPr lang="en-US" smtClean="0"/>
              <a:t>‹#›</a:t>
            </a:fld>
            <a:endParaRPr lang="en-US"/>
          </a:p>
        </p:txBody>
      </p:sp>
    </p:spTree>
    <p:extLst>
      <p:ext uri="{BB962C8B-B14F-4D97-AF65-F5344CB8AC3E}">
        <p14:creationId xmlns:p14="http://schemas.microsoft.com/office/powerpoint/2010/main" val="4072290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B4DFF-DD22-F7BC-CEFC-7403088B7C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C225F5-0B57-6E7E-6015-C995CF8017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95EC5A-FC83-37F4-81A5-BA82406FBC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E49AF-2F5B-EF5E-CE06-79BEE01334E2}"/>
              </a:ext>
            </a:extLst>
          </p:cNvPr>
          <p:cNvSpPr>
            <a:spLocks noGrp="1"/>
          </p:cNvSpPr>
          <p:nvPr>
            <p:ph type="dt" sz="half" idx="10"/>
          </p:nvPr>
        </p:nvSpPr>
        <p:spPr/>
        <p:txBody>
          <a:bodyPr/>
          <a:lstStyle/>
          <a:p>
            <a:fld id="{91281656-D460-3741-8D5F-DD1B26B3C64A}" type="datetimeFigureOut">
              <a:rPr lang="en-US" smtClean="0"/>
              <a:t>7/28/2025</a:t>
            </a:fld>
            <a:endParaRPr lang="en-US"/>
          </a:p>
        </p:txBody>
      </p:sp>
      <p:sp>
        <p:nvSpPr>
          <p:cNvPr id="6" name="Footer Placeholder 5">
            <a:extLst>
              <a:ext uri="{FF2B5EF4-FFF2-40B4-BE49-F238E27FC236}">
                <a16:creationId xmlns:a16="http://schemas.microsoft.com/office/drawing/2014/main" id="{D5FE45A8-CC7C-5987-DC8B-7BCBE7E50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39DF2-2AB8-A331-CC1D-3D55D0DB8C8A}"/>
              </a:ext>
            </a:extLst>
          </p:cNvPr>
          <p:cNvSpPr>
            <a:spLocks noGrp="1"/>
          </p:cNvSpPr>
          <p:nvPr>
            <p:ph type="sldNum" sz="quarter" idx="12"/>
          </p:nvPr>
        </p:nvSpPr>
        <p:spPr/>
        <p:txBody>
          <a:bodyPr/>
          <a:lstStyle/>
          <a:p>
            <a:fld id="{5B61DD3C-8FFF-324E-86BE-6EE2AE8B3631}" type="slidenum">
              <a:rPr lang="en-US" smtClean="0"/>
              <a:t>‹#›</a:t>
            </a:fld>
            <a:endParaRPr lang="en-US"/>
          </a:p>
        </p:txBody>
      </p:sp>
    </p:spTree>
    <p:extLst>
      <p:ext uri="{BB962C8B-B14F-4D97-AF65-F5344CB8AC3E}">
        <p14:creationId xmlns:p14="http://schemas.microsoft.com/office/powerpoint/2010/main" val="1390360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B5763F-262D-69D6-126B-2F96E22802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844A31-54DD-E47B-E7DE-AB4266A38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FCCB1-8113-EDA1-EF74-7C3BD7BF2D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1281656-D460-3741-8D5F-DD1B26B3C64A}" type="datetimeFigureOut">
              <a:rPr lang="en-US" smtClean="0"/>
              <a:t>7/28/2025</a:t>
            </a:fld>
            <a:endParaRPr lang="en-US"/>
          </a:p>
        </p:txBody>
      </p:sp>
      <p:sp>
        <p:nvSpPr>
          <p:cNvPr id="5" name="Footer Placeholder 4">
            <a:extLst>
              <a:ext uri="{FF2B5EF4-FFF2-40B4-BE49-F238E27FC236}">
                <a16:creationId xmlns:a16="http://schemas.microsoft.com/office/drawing/2014/main" id="{95D44802-D51B-0559-D370-442CAF6F84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4859FC-985B-B83E-A14B-180D53EBEE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61DD3C-8FFF-324E-86BE-6EE2AE8B3631}" type="slidenum">
              <a:rPr lang="en-US" smtClean="0"/>
              <a:t>‹#›</a:t>
            </a:fld>
            <a:endParaRPr lang="en-US"/>
          </a:p>
        </p:txBody>
      </p:sp>
    </p:spTree>
    <p:extLst>
      <p:ext uri="{BB962C8B-B14F-4D97-AF65-F5344CB8AC3E}">
        <p14:creationId xmlns:p14="http://schemas.microsoft.com/office/powerpoint/2010/main" val="1984913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35.svg"/><Relationship Id="rId3" Type="http://schemas.openxmlformats.org/officeDocument/2006/relationships/image" Target="../media/image3.png"/><Relationship Id="rId7" Type="http://schemas.openxmlformats.org/officeDocument/2006/relationships/image" Target="../media/image37.svg"/><Relationship Id="rId12" Type="http://schemas.openxmlformats.org/officeDocument/2006/relationships/image" Target="../media/image34.png"/><Relationship Id="rId17" Type="http://schemas.openxmlformats.org/officeDocument/2006/relationships/image" Target="../media/image31.svg"/><Relationship Id="rId2" Type="http://schemas.openxmlformats.org/officeDocument/2006/relationships/notesSlide" Target="../notesSlides/notesSlide9.xml"/><Relationship Id="rId16"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41.svg"/><Relationship Id="rId5" Type="http://schemas.openxmlformats.org/officeDocument/2006/relationships/image" Target="../media/image33.svg"/><Relationship Id="rId15" Type="http://schemas.openxmlformats.org/officeDocument/2006/relationships/image" Target="../media/image57.png"/><Relationship Id="rId10" Type="http://schemas.openxmlformats.org/officeDocument/2006/relationships/image" Target="../media/image40.png"/><Relationship Id="rId4" Type="http://schemas.openxmlformats.org/officeDocument/2006/relationships/image" Target="../media/image32.png"/><Relationship Id="rId9" Type="http://schemas.openxmlformats.org/officeDocument/2006/relationships/image" Target="../media/image55.svg"/><Relationship Id="rId14" Type="http://schemas.openxmlformats.org/officeDocument/2006/relationships/image" Target="../media/image56.png"/></Relationships>
</file>

<file path=ppt/slides/_rels/slide11.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34.png"/><Relationship Id="rId3" Type="http://schemas.openxmlformats.org/officeDocument/2006/relationships/image" Target="../media/image58.png"/><Relationship Id="rId7" Type="http://schemas.openxmlformats.org/officeDocument/2006/relationships/image" Target="../media/image36.png"/><Relationship Id="rId12" Type="http://schemas.openxmlformats.org/officeDocument/2006/relationships/image" Target="../media/image60.svg"/><Relationship Id="rId17" Type="http://schemas.openxmlformats.org/officeDocument/2006/relationships/image" Target="../media/image61.png"/><Relationship Id="rId2" Type="http://schemas.openxmlformats.org/officeDocument/2006/relationships/notesSlide" Target="../notesSlides/notesSlide10.xml"/><Relationship Id="rId16" Type="http://schemas.openxmlformats.org/officeDocument/2006/relationships/image" Target="../media/image31.svg"/><Relationship Id="rId1" Type="http://schemas.openxmlformats.org/officeDocument/2006/relationships/slideLayout" Target="../slideLayouts/slideLayout1.xml"/><Relationship Id="rId6" Type="http://schemas.openxmlformats.org/officeDocument/2006/relationships/image" Target="../media/image33.svg"/><Relationship Id="rId11" Type="http://schemas.openxmlformats.org/officeDocument/2006/relationships/image" Target="../media/image59.png"/><Relationship Id="rId5" Type="http://schemas.openxmlformats.org/officeDocument/2006/relationships/image" Target="../media/image32.png"/><Relationship Id="rId15" Type="http://schemas.openxmlformats.org/officeDocument/2006/relationships/image" Target="../media/image30.png"/><Relationship Id="rId10" Type="http://schemas.openxmlformats.org/officeDocument/2006/relationships/image" Target="../media/image39.svg"/><Relationship Id="rId4" Type="http://schemas.openxmlformats.org/officeDocument/2006/relationships/image" Target="../media/image3.png"/><Relationship Id="rId9" Type="http://schemas.openxmlformats.org/officeDocument/2006/relationships/image" Target="../media/image38.png"/><Relationship Id="rId14" Type="http://schemas.openxmlformats.org/officeDocument/2006/relationships/image" Target="../media/image35.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svg"/><Relationship Id="rId4" Type="http://schemas.openxmlformats.org/officeDocument/2006/relationships/image" Target="../media/image62.png"/></Relationships>
</file>

<file path=ppt/slides/_rels/slide13.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3.png"/><Relationship Id="rId7" Type="http://schemas.openxmlformats.org/officeDocument/2006/relationships/image" Target="../media/image68.sv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7.png"/><Relationship Id="rId11" Type="http://schemas.openxmlformats.org/officeDocument/2006/relationships/image" Target="../media/image72.svg"/><Relationship Id="rId5" Type="http://schemas.openxmlformats.org/officeDocument/2006/relationships/image" Target="../media/image66.sv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3.jpg"/><Relationship Id="rId5" Type="http://schemas.openxmlformats.org/officeDocument/2006/relationships/image" Target="../media/image3.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76.svg"/></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svg"/><Relationship Id="rId3" Type="http://schemas.openxmlformats.org/officeDocument/2006/relationships/image" Target="../media/image3.png"/><Relationship Id="rId7" Type="http://schemas.openxmlformats.org/officeDocument/2006/relationships/image" Target="../media/image33.svg"/><Relationship Id="rId12"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image" Target="../media/image37.svg"/><Relationship Id="rId5" Type="http://schemas.openxmlformats.org/officeDocument/2006/relationships/image" Target="../media/image31.svg"/><Relationship Id="rId15" Type="http://schemas.openxmlformats.org/officeDocument/2006/relationships/image" Target="../media/image41.sv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svg"/><Relationship Id="rId14" Type="http://schemas.openxmlformats.org/officeDocument/2006/relationships/image" Target="../media/image40.png"/></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svg"/><Relationship Id="rId3" Type="http://schemas.openxmlformats.org/officeDocument/2006/relationships/image" Target="../media/image3.png"/><Relationship Id="rId7" Type="http://schemas.openxmlformats.org/officeDocument/2006/relationships/image" Target="../media/image43.svg"/><Relationship Id="rId12" Type="http://schemas.openxmlformats.org/officeDocument/2006/relationships/image" Target="../media/image38.png"/><Relationship Id="rId17" Type="http://schemas.openxmlformats.org/officeDocument/2006/relationships/image" Target="../media/image45.png"/><Relationship Id="rId2" Type="http://schemas.openxmlformats.org/officeDocument/2006/relationships/notesSlide" Target="../notesSlides/notesSlide6.xml"/><Relationship Id="rId16" Type="http://schemas.openxmlformats.org/officeDocument/2006/relationships/image" Target="../media/image44.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37.svg"/><Relationship Id="rId5" Type="http://schemas.openxmlformats.org/officeDocument/2006/relationships/image" Target="../media/image31.svg"/><Relationship Id="rId15" Type="http://schemas.openxmlformats.org/officeDocument/2006/relationships/image" Target="../media/image41.sv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svg"/><Relationship Id="rId14" Type="http://schemas.openxmlformats.org/officeDocument/2006/relationships/image" Target="../media/image40.png"/></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3" Type="http://schemas.openxmlformats.org/officeDocument/2006/relationships/image" Target="../media/image3.png"/><Relationship Id="rId7" Type="http://schemas.openxmlformats.org/officeDocument/2006/relationships/image" Target="../media/image47.svg"/><Relationship Id="rId12" Type="http://schemas.openxmlformats.org/officeDocument/2006/relationships/image" Target="../media/image40.png"/><Relationship Id="rId17" Type="http://schemas.openxmlformats.org/officeDocument/2006/relationships/image" Target="../media/image49.png"/><Relationship Id="rId2" Type="http://schemas.openxmlformats.org/officeDocument/2006/relationships/notesSlide" Target="../notesSlides/notesSlide7.xml"/><Relationship Id="rId16" Type="http://schemas.openxmlformats.org/officeDocument/2006/relationships/image" Target="../media/image48.png"/><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39.svg"/><Relationship Id="rId5" Type="http://schemas.openxmlformats.org/officeDocument/2006/relationships/image" Target="../media/image33.svg"/><Relationship Id="rId15" Type="http://schemas.openxmlformats.org/officeDocument/2006/relationships/image" Target="../media/image31.sv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svg"/><Relationship Id="rId14"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40.png"/><Relationship Id="rId3" Type="http://schemas.openxmlformats.org/officeDocument/2006/relationships/image" Target="../media/image50.png"/><Relationship Id="rId7" Type="http://schemas.openxmlformats.org/officeDocument/2006/relationships/image" Target="../media/image34.png"/><Relationship Id="rId12" Type="http://schemas.openxmlformats.org/officeDocument/2006/relationships/image" Target="../media/image39.svg"/><Relationship Id="rId17" Type="http://schemas.openxmlformats.org/officeDocument/2006/relationships/image" Target="../media/image31.svg"/><Relationship Id="rId2" Type="http://schemas.openxmlformats.org/officeDocument/2006/relationships/notesSlide" Target="../notesSlides/notesSlide8.xml"/><Relationship Id="rId16"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53.png"/><Relationship Id="rId10" Type="http://schemas.openxmlformats.org/officeDocument/2006/relationships/image" Target="../media/image52.svg"/><Relationship Id="rId4" Type="http://schemas.openxmlformats.org/officeDocument/2006/relationships/image" Target="../media/image3.png"/><Relationship Id="rId9" Type="http://schemas.openxmlformats.org/officeDocument/2006/relationships/image" Target="../media/image51.png"/><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1DED6-5B5B-BE9E-0022-BE69D64A62F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9C5F5C23-5E29-881C-9BF5-3AC21B46E076}"/>
              </a:ext>
            </a:extLst>
          </p:cNvPr>
          <p:cNvSpPr/>
          <p:nvPr/>
        </p:nvSpPr>
        <p:spPr>
          <a:xfrm>
            <a:off x="0" y="6412044"/>
            <a:ext cx="12192000" cy="112581"/>
          </a:xfrm>
          <a:prstGeom prst="rect">
            <a:avLst/>
          </a:prstGeom>
          <a:solidFill>
            <a:srgbClr val="E37F3A"/>
          </a:solidFill>
          <a:ln>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755C01-D221-C4AF-4F92-F5BBB7C68BEE}"/>
              </a:ext>
            </a:extLst>
          </p:cNvPr>
          <p:cNvSpPr/>
          <p:nvPr/>
        </p:nvSpPr>
        <p:spPr>
          <a:xfrm>
            <a:off x="0" y="6589128"/>
            <a:ext cx="12192000" cy="112581"/>
          </a:xfrm>
          <a:prstGeom prst="rect">
            <a:avLst/>
          </a:prstGeom>
          <a:solidFill>
            <a:srgbClr val="0C2649"/>
          </a:solidFill>
          <a:ln>
            <a:solidFill>
              <a:srgbClr val="0C26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descr="Credit Card Fraud Detection">
            <a:extLst>
              <a:ext uri="{FF2B5EF4-FFF2-40B4-BE49-F238E27FC236}">
                <a16:creationId xmlns:a16="http://schemas.microsoft.com/office/drawing/2014/main" id="{82CFC13D-A21F-7DD2-0699-599DD69691CA}"/>
              </a:ext>
            </a:extLst>
          </p:cNvPr>
          <p:cNvSpPr>
            <a:spLocks noGrp="1"/>
          </p:cNvSpPr>
          <p:nvPr>
            <p:ph type="ctrTitle"/>
          </p:nvPr>
        </p:nvSpPr>
        <p:spPr>
          <a:xfrm>
            <a:off x="1960790" y="651389"/>
            <a:ext cx="8415454" cy="951534"/>
          </a:xfrm>
        </p:spPr>
        <p:txBody>
          <a:bodyPr>
            <a:normAutofit fontScale="90000"/>
          </a:bodyPr>
          <a:lstStyle/>
          <a:p>
            <a:r>
              <a:rPr lang="en-US" b="1" dirty="0">
                <a:solidFill>
                  <a:srgbClr val="0C2649"/>
                </a:solidFill>
              </a:rPr>
              <a:t>Credit Card Fraud Detection</a:t>
            </a:r>
          </a:p>
        </p:txBody>
      </p:sp>
      <p:sp>
        <p:nvSpPr>
          <p:cNvPr id="3" name="Subtitle 2" descr="Using Machine Learning Methods&#10;April 18th, 2025&#10;">
            <a:extLst>
              <a:ext uri="{FF2B5EF4-FFF2-40B4-BE49-F238E27FC236}">
                <a16:creationId xmlns:a16="http://schemas.microsoft.com/office/drawing/2014/main" id="{3675F5D5-FF5D-C4F8-E008-3A2C562A5775}"/>
              </a:ext>
            </a:extLst>
          </p:cNvPr>
          <p:cNvSpPr>
            <a:spLocks noGrp="1"/>
          </p:cNvSpPr>
          <p:nvPr>
            <p:ph type="subTitle" idx="1"/>
          </p:nvPr>
        </p:nvSpPr>
        <p:spPr>
          <a:xfrm>
            <a:off x="1960790" y="1681559"/>
            <a:ext cx="8415454" cy="394927"/>
          </a:xfrm>
        </p:spPr>
        <p:txBody>
          <a:bodyPr>
            <a:noAutofit/>
          </a:bodyPr>
          <a:lstStyle/>
          <a:p>
            <a:r>
              <a:rPr lang="en-US" sz="3200" b="1" dirty="0">
                <a:solidFill>
                  <a:srgbClr val="E37F3A"/>
                </a:solidFill>
              </a:rPr>
              <a:t>Using Machine Learning Methods</a:t>
            </a:r>
          </a:p>
          <a:p>
            <a:r>
              <a:rPr lang="en-US" sz="2800" b="1" dirty="0">
                <a:solidFill>
                  <a:schemeClr val="bg1">
                    <a:lumMod val="65000"/>
                  </a:schemeClr>
                </a:solidFill>
              </a:rPr>
              <a:t>April 18</a:t>
            </a:r>
            <a:r>
              <a:rPr lang="en-US" sz="2800" b="1" baseline="30000" dirty="0">
                <a:solidFill>
                  <a:schemeClr val="bg1">
                    <a:lumMod val="65000"/>
                  </a:schemeClr>
                </a:solidFill>
              </a:rPr>
              <a:t>th</a:t>
            </a:r>
            <a:r>
              <a:rPr lang="en-US" sz="2800" b="1" dirty="0">
                <a:solidFill>
                  <a:schemeClr val="bg1">
                    <a:lumMod val="65000"/>
                  </a:schemeClr>
                </a:solidFill>
              </a:rPr>
              <a:t>, 2025</a:t>
            </a:r>
          </a:p>
        </p:txBody>
      </p:sp>
      <p:sp>
        <p:nvSpPr>
          <p:cNvPr id="4" name="Oval 3" descr="This is an image of the presenter's mentor, Dr. Daoji Li.">
            <a:extLst>
              <a:ext uri="{FF2B5EF4-FFF2-40B4-BE49-F238E27FC236}">
                <a16:creationId xmlns:a16="http://schemas.microsoft.com/office/drawing/2014/main" id="{DCE56715-AEAF-55DC-2250-FCF15701BC67}"/>
              </a:ext>
            </a:extLst>
          </p:cNvPr>
          <p:cNvSpPr/>
          <p:nvPr/>
        </p:nvSpPr>
        <p:spPr>
          <a:xfrm>
            <a:off x="6096000" y="3151597"/>
            <a:ext cx="1810512" cy="1809947"/>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descr="This is an image of the presenter, Keerthanaa Ellur.">
            <a:extLst>
              <a:ext uri="{FF2B5EF4-FFF2-40B4-BE49-F238E27FC236}">
                <a16:creationId xmlns:a16="http://schemas.microsoft.com/office/drawing/2014/main" id="{A1E53B1B-CB61-01F2-77AB-EA62414AF748}"/>
              </a:ext>
            </a:extLst>
          </p:cNvPr>
          <p:cNvSpPr/>
          <p:nvPr/>
        </p:nvSpPr>
        <p:spPr>
          <a:xfrm>
            <a:off x="998178" y="3151597"/>
            <a:ext cx="1810512" cy="1809947"/>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descr="Keerthanaa Ellur&#10;Masters in Information Systems&#10;">
            <a:extLst>
              <a:ext uri="{FF2B5EF4-FFF2-40B4-BE49-F238E27FC236}">
                <a16:creationId xmlns:a16="http://schemas.microsoft.com/office/drawing/2014/main" id="{17CBDBD2-67C1-4F9A-D8BD-8E4922635DA6}"/>
              </a:ext>
            </a:extLst>
          </p:cNvPr>
          <p:cNvSpPr txBox="1"/>
          <p:nvPr/>
        </p:nvSpPr>
        <p:spPr>
          <a:xfrm>
            <a:off x="2941428" y="3517961"/>
            <a:ext cx="2567006" cy="1077218"/>
          </a:xfrm>
          <a:prstGeom prst="rect">
            <a:avLst/>
          </a:prstGeom>
          <a:noFill/>
        </p:spPr>
        <p:txBody>
          <a:bodyPr wrap="square" rtlCol="0">
            <a:spAutoFit/>
          </a:bodyPr>
          <a:lstStyle/>
          <a:p>
            <a:r>
              <a:rPr lang="en-US" sz="2400" b="1" dirty="0">
                <a:solidFill>
                  <a:srgbClr val="0C2649"/>
                </a:solidFill>
              </a:rPr>
              <a:t>Keerthanaa Ellur</a:t>
            </a:r>
          </a:p>
          <a:p>
            <a:r>
              <a:rPr lang="en-US" sz="2000" i="1" dirty="0">
                <a:solidFill>
                  <a:srgbClr val="E37F3A"/>
                </a:solidFill>
              </a:rPr>
              <a:t>Masters in Information Systems</a:t>
            </a:r>
          </a:p>
        </p:txBody>
      </p:sp>
      <p:sp>
        <p:nvSpPr>
          <p:cNvPr id="7" name="TextBox 6" descr="Dr. Daoji Li&#10;Associate Professor of Statistics and Data Science&#10;">
            <a:extLst>
              <a:ext uri="{FF2B5EF4-FFF2-40B4-BE49-F238E27FC236}">
                <a16:creationId xmlns:a16="http://schemas.microsoft.com/office/drawing/2014/main" id="{D99A208C-930A-B3EC-315F-F8D14E9A5B3D}"/>
              </a:ext>
            </a:extLst>
          </p:cNvPr>
          <p:cNvSpPr txBox="1"/>
          <p:nvPr/>
        </p:nvSpPr>
        <p:spPr>
          <a:xfrm>
            <a:off x="8196838" y="3517961"/>
            <a:ext cx="3308808" cy="1077218"/>
          </a:xfrm>
          <a:prstGeom prst="rect">
            <a:avLst/>
          </a:prstGeom>
          <a:noFill/>
        </p:spPr>
        <p:txBody>
          <a:bodyPr wrap="square" rtlCol="0">
            <a:spAutoFit/>
          </a:bodyPr>
          <a:lstStyle/>
          <a:p>
            <a:r>
              <a:rPr lang="en-US" sz="2400" b="1" dirty="0">
                <a:solidFill>
                  <a:srgbClr val="0C2649"/>
                </a:solidFill>
              </a:rPr>
              <a:t>Dr. Daoji Li</a:t>
            </a:r>
          </a:p>
          <a:p>
            <a:r>
              <a:rPr lang="en-US" sz="2000" i="1" dirty="0">
                <a:solidFill>
                  <a:srgbClr val="E37F3A"/>
                </a:solidFill>
              </a:rPr>
              <a:t>Associate Professor of Statistics and Data Science</a:t>
            </a:r>
          </a:p>
        </p:txBody>
      </p:sp>
      <p:sp>
        <p:nvSpPr>
          <p:cNvPr id="15" name="Rectangle 14">
            <a:extLst>
              <a:ext uri="{FF2B5EF4-FFF2-40B4-BE49-F238E27FC236}">
                <a16:creationId xmlns:a16="http://schemas.microsoft.com/office/drawing/2014/main" id="{E024C043-0C17-D915-A551-D897F815BACA}"/>
              </a:ext>
            </a:extLst>
          </p:cNvPr>
          <p:cNvSpPr/>
          <p:nvPr/>
        </p:nvSpPr>
        <p:spPr>
          <a:xfrm>
            <a:off x="10162478" y="6205424"/>
            <a:ext cx="1907219" cy="6525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al State Fullerton wordmark">
            <a:extLst>
              <a:ext uri="{FF2B5EF4-FFF2-40B4-BE49-F238E27FC236}">
                <a16:creationId xmlns:a16="http://schemas.microsoft.com/office/drawing/2014/main" id="{FED56529-5F17-44D2-DC67-554B9BDED4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89926" y="6387236"/>
            <a:ext cx="1872337" cy="3038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This is a logo of the SCAR DAY 25 event.">
            <a:extLst>
              <a:ext uri="{FF2B5EF4-FFF2-40B4-BE49-F238E27FC236}">
                <a16:creationId xmlns:a16="http://schemas.microsoft.com/office/drawing/2014/main" id="{C7FFE1C7-4637-66DF-10BE-5A4B26FA1E60}"/>
              </a:ext>
            </a:extLst>
          </p:cNvPr>
          <p:cNvPicPr>
            <a:picLocks noChangeAspect="1"/>
          </p:cNvPicPr>
          <p:nvPr/>
        </p:nvPicPr>
        <p:blipFill>
          <a:blip r:embed="rId6">
            <a:alphaModFix amt="35000"/>
          </a:blip>
          <a:stretch>
            <a:fillRect/>
          </a:stretch>
        </p:blipFill>
        <p:spPr>
          <a:xfrm>
            <a:off x="4433590" y="5331940"/>
            <a:ext cx="3324819" cy="949948"/>
          </a:xfrm>
          <a:prstGeom prst="rect">
            <a:avLst/>
          </a:prstGeom>
        </p:spPr>
      </p:pic>
    </p:spTree>
    <p:extLst>
      <p:ext uri="{BB962C8B-B14F-4D97-AF65-F5344CB8AC3E}">
        <p14:creationId xmlns:p14="http://schemas.microsoft.com/office/powerpoint/2010/main" val="330586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CC98C-498D-8F8D-E59C-24DA9A8353AB}"/>
            </a:ext>
          </a:extLst>
        </p:cNvPr>
        <p:cNvGrpSpPr/>
        <p:nvPr/>
      </p:nvGrpSpPr>
      <p:grpSpPr>
        <a:xfrm>
          <a:off x="0" y="0"/>
          <a:ext cx="0" cy="0"/>
          <a:chOff x="0" y="0"/>
          <a:chExt cx="0" cy="0"/>
        </a:xfrm>
      </p:grpSpPr>
      <p:sp>
        <p:nvSpPr>
          <p:cNvPr id="18" name="Arrow: Chevron 17">
            <a:extLst>
              <a:ext uri="{FF2B5EF4-FFF2-40B4-BE49-F238E27FC236}">
                <a16:creationId xmlns:a16="http://schemas.microsoft.com/office/drawing/2014/main" id="{75677B9A-4B2D-8B57-4FC1-AD5001EE3E8E}"/>
              </a:ext>
            </a:extLst>
          </p:cNvPr>
          <p:cNvSpPr/>
          <p:nvPr/>
        </p:nvSpPr>
        <p:spPr>
          <a:xfrm>
            <a:off x="183650" y="185933"/>
            <a:ext cx="8916283" cy="1545516"/>
          </a:xfrm>
          <a:prstGeom prst="chevron">
            <a:avLst>
              <a:gd name="adj" fmla="val 64519"/>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90599375-7E92-2832-96AB-E509FC53404F}"/>
              </a:ext>
            </a:extLst>
          </p:cNvPr>
          <p:cNvSpPr/>
          <p:nvPr/>
        </p:nvSpPr>
        <p:spPr>
          <a:xfrm>
            <a:off x="-1913" y="-5712"/>
            <a:ext cx="1353015" cy="692466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7D07D2A-559F-40B9-ECFA-C9D5E59767F9}"/>
              </a:ext>
            </a:extLst>
          </p:cNvPr>
          <p:cNvSpPr/>
          <p:nvPr/>
        </p:nvSpPr>
        <p:spPr>
          <a:xfrm>
            <a:off x="0" y="6412044"/>
            <a:ext cx="12192000" cy="112581"/>
          </a:xfrm>
          <a:prstGeom prst="rect">
            <a:avLst/>
          </a:prstGeom>
          <a:solidFill>
            <a:srgbClr val="E37F3A"/>
          </a:solidFill>
          <a:ln>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700FEF-4D25-1841-F140-08FC8D471FB0}"/>
              </a:ext>
            </a:extLst>
          </p:cNvPr>
          <p:cNvSpPr/>
          <p:nvPr/>
        </p:nvSpPr>
        <p:spPr>
          <a:xfrm>
            <a:off x="0" y="6589128"/>
            <a:ext cx="12192000" cy="112581"/>
          </a:xfrm>
          <a:prstGeom prst="rect">
            <a:avLst/>
          </a:prstGeom>
          <a:solidFill>
            <a:srgbClr val="0C2649"/>
          </a:solidFill>
          <a:ln>
            <a:solidFill>
              <a:srgbClr val="0C26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B2AFF95-BA2A-3259-9726-8CE4365D33E1}"/>
              </a:ext>
            </a:extLst>
          </p:cNvPr>
          <p:cNvSpPr/>
          <p:nvPr/>
        </p:nvSpPr>
        <p:spPr>
          <a:xfrm>
            <a:off x="10162478" y="6205424"/>
            <a:ext cx="1907219" cy="6525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al State Fullerton wordmark">
            <a:extLst>
              <a:ext uri="{FF2B5EF4-FFF2-40B4-BE49-F238E27FC236}">
                <a16:creationId xmlns:a16="http://schemas.microsoft.com/office/drawing/2014/main" id="{A2E25F1A-9C0E-ED3F-6806-61773B527D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9926" y="6387236"/>
            <a:ext cx="1872337" cy="303820"/>
          </a:xfrm>
          <a:prstGeom prst="rect">
            <a:avLst/>
          </a:prstGeom>
          <a:noFill/>
          <a:extLst>
            <a:ext uri="{909E8E84-426E-40DD-AFC4-6F175D3DCCD1}">
              <a14:hiddenFill xmlns:a14="http://schemas.microsoft.com/office/drawing/2010/main">
                <a:solidFill>
                  <a:srgbClr val="FFFFFF"/>
                </a:solidFill>
              </a14:hiddenFill>
            </a:ext>
          </a:extLst>
        </p:spPr>
      </p:pic>
      <p:pic>
        <p:nvPicPr>
          <p:cNvPr id="25" name="Graphic 24" descr="Badge 1 outline">
            <a:extLst>
              <a:ext uri="{FF2B5EF4-FFF2-40B4-BE49-F238E27FC236}">
                <a16:creationId xmlns:a16="http://schemas.microsoft.com/office/drawing/2014/main" id="{D503703D-90EB-F055-B812-4595B8B179C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01992" y="483933"/>
            <a:ext cx="457200" cy="457200"/>
          </a:xfrm>
          <a:prstGeom prst="rect">
            <a:avLst/>
          </a:prstGeom>
        </p:spPr>
      </p:pic>
      <p:pic>
        <p:nvPicPr>
          <p:cNvPr id="29" name="Graphic 28" descr="Badge 3 outline">
            <a:extLst>
              <a:ext uri="{FF2B5EF4-FFF2-40B4-BE49-F238E27FC236}">
                <a16:creationId xmlns:a16="http://schemas.microsoft.com/office/drawing/2014/main" id="{E0C63401-5E2A-302E-70AD-662690529EE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16392" y="483933"/>
            <a:ext cx="457200" cy="457200"/>
          </a:xfrm>
          <a:prstGeom prst="rect">
            <a:avLst/>
          </a:prstGeom>
        </p:spPr>
      </p:pic>
      <p:pic>
        <p:nvPicPr>
          <p:cNvPr id="31" name="Graphic 30" descr="Badge 4 outline">
            <a:extLst>
              <a:ext uri="{FF2B5EF4-FFF2-40B4-BE49-F238E27FC236}">
                <a16:creationId xmlns:a16="http://schemas.microsoft.com/office/drawing/2014/main" id="{767B1D4E-DC00-E104-6901-E1C484CC988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31929" y="255333"/>
            <a:ext cx="914400" cy="914400"/>
          </a:xfrm>
          <a:prstGeom prst="rect">
            <a:avLst/>
          </a:prstGeom>
        </p:spPr>
      </p:pic>
      <p:pic>
        <p:nvPicPr>
          <p:cNvPr id="33" name="Graphic 32" descr="Badge 5 outline">
            <a:extLst>
              <a:ext uri="{FF2B5EF4-FFF2-40B4-BE49-F238E27FC236}">
                <a16:creationId xmlns:a16="http://schemas.microsoft.com/office/drawing/2014/main" id="{16BF2893-1DD5-4F02-9215-BA2E3FD0B41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104666" y="483933"/>
            <a:ext cx="457200" cy="457200"/>
          </a:xfrm>
          <a:prstGeom prst="rect">
            <a:avLst/>
          </a:prstGeom>
        </p:spPr>
      </p:pic>
      <p:pic>
        <p:nvPicPr>
          <p:cNvPr id="2" name="Graphic 1" descr="Badge outline">
            <a:extLst>
              <a:ext uri="{FF2B5EF4-FFF2-40B4-BE49-F238E27FC236}">
                <a16:creationId xmlns:a16="http://schemas.microsoft.com/office/drawing/2014/main" id="{22976F74-EB19-7FDC-2742-19E71C8FE8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359192" y="483933"/>
            <a:ext cx="457200" cy="457200"/>
          </a:xfrm>
          <a:prstGeom prst="rect">
            <a:avLst/>
          </a:prstGeom>
        </p:spPr>
      </p:pic>
      <p:pic>
        <p:nvPicPr>
          <p:cNvPr id="10" name="Picture 9" descr="This is an image of the QDA confusion matrix with 55508 true positive, 1356 false positive, 12 false negative, 86 true negative.">
            <a:extLst>
              <a:ext uri="{FF2B5EF4-FFF2-40B4-BE49-F238E27FC236}">
                <a16:creationId xmlns:a16="http://schemas.microsoft.com/office/drawing/2014/main" id="{E2651B58-7B50-F266-A044-DD942178D346}"/>
              </a:ext>
            </a:extLst>
          </p:cNvPr>
          <p:cNvPicPr>
            <a:picLocks noChangeAspect="1"/>
          </p:cNvPicPr>
          <p:nvPr/>
        </p:nvPicPr>
        <p:blipFill>
          <a:blip r:embed="rId14"/>
          <a:stretch>
            <a:fillRect/>
          </a:stretch>
        </p:blipFill>
        <p:spPr>
          <a:xfrm>
            <a:off x="5828952" y="1749301"/>
            <a:ext cx="5475318" cy="4521150"/>
          </a:xfrm>
          <a:prstGeom prst="rect">
            <a:avLst/>
          </a:prstGeom>
        </p:spPr>
      </p:pic>
      <p:pic>
        <p:nvPicPr>
          <p:cNvPr id="12" name="Content Placeholder 11" descr="This is an image of the QDA classification report with precision being 0.06 and recall being 0.88.">
            <a:extLst>
              <a:ext uri="{FF2B5EF4-FFF2-40B4-BE49-F238E27FC236}">
                <a16:creationId xmlns:a16="http://schemas.microsoft.com/office/drawing/2014/main" id="{7906C3CE-7EFA-7082-1FF8-50E65AF971F6}"/>
              </a:ext>
            </a:extLst>
          </p:cNvPr>
          <p:cNvPicPr>
            <a:picLocks noChangeAspect="1"/>
          </p:cNvPicPr>
          <p:nvPr/>
        </p:nvPicPr>
        <p:blipFill>
          <a:blip r:embed="rId15"/>
          <a:stretch>
            <a:fillRect/>
          </a:stretch>
        </p:blipFill>
        <p:spPr>
          <a:xfrm>
            <a:off x="563729" y="2296413"/>
            <a:ext cx="4505325" cy="2114550"/>
          </a:xfrm>
          <a:prstGeom prst="rect">
            <a:avLst/>
          </a:prstGeom>
          <a:effectLst>
            <a:outerShdw blurRad="50800" dist="38100" dir="2700000" algn="tl" rotWithShape="0">
              <a:prstClr val="black">
                <a:alpha val="40000"/>
              </a:prstClr>
            </a:outerShdw>
          </a:effectLst>
        </p:spPr>
      </p:pic>
      <p:sp>
        <p:nvSpPr>
          <p:cNvPr id="11" name="TextBox 10" descr="Concept: Similar to LDA but allows each class to have its own covariance matrix, resulting in quadratic boundaries.&#10;Key Note: While recall is high, the low precision indicates many false positives.&#10;">
            <a:extLst>
              <a:ext uri="{FF2B5EF4-FFF2-40B4-BE49-F238E27FC236}">
                <a16:creationId xmlns:a16="http://schemas.microsoft.com/office/drawing/2014/main" id="{46EA119B-1EF1-9FF4-03FC-A9163056E639}"/>
              </a:ext>
            </a:extLst>
          </p:cNvPr>
          <p:cNvSpPr txBox="1"/>
          <p:nvPr/>
        </p:nvSpPr>
        <p:spPr>
          <a:xfrm>
            <a:off x="122303" y="4449312"/>
            <a:ext cx="5848350" cy="19389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C2649"/>
                </a:solidFill>
                <a:effectLst/>
              </a:rPr>
              <a:t>Concept:</a:t>
            </a:r>
            <a:r>
              <a:rPr kumimoji="0" lang="en-US" altLang="en-US" sz="2400" b="0" i="0" u="none" strike="noStrike" cap="none" normalizeH="0" baseline="0" dirty="0">
                <a:ln>
                  <a:noFill/>
                </a:ln>
                <a:solidFill>
                  <a:srgbClr val="0C2649"/>
                </a:solidFill>
                <a:effectLst/>
              </a:rPr>
              <a:t> Similar to LDA but allows each class to have its own covariance matrix, resulting in quadratic boundaries.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C2649"/>
                </a:solidFill>
                <a:effectLst/>
              </a:rPr>
              <a:t>Key Note:</a:t>
            </a:r>
            <a:r>
              <a:rPr kumimoji="0" lang="en-US" altLang="en-US" sz="2400" b="0" i="0" u="none" strike="noStrike" cap="none" normalizeH="0" baseline="0" dirty="0">
                <a:ln>
                  <a:noFill/>
                </a:ln>
                <a:solidFill>
                  <a:srgbClr val="0C2649"/>
                </a:solidFill>
                <a:effectLst/>
              </a:rPr>
              <a:t> While recall is high, the low precision indicates many false positives.</a:t>
            </a:r>
          </a:p>
        </p:txBody>
      </p:sp>
      <p:grpSp>
        <p:nvGrpSpPr>
          <p:cNvPr id="14" name="Group 13">
            <a:extLst>
              <a:ext uri="{FF2B5EF4-FFF2-40B4-BE49-F238E27FC236}">
                <a16:creationId xmlns:a16="http://schemas.microsoft.com/office/drawing/2014/main" id="{6D765B06-ED82-F0F6-2BCE-96BCD05E4D52}"/>
              </a:ext>
            </a:extLst>
          </p:cNvPr>
          <p:cNvGrpSpPr/>
          <p:nvPr/>
        </p:nvGrpSpPr>
        <p:grpSpPr>
          <a:xfrm>
            <a:off x="893902" y="493375"/>
            <a:ext cx="914400" cy="914400"/>
            <a:chOff x="893902" y="493375"/>
            <a:chExt cx="914400" cy="914400"/>
          </a:xfrm>
        </p:grpSpPr>
        <p:sp>
          <p:nvSpPr>
            <p:cNvPr id="16" name="Oval 15">
              <a:extLst>
                <a:ext uri="{FF2B5EF4-FFF2-40B4-BE49-F238E27FC236}">
                  <a16:creationId xmlns:a16="http://schemas.microsoft.com/office/drawing/2014/main" id="{C4CC27A2-6BF7-DC7D-DBE4-8960B7CB75E1}"/>
                </a:ext>
              </a:extLst>
            </p:cNvPr>
            <p:cNvSpPr/>
            <p:nvPr/>
          </p:nvSpPr>
          <p:spPr>
            <a:xfrm>
              <a:off x="893902" y="493375"/>
              <a:ext cx="914400" cy="914400"/>
            </a:xfrm>
            <a:prstGeom prst="ellipse">
              <a:avLst/>
            </a:prstGeom>
            <a:solidFill>
              <a:srgbClr val="0C2649"/>
            </a:solidFill>
            <a:ln>
              <a:solidFill>
                <a:srgbClr val="0C2649"/>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descr="Statistics with solid fill">
              <a:extLst>
                <a:ext uri="{FF2B5EF4-FFF2-40B4-BE49-F238E27FC236}">
                  <a16:creationId xmlns:a16="http://schemas.microsoft.com/office/drawing/2014/main" id="{94FC25E6-F0B2-B4C9-2139-DBD7A7B9363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85342" y="626150"/>
              <a:ext cx="731520" cy="731520"/>
            </a:xfrm>
            <a:prstGeom prst="rect">
              <a:avLst/>
            </a:prstGeom>
          </p:spPr>
        </p:pic>
      </p:grpSp>
      <p:sp>
        <p:nvSpPr>
          <p:cNvPr id="19" name="Subtitle 2" descr="Quadratic Discriminant Analysis (QDA)&#10;">
            <a:extLst>
              <a:ext uri="{FF2B5EF4-FFF2-40B4-BE49-F238E27FC236}">
                <a16:creationId xmlns:a16="http://schemas.microsoft.com/office/drawing/2014/main" id="{44069362-72E3-8966-106C-D15CAB38D7DF}"/>
              </a:ext>
            </a:extLst>
          </p:cNvPr>
          <p:cNvSpPr txBox="1">
            <a:spLocks/>
          </p:cNvSpPr>
          <p:nvPr/>
        </p:nvSpPr>
        <p:spPr>
          <a:xfrm>
            <a:off x="1971398" y="1164023"/>
            <a:ext cx="7563405" cy="41215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0C2649"/>
                </a:solidFill>
              </a:rPr>
              <a:t>Quadratic Discriminant Analysis (QDA)</a:t>
            </a:r>
          </a:p>
        </p:txBody>
      </p:sp>
      <p:sp>
        <p:nvSpPr>
          <p:cNvPr id="3" name="TextBox 2">
            <a:extLst>
              <a:ext uri="{FF2B5EF4-FFF2-40B4-BE49-F238E27FC236}">
                <a16:creationId xmlns:a16="http://schemas.microsoft.com/office/drawing/2014/main" id="{9D9C9226-F2D9-9A94-62D1-7E25528FC750}"/>
              </a:ext>
            </a:extLst>
          </p:cNvPr>
          <p:cNvSpPr txBox="1"/>
          <p:nvPr/>
        </p:nvSpPr>
        <p:spPr>
          <a:xfrm>
            <a:off x="563729" y="1715727"/>
            <a:ext cx="4505325" cy="584775"/>
          </a:xfrm>
          <a:prstGeom prst="rect">
            <a:avLst/>
          </a:prstGeom>
          <a:noFill/>
        </p:spPr>
        <p:txBody>
          <a:bodyPr wrap="square" rtlCol="0">
            <a:spAutoFit/>
          </a:bodyPr>
          <a:lstStyle/>
          <a:p>
            <a:r>
              <a:rPr lang="en-US" sz="1600" i="1" dirty="0">
                <a:solidFill>
                  <a:srgbClr val="E37F3A"/>
                </a:solidFill>
              </a:rPr>
              <a:t>Q</a:t>
            </a:r>
            <a:r>
              <a:rPr lang="en-US" sz="1600" b="0" i="1" dirty="0">
                <a:solidFill>
                  <a:srgbClr val="E37F3A"/>
                </a:solidFill>
                <a:effectLst/>
              </a:rPr>
              <a:t>DA confusion matrix and classification report with precision, recall, f1-score, and support.</a:t>
            </a:r>
            <a:endParaRPr lang="en-US" sz="1600" i="1" dirty="0">
              <a:solidFill>
                <a:srgbClr val="E37F3A"/>
              </a:solidFill>
            </a:endParaRPr>
          </a:p>
        </p:txBody>
      </p:sp>
    </p:spTree>
    <p:extLst>
      <p:ext uri="{BB962C8B-B14F-4D97-AF65-F5344CB8AC3E}">
        <p14:creationId xmlns:p14="http://schemas.microsoft.com/office/powerpoint/2010/main" val="64900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8B8C1-67C4-F489-75E0-388751ED449A}"/>
            </a:ext>
          </a:extLst>
        </p:cNvPr>
        <p:cNvGrpSpPr/>
        <p:nvPr/>
      </p:nvGrpSpPr>
      <p:grpSpPr>
        <a:xfrm>
          <a:off x="0" y="0"/>
          <a:ext cx="0" cy="0"/>
          <a:chOff x="0" y="0"/>
          <a:chExt cx="0" cy="0"/>
        </a:xfrm>
      </p:grpSpPr>
      <p:pic>
        <p:nvPicPr>
          <p:cNvPr id="4" name="Picture 3" descr="This is an image of the KNN confusion matrix with 56857 true positive, 7 false positive, 17 false negative, 81 true negative.">
            <a:extLst>
              <a:ext uri="{FF2B5EF4-FFF2-40B4-BE49-F238E27FC236}">
                <a16:creationId xmlns:a16="http://schemas.microsoft.com/office/drawing/2014/main" id="{ED74DDD4-5494-F2A4-DED2-53BD2486725B}"/>
              </a:ext>
            </a:extLst>
          </p:cNvPr>
          <p:cNvPicPr>
            <a:picLocks noChangeAspect="1"/>
          </p:cNvPicPr>
          <p:nvPr/>
        </p:nvPicPr>
        <p:blipFill>
          <a:blip r:embed="rId3"/>
          <a:stretch>
            <a:fillRect/>
          </a:stretch>
        </p:blipFill>
        <p:spPr>
          <a:xfrm>
            <a:off x="6324372" y="1365247"/>
            <a:ext cx="5895975" cy="4838700"/>
          </a:xfrm>
          <a:prstGeom prst="rect">
            <a:avLst/>
          </a:prstGeom>
        </p:spPr>
      </p:pic>
      <p:sp>
        <p:nvSpPr>
          <p:cNvPr id="18" name="Arrow: Chevron 17">
            <a:extLst>
              <a:ext uri="{FF2B5EF4-FFF2-40B4-BE49-F238E27FC236}">
                <a16:creationId xmlns:a16="http://schemas.microsoft.com/office/drawing/2014/main" id="{B2214704-458F-880E-F471-69DCFB4D7D3C}"/>
              </a:ext>
            </a:extLst>
          </p:cNvPr>
          <p:cNvSpPr/>
          <p:nvPr/>
        </p:nvSpPr>
        <p:spPr>
          <a:xfrm>
            <a:off x="183650" y="185933"/>
            <a:ext cx="7377210" cy="1545516"/>
          </a:xfrm>
          <a:prstGeom prst="chevron">
            <a:avLst>
              <a:gd name="adj" fmla="val 64519"/>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A250F7DA-59A3-7B8F-9BAD-A8E189803912}"/>
              </a:ext>
            </a:extLst>
          </p:cNvPr>
          <p:cNvSpPr/>
          <p:nvPr/>
        </p:nvSpPr>
        <p:spPr>
          <a:xfrm>
            <a:off x="-1913" y="-5712"/>
            <a:ext cx="1353015" cy="692466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E3C9E87-5FB3-0511-F65C-5874B0FAB318}"/>
              </a:ext>
            </a:extLst>
          </p:cNvPr>
          <p:cNvSpPr/>
          <p:nvPr/>
        </p:nvSpPr>
        <p:spPr>
          <a:xfrm>
            <a:off x="0" y="6412044"/>
            <a:ext cx="12192000" cy="112581"/>
          </a:xfrm>
          <a:prstGeom prst="rect">
            <a:avLst/>
          </a:prstGeom>
          <a:solidFill>
            <a:srgbClr val="E37F3A"/>
          </a:solidFill>
          <a:ln>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4F6326-5515-EC21-D950-EDC6A4C7D8CA}"/>
              </a:ext>
            </a:extLst>
          </p:cNvPr>
          <p:cNvSpPr/>
          <p:nvPr/>
        </p:nvSpPr>
        <p:spPr>
          <a:xfrm>
            <a:off x="0" y="6589128"/>
            <a:ext cx="12192000" cy="112581"/>
          </a:xfrm>
          <a:prstGeom prst="rect">
            <a:avLst/>
          </a:prstGeom>
          <a:solidFill>
            <a:srgbClr val="0C2649"/>
          </a:solidFill>
          <a:ln>
            <a:solidFill>
              <a:srgbClr val="0C26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7DD40C8-BADC-EB83-C7CA-4ACC4B8363EB}"/>
              </a:ext>
            </a:extLst>
          </p:cNvPr>
          <p:cNvSpPr/>
          <p:nvPr/>
        </p:nvSpPr>
        <p:spPr>
          <a:xfrm>
            <a:off x="10162478" y="6205424"/>
            <a:ext cx="1907219" cy="6525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al State Fullerton wordmark">
            <a:extLst>
              <a:ext uri="{FF2B5EF4-FFF2-40B4-BE49-F238E27FC236}">
                <a16:creationId xmlns:a16="http://schemas.microsoft.com/office/drawing/2014/main" id="{8F5EE41C-CB4B-DA78-7278-EFA1017417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9926" y="6387236"/>
            <a:ext cx="1872337" cy="303820"/>
          </a:xfrm>
          <a:prstGeom prst="rect">
            <a:avLst/>
          </a:prstGeom>
          <a:noFill/>
          <a:extLst>
            <a:ext uri="{909E8E84-426E-40DD-AFC4-6F175D3DCCD1}">
              <a14:hiddenFill xmlns:a14="http://schemas.microsoft.com/office/drawing/2010/main">
                <a:solidFill>
                  <a:srgbClr val="FFFFFF"/>
                </a:solidFill>
              </a14:hiddenFill>
            </a:ext>
          </a:extLst>
        </p:spPr>
      </p:pic>
      <p:pic>
        <p:nvPicPr>
          <p:cNvPr id="25" name="Graphic 24" descr="Badge 1 outline">
            <a:extLst>
              <a:ext uri="{FF2B5EF4-FFF2-40B4-BE49-F238E27FC236}">
                <a16:creationId xmlns:a16="http://schemas.microsoft.com/office/drawing/2014/main" id="{6CEF78DF-E0E8-CF46-3022-360361ABB1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79958" y="479637"/>
            <a:ext cx="457200" cy="457200"/>
          </a:xfrm>
          <a:prstGeom prst="rect">
            <a:avLst/>
          </a:prstGeom>
        </p:spPr>
      </p:pic>
      <p:pic>
        <p:nvPicPr>
          <p:cNvPr id="29" name="Graphic 28" descr="Badge 3 outline">
            <a:extLst>
              <a:ext uri="{FF2B5EF4-FFF2-40B4-BE49-F238E27FC236}">
                <a16:creationId xmlns:a16="http://schemas.microsoft.com/office/drawing/2014/main" id="{36F51171-3DDB-5C65-1B63-316EB35DC90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94358" y="479637"/>
            <a:ext cx="457200" cy="457200"/>
          </a:xfrm>
          <a:prstGeom prst="rect">
            <a:avLst/>
          </a:prstGeom>
        </p:spPr>
      </p:pic>
      <p:pic>
        <p:nvPicPr>
          <p:cNvPr id="31" name="Graphic 30" descr="Badge 4 outline">
            <a:extLst>
              <a:ext uri="{FF2B5EF4-FFF2-40B4-BE49-F238E27FC236}">
                <a16:creationId xmlns:a16="http://schemas.microsoft.com/office/drawing/2014/main" id="{3F83CBCF-1EE7-ACA6-5FB9-4E2A516A7C4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51558" y="479637"/>
            <a:ext cx="457200" cy="457200"/>
          </a:xfrm>
          <a:prstGeom prst="rect">
            <a:avLst/>
          </a:prstGeom>
        </p:spPr>
      </p:pic>
      <p:pic>
        <p:nvPicPr>
          <p:cNvPr id="33" name="Graphic 32" descr="Badge 5 outline">
            <a:extLst>
              <a:ext uri="{FF2B5EF4-FFF2-40B4-BE49-F238E27FC236}">
                <a16:creationId xmlns:a16="http://schemas.microsoft.com/office/drawing/2014/main" id="{DC61AB6B-985B-48FC-9E47-D109EE7006F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86724" y="251037"/>
            <a:ext cx="914400" cy="914400"/>
          </a:xfrm>
          <a:prstGeom prst="rect">
            <a:avLst/>
          </a:prstGeom>
        </p:spPr>
      </p:pic>
      <p:pic>
        <p:nvPicPr>
          <p:cNvPr id="2" name="Graphic 1" descr="Badge outline">
            <a:extLst>
              <a:ext uri="{FF2B5EF4-FFF2-40B4-BE49-F238E27FC236}">
                <a16:creationId xmlns:a16="http://schemas.microsoft.com/office/drawing/2014/main" id="{BFF42CED-E561-C47B-A4C3-69F87195E1F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337158" y="479637"/>
            <a:ext cx="457200" cy="457200"/>
          </a:xfrm>
          <a:prstGeom prst="rect">
            <a:avLst/>
          </a:prstGeom>
        </p:spPr>
      </p:pic>
      <p:grpSp>
        <p:nvGrpSpPr>
          <p:cNvPr id="14" name="Group 13">
            <a:extLst>
              <a:ext uri="{FF2B5EF4-FFF2-40B4-BE49-F238E27FC236}">
                <a16:creationId xmlns:a16="http://schemas.microsoft.com/office/drawing/2014/main" id="{271B113B-12A3-D714-49B3-C94BE0397C5D}"/>
              </a:ext>
            </a:extLst>
          </p:cNvPr>
          <p:cNvGrpSpPr/>
          <p:nvPr/>
        </p:nvGrpSpPr>
        <p:grpSpPr>
          <a:xfrm>
            <a:off x="893902" y="493375"/>
            <a:ext cx="914400" cy="914400"/>
            <a:chOff x="893902" y="493375"/>
            <a:chExt cx="914400" cy="914400"/>
          </a:xfrm>
        </p:grpSpPr>
        <p:sp>
          <p:nvSpPr>
            <p:cNvPr id="16" name="Oval 15">
              <a:extLst>
                <a:ext uri="{FF2B5EF4-FFF2-40B4-BE49-F238E27FC236}">
                  <a16:creationId xmlns:a16="http://schemas.microsoft.com/office/drawing/2014/main" id="{16728E12-3633-ABBD-0673-85F7E2FD9FE2}"/>
                </a:ext>
              </a:extLst>
            </p:cNvPr>
            <p:cNvSpPr/>
            <p:nvPr/>
          </p:nvSpPr>
          <p:spPr>
            <a:xfrm>
              <a:off x="893902" y="493375"/>
              <a:ext cx="914400" cy="914400"/>
            </a:xfrm>
            <a:prstGeom prst="ellipse">
              <a:avLst/>
            </a:prstGeom>
            <a:solidFill>
              <a:srgbClr val="0C2649"/>
            </a:solidFill>
            <a:ln>
              <a:solidFill>
                <a:srgbClr val="0C2649"/>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descr="Statistics with solid fill">
              <a:extLst>
                <a:ext uri="{FF2B5EF4-FFF2-40B4-BE49-F238E27FC236}">
                  <a16:creationId xmlns:a16="http://schemas.microsoft.com/office/drawing/2014/main" id="{79351961-7B45-31C0-08B0-577A5AE870E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85342" y="626150"/>
              <a:ext cx="731520" cy="731520"/>
            </a:xfrm>
            <a:prstGeom prst="rect">
              <a:avLst/>
            </a:prstGeom>
          </p:spPr>
        </p:pic>
      </p:grpSp>
      <p:pic>
        <p:nvPicPr>
          <p:cNvPr id="5" name="Content Placeholder 16" descr="This is an image of the KNN classification report with precision being 0.92 and recall being 0.83.">
            <a:extLst>
              <a:ext uri="{FF2B5EF4-FFF2-40B4-BE49-F238E27FC236}">
                <a16:creationId xmlns:a16="http://schemas.microsoft.com/office/drawing/2014/main" id="{488977B4-EF84-1AED-AC1C-16A54FCF0947}"/>
              </a:ext>
            </a:extLst>
          </p:cNvPr>
          <p:cNvPicPr>
            <a:picLocks noChangeAspect="1"/>
          </p:cNvPicPr>
          <p:nvPr/>
        </p:nvPicPr>
        <p:blipFill>
          <a:blip r:embed="rId17"/>
          <a:stretch>
            <a:fillRect/>
          </a:stretch>
        </p:blipFill>
        <p:spPr>
          <a:xfrm>
            <a:off x="1550707" y="3972863"/>
            <a:ext cx="4057650" cy="1905000"/>
          </a:xfrm>
          <a:prstGeom prst="rect">
            <a:avLst/>
          </a:prstGeom>
          <a:effectLst>
            <a:outerShdw blurRad="50800" dist="38100" dir="2700000" algn="tl" rotWithShape="0">
              <a:prstClr val="black">
                <a:alpha val="40000"/>
              </a:prstClr>
            </a:outerShdw>
          </a:effectLst>
        </p:spPr>
      </p:pic>
      <p:sp>
        <p:nvSpPr>
          <p:cNvPr id="6" name="TextBox 5" descr="Concept: Classifies transactions by finding the majority label among the k-nearest neighbors. &#10;Advantage: Can capture non-linear patterns in the data.&#10;">
            <a:extLst>
              <a:ext uri="{FF2B5EF4-FFF2-40B4-BE49-F238E27FC236}">
                <a16:creationId xmlns:a16="http://schemas.microsoft.com/office/drawing/2014/main" id="{4AEDF3F2-9FEB-F287-F93C-6532F6DE9B0E}"/>
              </a:ext>
            </a:extLst>
          </p:cNvPr>
          <p:cNvSpPr txBox="1"/>
          <p:nvPr/>
        </p:nvSpPr>
        <p:spPr>
          <a:xfrm>
            <a:off x="1458428" y="1938069"/>
            <a:ext cx="4899417" cy="19389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C2649"/>
                </a:solidFill>
                <a:effectLst/>
              </a:rPr>
              <a:t>Concept:</a:t>
            </a:r>
            <a:r>
              <a:rPr kumimoji="0" lang="en-US" altLang="en-US" sz="2400" b="0" i="0" u="none" strike="noStrike" cap="none" normalizeH="0" baseline="0" dirty="0">
                <a:ln>
                  <a:noFill/>
                </a:ln>
                <a:solidFill>
                  <a:srgbClr val="0C2649"/>
                </a:solidFill>
                <a:effectLst/>
              </a:rPr>
              <a:t> Classifies transactions by finding the majority label among the k-nearest neighbors.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C2649"/>
                </a:solidFill>
                <a:effectLst/>
              </a:rPr>
              <a:t>Advantage:</a:t>
            </a:r>
            <a:r>
              <a:rPr kumimoji="0" lang="en-US" altLang="en-US" sz="2400" b="0" i="0" u="none" strike="noStrike" cap="none" normalizeH="0" baseline="0" dirty="0">
                <a:ln>
                  <a:noFill/>
                </a:ln>
                <a:solidFill>
                  <a:srgbClr val="0C2649"/>
                </a:solidFill>
                <a:effectLst/>
              </a:rPr>
              <a:t> Can capture non-linear patterns in the data.</a:t>
            </a:r>
          </a:p>
        </p:txBody>
      </p:sp>
      <p:sp>
        <p:nvSpPr>
          <p:cNvPr id="7" name="TextBox 6">
            <a:extLst>
              <a:ext uri="{FF2B5EF4-FFF2-40B4-BE49-F238E27FC236}">
                <a16:creationId xmlns:a16="http://schemas.microsoft.com/office/drawing/2014/main" id="{39C57745-1C91-91C2-29AB-8F0C56A33B89}"/>
              </a:ext>
            </a:extLst>
          </p:cNvPr>
          <p:cNvSpPr txBox="1"/>
          <p:nvPr/>
        </p:nvSpPr>
        <p:spPr>
          <a:xfrm>
            <a:off x="674594" y="5943539"/>
            <a:ext cx="6212767" cy="338554"/>
          </a:xfrm>
          <a:prstGeom prst="rect">
            <a:avLst/>
          </a:prstGeom>
          <a:noFill/>
        </p:spPr>
        <p:txBody>
          <a:bodyPr wrap="square">
            <a:spAutoFit/>
          </a:bodyPr>
          <a:lstStyle/>
          <a:p>
            <a:pPr algn="ctr"/>
            <a:r>
              <a:rPr lang="en-US" sz="1600" i="1" dirty="0">
                <a:solidFill>
                  <a:srgbClr val="E37F3A"/>
                </a:solidFill>
              </a:rPr>
              <a:t>KNN (k=3): 0.92 </a:t>
            </a:r>
            <a:r>
              <a:rPr lang="en-US" sz="1600" i="1" dirty="0" err="1">
                <a:solidFill>
                  <a:srgbClr val="E37F3A"/>
                </a:solidFill>
              </a:rPr>
              <a:t>prec</a:t>
            </a:r>
            <a:r>
              <a:rPr lang="en-US" sz="1600" i="1" dirty="0">
                <a:solidFill>
                  <a:srgbClr val="E37F3A"/>
                </a:solidFill>
              </a:rPr>
              <a:t>, 0.83 rec, 0.87 F1; overall accuracy 99.96%.</a:t>
            </a:r>
          </a:p>
        </p:txBody>
      </p:sp>
      <p:sp>
        <p:nvSpPr>
          <p:cNvPr id="20" name="Subtitle 2" descr="K-Nearest Neighbors (KNN)&#10;">
            <a:extLst>
              <a:ext uri="{FF2B5EF4-FFF2-40B4-BE49-F238E27FC236}">
                <a16:creationId xmlns:a16="http://schemas.microsoft.com/office/drawing/2014/main" id="{A88FCA8E-5066-F848-CDE7-D1CDD3415573}"/>
              </a:ext>
            </a:extLst>
          </p:cNvPr>
          <p:cNvSpPr txBox="1">
            <a:spLocks/>
          </p:cNvSpPr>
          <p:nvPr/>
        </p:nvSpPr>
        <p:spPr>
          <a:xfrm>
            <a:off x="1971398" y="1164023"/>
            <a:ext cx="7563405" cy="41215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0C2649"/>
                </a:solidFill>
              </a:rPr>
              <a:t>K-Nearest Neighbors (KNN)</a:t>
            </a:r>
          </a:p>
        </p:txBody>
      </p:sp>
    </p:spTree>
    <p:extLst>
      <p:ext uri="{BB962C8B-B14F-4D97-AF65-F5344CB8AC3E}">
        <p14:creationId xmlns:p14="http://schemas.microsoft.com/office/powerpoint/2010/main" val="1342910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27A5B-AE1D-5090-6F72-84D95F31C7B3}"/>
            </a:ext>
          </a:extLst>
        </p:cNvPr>
        <p:cNvGrpSpPr/>
        <p:nvPr/>
      </p:nvGrpSpPr>
      <p:grpSpPr>
        <a:xfrm>
          <a:off x="0" y="0"/>
          <a:ext cx="0" cy="0"/>
          <a:chOff x="0" y="0"/>
          <a:chExt cx="0" cy="0"/>
        </a:xfrm>
      </p:grpSpPr>
      <p:sp>
        <p:nvSpPr>
          <p:cNvPr id="26" name="Arrow: Chevron 25">
            <a:extLst>
              <a:ext uri="{FF2B5EF4-FFF2-40B4-BE49-F238E27FC236}">
                <a16:creationId xmlns:a16="http://schemas.microsoft.com/office/drawing/2014/main" id="{92C7C50D-C413-6AD7-ED80-C85798421DC3}"/>
              </a:ext>
            </a:extLst>
          </p:cNvPr>
          <p:cNvSpPr/>
          <p:nvPr/>
        </p:nvSpPr>
        <p:spPr>
          <a:xfrm>
            <a:off x="1485715" y="291721"/>
            <a:ext cx="3611621" cy="620068"/>
          </a:xfrm>
          <a:prstGeom prst="chevron">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E555D2E5-63A1-5A2A-2E38-068BDAC34EE1}"/>
              </a:ext>
            </a:extLst>
          </p:cNvPr>
          <p:cNvSpPr/>
          <p:nvPr/>
        </p:nvSpPr>
        <p:spPr>
          <a:xfrm>
            <a:off x="-1913" y="-5712"/>
            <a:ext cx="1353015" cy="692466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799A797-2291-B028-4D23-7C9A0B3C2AD0}"/>
              </a:ext>
            </a:extLst>
          </p:cNvPr>
          <p:cNvSpPr/>
          <p:nvPr/>
        </p:nvSpPr>
        <p:spPr>
          <a:xfrm>
            <a:off x="0" y="6412044"/>
            <a:ext cx="12192000" cy="112581"/>
          </a:xfrm>
          <a:prstGeom prst="rect">
            <a:avLst/>
          </a:prstGeom>
          <a:solidFill>
            <a:srgbClr val="E37F3A"/>
          </a:solidFill>
          <a:ln>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04B7C5-553E-279D-BEFF-4DCD0CC35BA3}"/>
              </a:ext>
            </a:extLst>
          </p:cNvPr>
          <p:cNvSpPr/>
          <p:nvPr/>
        </p:nvSpPr>
        <p:spPr>
          <a:xfrm>
            <a:off x="0" y="6589128"/>
            <a:ext cx="12192000" cy="112581"/>
          </a:xfrm>
          <a:prstGeom prst="rect">
            <a:avLst/>
          </a:prstGeom>
          <a:solidFill>
            <a:srgbClr val="0C2649"/>
          </a:solidFill>
          <a:ln>
            <a:solidFill>
              <a:srgbClr val="0C26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66B7005-24CD-FB22-EA97-BA137BD69F74}"/>
              </a:ext>
            </a:extLst>
          </p:cNvPr>
          <p:cNvSpPr/>
          <p:nvPr/>
        </p:nvSpPr>
        <p:spPr>
          <a:xfrm>
            <a:off x="10162478" y="6205424"/>
            <a:ext cx="1907219" cy="6525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al State Fullerton wordmark">
            <a:extLst>
              <a:ext uri="{FF2B5EF4-FFF2-40B4-BE49-F238E27FC236}">
                <a16:creationId xmlns:a16="http://schemas.microsoft.com/office/drawing/2014/main" id="{A2E78DFB-D96C-C26A-47AA-6ACB63C026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9926" y="6387236"/>
            <a:ext cx="1872337" cy="30382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61D4C43E-F862-B5AA-4EF9-653FF7E06210}"/>
              </a:ext>
            </a:extLst>
          </p:cNvPr>
          <p:cNvSpPr/>
          <p:nvPr/>
        </p:nvSpPr>
        <p:spPr>
          <a:xfrm>
            <a:off x="893902" y="153573"/>
            <a:ext cx="914400" cy="914400"/>
          </a:xfrm>
          <a:prstGeom prst="ellipse">
            <a:avLst/>
          </a:prstGeom>
          <a:solidFill>
            <a:srgbClr val="0C2649"/>
          </a:solidFill>
          <a:ln>
            <a:solidFill>
              <a:srgbClr val="0C2649"/>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ubtitle 2" descr="Results&#10;">
            <a:extLst>
              <a:ext uri="{FF2B5EF4-FFF2-40B4-BE49-F238E27FC236}">
                <a16:creationId xmlns:a16="http://schemas.microsoft.com/office/drawing/2014/main" id="{F0E33F45-2580-D95F-ACC6-190331D262A2}"/>
              </a:ext>
            </a:extLst>
          </p:cNvPr>
          <p:cNvSpPr txBox="1">
            <a:spLocks/>
          </p:cNvSpPr>
          <p:nvPr/>
        </p:nvSpPr>
        <p:spPr>
          <a:xfrm>
            <a:off x="1966185" y="413724"/>
            <a:ext cx="3233776" cy="36773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E37F3A"/>
                </a:solidFill>
              </a:rPr>
              <a:t>Results</a:t>
            </a:r>
          </a:p>
        </p:txBody>
      </p:sp>
      <p:pic>
        <p:nvPicPr>
          <p:cNvPr id="3" name="Graphic 2" descr="Presentation with pie chart with solid fill">
            <a:extLst>
              <a:ext uri="{FF2B5EF4-FFF2-40B4-BE49-F238E27FC236}">
                <a16:creationId xmlns:a16="http://schemas.microsoft.com/office/drawing/2014/main" id="{902545E9-F4D2-D866-915D-FC461B4819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9622" y="222980"/>
            <a:ext cx="822960" cy="822960"/>
          </a:xfrm>
          <a:prstGeom prst="rect">
            <a:avLst/>
          </a:prstGeom>
        </p:spPr>
      </p:pic>
      <p:sp>
        <p:nvSpPr>
          <p:cNvPr id="7" name="Content Placeholder 2">
            <a:extLst>
              <a:ext uri="{FF2B5EF4-FFF2-40B4-BE49-F238E27FC236}">
                <a16:creationId xmlns:a16="http://schemas.microsoft.com/office/drawing/2014/main" id="{08CFC712-CC02-7DA3-190B-C9D309C7849D}"/>
              </a:ext>
            </a:extLst>
          </p:cNvPr>
          <p:cNvSpPr txBox="1">
            <a:spLocks/>
          </p:cNvSpPr>
          <p:nvPr/>
        </p:nvSpPr>
        <p:spPr>
          <a:xfrm>
            <a:off x="2246917" y="84595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pic>
        <p:nvPicPr>
          <p:cNvPr id="10" name="Picture 9" descr="This is an image of the summary of comparison of the Machine Learning methods for fraud detection: accuracy, precision, recall and f1 scores.">
            <a:extLst>
              <a:ext uri="{FF2B5EF4-FFF2-40B4-BE49-F238E27FC236}">
                <a16:creationId xmlns:a16="http://schemas.microsoft.com/office/drawing/2014/main" id="{0B664636-E027-B48D-F6F3-864174261C0B}"/>
              </a:ext>
            </a:extLst>
          </p:cNvPr>
          <p:cNvPicPr>
            <a:picLocks noChangeAspect="1"/>
          </p:cNvPicPr>
          <p:nvPr/>
        </p:nvPicPr>
        <p:blipFill>
          <a:blip r:embed="rId6"/>
          <a:stretch>
            <a:fillRect/>
          </a:stretch>
        </p:blipFill>
        <p:spPr>
          <a:xfrm>
            <a:off x="2404142" y="2885444"/>
            <a:ext cx="8195329" cy="2086583"/>
          </a:xfrm>
          <a:prstGeom prst="rect">
            <a:avLst/>
          </a:prstGeom>
        </p:spPr>
      </p:pic>
      <p:sp>
        <p:nvSpPr>
          <p:cNvPr id="11" name="TextBox 10" descr="Robust Evaluation 80% data for Train , 20% Test&#10;Key takeaway: We can achieve 92% precision with KNN method&#10;">
            <a:extLst>
              <a:ext uri="{FF2B5EF4-FFF2-40B4-BE49-F238E27FC236}">
                <a16:creationId xmlns:a16="http://schemas.microsoft.com/office/drawing/2014/main" id="{C835A7B2-F432-A89C-F41B-9D3B0CC01AA7}"/>
              </a:ext>
            </a:extLst>
          </p:cNvPr>
          <p:cNvSpPr txBox="1"/>
          <p:nvPr/>
        </p:nvSpPr>
        <p:spPr>
          <a:xfrm>
            <a:off x="1762582" y="1363378"/>
            <a:ext cx="10391340" cy="954107"/>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rgbClr val="0C2649"/>
                </a:solidFill>
              </a:rPr>
              <a:t>Robust Evaluation </a:t>
            </a:r>
            <a:r>
              <a:rPr lang="en-US" sz="2800" dirty="0">
                <a:solidFill>
                  <a:srgbClr val="0C2649"/>
                </a:solidFill>
              </a:rPr>
              <a:t>with</a:t>
            </a:r>
            <a:r>
              <a:rPr lang="en-US" sz="2800" b="1" dirty="0">
                <a:solidFill>
                  <a:srgbClr val="0C2649"/>
                </a:solidFill>
              </a:rPr>
              <a:t> </a:t>
            </a:r>
            <a:r>
              <a:rPr lang="en-US" sz="2800" dirty="0">
                <a:solidFill>
                  <a:srgbClr val="0C2649"/>
                </a:solidFill>
              </a:rPr>
              <a:t>80% data for Train and 20% Test</a:t>
            </a:r>
          </a:p>
          <a:p>
            <a:pPr marL="285750" indent="-285750">
              <a:buFont typeface="Arial" panose="020B0604020202020204" pitchFamily="34" charset="0"/>
              <a:buChar char="•"/>
            </a:pPr>
            <a:r>
              <a:rPr lang="en-US" sz="2800" dirty="0">
                <a:solidFill>
                  <a:srgbClr val="0C2649"/>
                </a:solidFill>
              </a:rPr>
              <a:t>Key takeaway: We can achieve </a:t>
            </a:r>
            <a:r>
              <a:rPr lang="en-US" sz="2800" b="1" dirty="0">
                <a:solidFill>
                  <a:srgbClr val="0C2649"/>
                </a:solidFill>
              </a:rPr>
              <a:t>92% precision </a:t>
            </a:r>
            <a:r>
              <a:rPr lang="en-US" sz="2800" dirty="0">
                <a:solidFill>
                  <a:srgbClr val="0C2649"/>
                </a:solidFill>
              </a:rPr>
              <a:t>with KNN method</a:t>
            </a:r>
          </a:p>
        </p:txBody>
      </p:sp>
      <p:sp>
        <p:nvSpPr>
          <p:cNvPr id="12" name="Oval 11">
            <a:extLst>
              <a:ext uri="{FF2B5EF4-FFF2-40B4-BE49-F238E27FC236}">
                <a16:creationId xmlns:a16="http://schemas.microsoft.com/office/drawing/2014/main" id="{F5E7F9DD-8B67-3400-CAF2-A01998AD3636}"/>
              </a:ext>
            </a:extLst>
          </p:cNvPr>
          <p:cNvSpPr/>
          <p:nvPr/>
        </p:nvSpPr>
        <p:spPr>
          <a:xfrm>
            <a:off x="5038613" y="2737587"/>
            <a:ext cx="1669409" cy="2264849"/>
          </a:xfrm>
          <a:prstGeom prst="ellipse">
            <a:avLst/>
          </a:prstGeom>
          <a:noFill/>
          <a:ln w="38100">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E9E2FFF-0D6D-EF4E-B7C5-6FD81A48DD0A}"/>
              </a:ext>
            </a:extLst>
          </p:cNvPr>
          <p:cNvSpPr/>
          <p:nvPr/>
        </p:nvSpPr>
        <p:spPr>
          <a:xfrm>
            <a:off x="6624132" y="3196497"/>
            <a:ext cx="1265526" cy="421759"/>
          </a:xfrm>
          <a:prstGeom prst="ellipse">
            <a:avLst/>
          </a:prstGeom>
          <a:noFill/>
          <a:ln w="38100">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B156734-566F-FAAF-A3A5-4D66C3BC2A4B}"/>
              </a:ext>
            </a:extLst>
          </p:cNvPr>
          <p:cNvSpPr/>
          <p:nvPr/>
        </p:nvSpPr>
        <p:spPr>
          <a:xfrm>
            <a:off x="7845291" y="3203730"/>
            <a:ext cx="1261872" cy="420624"/>
          </a:xfrm>
          <a:prstGeom prst="ellipse">
            <a:avLst/>
          </a:prstGeom>
          <a:noFill/>
          <a:ln w="38100">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4895BE6-6933-FD55-0A30-4F0535F4B8DA}"/>
              </a:ext>
            </a:extLst>
          </p:cNvPr>
          <p:cNvSpPr/>
          <p:nvPr/>
        </p:nvSpPr>
        <p:spPr>
          <a:xfrm>
            <a:off x="6624132" y="3467571"/>
            <a:ext cx="1265526" cy="421759"/>
          </a:xfrm>
          <a:prstGeom prst="ellipse">
            <a:avLst/>
          </a:prstGeom>
          <a:noFill/>
          <a:ln w="38100">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6E5DEB3-4620-B419-4D01-597D5A668D1E}"/>
              </a:ext>
            </a:extLst>
          </p:cNvPr>
          <p:cNvSpPr/>
          <p:nvPr/>
        </p:nvSpPr>
        <p:spPr>
          <a:xfrm>
            <a:off x="7878847" y="3474804"/>
            <a:ext cx="1271016" cy="420624"/>
          </a:xfrm>
          <a:prstGeom prst="ellipse">
            <a:avLst/>
          </a:prstGeom>
          <a:noFill/>
          <a:ln w="38100">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0C98012-FF5B-1B5F-E6F5-BCDFE4FB5AFE}"/>
              </a:ext>
            </a:extLst>
          </p:cNvPr>
          <p:cNvSpPr/>
          <p:nvPr/>
        </p:nvSpPr>
        <p:spPr>
          <a:xfrm>
            <a:off x="6560070" y="3760848"/>
            <a:ext cx="1490070" cy="457548"/>
          </a:xfrm>
          <a:prstGeom prst="ellipse">
            <a:avLst/>
          </a:prstGeom>
          <a:noFill/>
          <a:ln w="38100">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8A6240B-9412-DC31-E0E0-64D6CBCD7A30}"/>
              </a:ext>
            </a:extLst>
          </p:cNvPr>
          <p:cNvSpPr/>
          <p:nvPr/>
        </p:nvSpPr>
        <p:spPr>
          <a:xfrm>
            <a:off x="6560070" y="4368221"/>
            <a:ext cx="1490070" cy="457548"/>
          </a:xfrm>
          <a:prstGeom prst="ellipse">
            <a:avLst/>
          </a:prstGeom>
          <a:noFill/>
          <a:ln w="38100">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DCCA61A-D357-0D0D-AFE3-171301B00297}"/>
              </a:ext>
            </a:extLst>
          </p:cNvPr>
          <p:cNvSpPr/>
          <p:nvPr/>
        </p:nvSpPr>
        <p:spPr>
          <a:xfrm>
            <a:off x="3886395" y="4039155"/>
            <a:ext cx="7180976" cy="457548"/>
          </a:xfrm>
          <a:prstGeom prst="ellipse">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4D7447D-9C72-7749-9016-91D0660E425A}"/>
              </a:ext>
            </a:extLst>
          </p:cNvPr>
          <p:cNvSpPr txBox="1"/>
          <p:nvPr/>
        </p:nvSpPr>
        <p:spPr>
          <a:xfrm>
            <a:off x="1762582" y="5065363"/>
            <a:ext cx="9393405" cy="338554"/>
          </a:xfrm>
          <a:prstGeom prst="rect">
            <a:avLst/>
          </a:prstGeom>
          <a:noFill/>
        </p:spPr>
        <p:txBody>
          <a:bodyPr wrap="none" rtlCol="0">
            <a:spAutoFit/>
          </a:bodyPr>
          <a:lstStyle/>
          <a:p>
            <a:r>
              <a:rPr lang="en-US" sz="1600" i="1" dirty="0">
                <a:solidFill>
                  <a:srgbClr val="E37F3A"/>
                </a:solidFill>
              </a:rPr>
              <a:t>Comparison of machine learning methods for fraud detection: accuracy, precision, recall, and F1 scores.</a:t>
            </a:r>
          </a:p>
        </p:txBody>
      </p:sp>
    </p:spTree>
    <p:extLst>
      <p:ext uri="{BB962C8B-B14F-4D97-AF65-F5344CB8AC3E}">
        <p14:creationId xmlns:p14="http://schemas.microsoft.com/office/powerpoint/2010/main" val="854013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par>
                                <p:cTn id="13" presetID="21" presetClass="entr" presetSubtype="1"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heel(1)">
                                      <p:cBhvr>
                                        <p:cTn id="15" dur="1000"/>
                                        <p:tgtEl>
                                          <p:spTgt spid="16"/>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heel(1)">
                                      <p:cBhvr>
                                        <p:cTn id="18" dur="10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7"/>
                                        </p:tgtEl>
                                      </p:cBhvr>
                                    </p:animEffect>
                                    <p:set>
                                      <p:cBhvr>
                                        <p:cTn id="26" dur="1" fill="hold">
                                          <p:stCondLst>
                                            <p:cond delay="499"/>
                                          </p:stCondLst>
                                        </p:cTn>
                                        <p:tgtEl>
                                          <p:spTgt spid="17"/>
                                        </p:tgtEl>
                                        <p:attrNameLst>
                                          <p:attrName>style.visibility</p:attrName>
                                        </p:attrNameLst>
                                      </p:cBhvr>
                                      <p:to>
                                        <p:strVal val="hidden"/>
                                      </p:to>
                                    </p:set>
                                  </p:childTnLst>
                                </p:cTn>
                              </p:par>
                              <p:par>
                                <p:cTn id="27" presetID="21"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heel(1)">
                                      <p:cBhvr>
                                        <p:cTn id="29" dur="1000"/>
                                        <p:tgtEl>
                                          <p:spTgt spid="20"/>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heel(1)">
                                      <p:cBhvr>
                                        <p:cTn id="32" dur="10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20"/>
                                        </p:tgtEl>
                                      </p:cBhvr>
                                    </p:animEffect>
                                    <p:set>
                                      <p:cBhvr>
                                        <p:cTn id="37" dur="1" fill="hold">
                                          <p:stCondLst>
                                            <p:cond delay="499"/>
                                          </p:stCondLst>
                                        </p:cTn>
                                        <p:tgtEl>
                                          <p:spTgt spid="2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21"/>
                                        </p:tgtEl>
                                      </p:cBhvr>
                                    </p:animEffect>
                                    <p:set>
                                      <p:cBhvr>
                                        <p:cTn id="40" dur="1" fill="hold">
                                          <p:stCondLst>
                                            <p:cond delay="499"/>
                                          </p:stCondLst>
                                        </p:cTn>
                                        <p:tgtEl>
                                          <p:spTgt spid="21"/>
                                        </p:tgtEl>
                                        <p:attrNameLst>
                                          <p:attrName>style.visibility</p:attrName>
                                        </p:attrNameLst>
                                      </p:cBhvr>
                                      <p:to>
                                        <p:strVal val="hidden"/>
                                      </p:to>
                                    </p:set>
                                  </p:childTnLst>
                                </p:cTn>
                              </p:par>
                              <p:par>
                                <p:cTn id="41" presetID="21" presetClass="entr" presetSubtype="1"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heel(1)">
                                      <p:cBhvr>
                                        <p:cTn id="43" dur="1000"/>
                                        <p:tgtEl>
                                          <p:spTgt spid="22"/>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heel(1)">
                                      <p:cBhvr>
                                        <p:cTn id="46" dur="10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22"/>
                                        </p:tgtEl>
                                      </p:cBhvr>
                                    </p:animEffect>
                                    <p:set>
                                      <p:cBhvr>
                                        <p:cTn id="51" dur="1" fill="hold">
                                          <p:stCondLst>
                                            <p:cond delay="499"/>
                                          </p:stCondLst>
                                        </p:cTn>
                                        <p:tgtEl>
                                          <p:spTgt spid="22"/>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3"/>
                                        </p:tgtEl>
                                      </p:cBhvr>
                                    </p:animEffect>
                                    <p:set>
                                      <p:cBhvr>
                                        <p:cTn id="54" dur="1" fill="hold">
                                          <p:stCondLst>
                                            <p:cond delay="499"/>
                                          </p:stCondLst>
                                        </p:cTn>
                                        <p:tgtEl>
                                          <p:spTgt spid="23"/>
                                        </p:tgtEl>
                                        <p:attrNameLst>
                                          <p:attrName>style.visibility</p:attrName>
                                        </p:attrNameLst>
                                      </p:cBhvr>
                                      <p:to>
                                        <p:strVal val="hidden"/>
                                      </p:to>
                                    </p:set>
                                  </p:childTnLst>
                                </p:cTn>
                              </p:par>
                              <p:par>
                                <p:cTn id="55" presetID="21" presetClass="entr" presetSubtype="1"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heel(1)">
                                      <p:cBhvr>
                                        <p:cTn id="57" dur="10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24"/>
                                        </p:tgtEl>
                                      </p:cBhvr>
                                    </p:animEffect>
                                    <p:set>
                                      <p:cBhvr>
                                        <p:cTn id="6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6" grpId="0" animBg="1"/>
      <p:bldP spid="16" grpId="1" animBg="1"/>
      <p:bldP spid="17" grpId="0" animBg="1"/>
      <p:bldP spid="17"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40DE4-ADEB-5BE3-508E-E62F6E535DBB}"/>
            </a:ext>
          </a:extLst>
        </p:cNvPr>
        <p:cNvGrpSpPr/>
        <p:nvPr/>
      </p:nvGrpSpPr>
      <p:grpSpPr>
        <a:xfrm>
          <a:off x="0" y="0"/>
          <a:ext cx="0" cy="0"/>
          <a:chOff x="0" y="0"/>
          <a:chExt cx="0" cy="0"/>
        </a:xfrm>
      </p:grpSpPr>
      <p:sp>
        <p:nvSpPr>
          <p:cNvPr id="17" name="Oval 16">
            <a:extLst>
              <a:ext uri="{FF2B5EF4-FFF2-40B4-BE49-F238E27FC236}">
                <a16:creationId xmlns:a16="http://schemas.microsoft.com/office/drawing/2014/main" id="{6E31FB14-5EA3-4421-DDAF-56BC06B81F4F}"/>
              </a:ext>
            </a:extLst>
          </p:cNvPr>
          <p:cNvSpPr/>
          <p:nvPr/>
        </p:nvSpPr>
        <p:spPr>
          <a:xfrm>
            <a:off x="4646709" y="1032684"/>
            <a:ext cx="2761488" cy="2765364"/>
          </a:xfrm>
          <a:prstGeom prst="ellipse">
            <a:avLst/>
          </a:prstGeom>
          <a:noFill/>
          <a:ln w="28575">
            <a:solidFill>
              <a:schemeClr val="bg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4E1C7E6-F1D2-152D-4FEA-7FAF045A1440}"/>
              </a:ext>
            </a:extLst>
          </p:cNvPr>
          <p:cNvSpPr/>
          <p:nvPr/>
        </p:nvSpPr>
        <p:spPr>
          <a:xfrm>
            <a:off x="4299332" y="2021186"/>
            <a:ext cx="914400" cy="9144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52BB873-EC18-07B7-22F8-FB1094320C22}"/>
              </a:ext>
            </a:extLst>
          </p:cNvPr>
          <p:cNvSpPr/>
          <p:nvPr/>
        </p:nvSpPr>
        <p:spPr>
          <a:xfrm>
            <a:off x="6025733" y="3308531"/>
            <a:ext cx="914400" cy="9144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86FFEFF-6AC6-E749-6400-67A304412D07}"/>
              </a:ext>
            </a:extLst>
          </p:cNvPr>
          <p:cNvSpPr/>
          <p:nvPr/>
        </p:nvSpPr>
        <p:spPr>
          <a:xfrm>
            <a:off x="6748756" y="1224050"/>
            <a:ext cx="914400" cy="9144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Chevron 25">
            <a:extLst>
              <a:ext uri="{FF2B5EF4-FFF2-40B4-BE49-F238E27FC236}">
                <a16:creationId xmlns:a16="http://schemas.microsoft.com/office/drawing/2014/main" id="{99708C7B-9AF7-222C-FE64-25E86C6DD1BE}"/>
              </a:ext>
            </a:extLst>
          </p:cNvPr>
          <p:cNvSpPr/>
          <p:nvPr/>
        </p:nvSpPr>
        <p:spPr>
          <a:xfrm>
            <a:off x="873318" y="348113"/>
            <a:ext cx="4320174" cy="620068"/>
          </a:xfrm>
          <a:prstGeom prst="chevron">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080F6F12-087A-2F2A-06A5-95540F637809}"/>
              </a:ext>
            </a:extLst>
          </p:cNvPr>
          <p:cNvSpPr/>
          <p:nvPr/>
        </p:nvSpPr>
        <p:spPr>
          <a:xfrm>
            <a:off x="0" y="6412044"/>
            <a:ext cx="12192000" cy="112581"/>
          </a:xfrm>
          <a:prstGeom prst="rect">
            <a:avLst/>
          </a:prstGeom>
          <a:solidFill>
            <a:srgbClr val="E37F3A"/>
          </a:solidFill>
          <a:ln>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CBD2DC6-C01D-B50A-5174-B88A72BBFD71}"/>
              </a:ext>
            </a:extLst>
          </p:cNvPr>
          <p:cNvSpPr/>
          <p:nvPr/>
        </p:nvSpPr>
        <p:spPr>
          <a:xfrm>
            <a:off x="0" y="6589128"/>
            <a:ext cx="12192000" cy="112581"/>
          </a:xfrm>
          <a:prstGeom prst="rect">
            <a:avLst/>
          </a:prstGeom>
          <a:solidFill>
            <a:srgbClr val="0C2649"/>
          </a:solidFill>
          <a:ln>
            <a:solidFill>
              <a:srgbClr val="0C26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4410B0F-2DA8-C036-4BE4-4F07D5F13363}"/>
              </a:ext>
            </a:extLst>
          </p:cNvPr>
          <p:cNvSpPr/>
          <p:nvPr/>
        </p:nvSpPr>
        <p:spPr>
          <a:xfrm>
            <a:off x="10162478" y="6205424"/>
            <a:ext cx="1907219" cy="6525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al State Fullerton wordmark">
            <a:extLst>
              <a:ext uri="{FF2B5EF4-FFF2-40B4-BE49-F238E27FC236}">
                <a16:creationId xmlns:a16="http://schemas.microsoft.com/office/drawing/2014/main" id="{AF581D71-F322-78DF-0DD8-DF9B2D9FD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9926" y="6387236"/>
            <a:ext cx="1872337" cy="30382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0D3AC2B5-DFF7-9CC8-BF4C-8097C30BFE42}"/>
              </a:ext>
            </a:extLst>
          </p:cNvPr>
          <p:cNvSpPr/>
          <p:nvPr/>
        </p:nvSpPr>
        <p:spPr>
          <a:xfrm>
            <a:off x="281505" y="209965"/>
            <a:ext cx="914400" cy="914400"/>
          </a:xfrm>
          <a:prstGeom prst="ellipse">
            <a:avLst/>
          </a:prstGeom>
          <a:solidFill>
            <a:srgbClr val="0C2649"/>
          </a:solidFill>
          <a:ln>
            <a:solidFill>
              <a:srgbClr val="0C2649"/>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ubtitle 2" descr="Future Work&#10;">
            <a:extLst>
              <a:ext uri="{FF2B5EF4-FFF2-40B4-BE49-F238E27FC236}">
                <a16:creationId xmlns:a16="http://schemas.microsoft.com/office/drawing/2014/main" id="{DBEBB7A7-2D01-518C-8FE3-E9364FC70965}"/>
              </a:ext>
            </a:extLst>
          </p:cNvPr>
          <p:cNvSpPr txBox="1">
            <a:spLocks/>
          </p:cNvSpPr>
          <p:nvPr/>
        </p:nvSpPr>
        <p:spPr>
          <a:xfrm>
            <a:off x="1353788" y="459841"/>
            <a:ext cx="3839704" cy="40078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E37F3A"/>
                </a:solidFill>
              </a:rPr>
              <a:t>Future Work</a:t>
            </a:r>
          </a:p>
        </p:txBody>
      </p:sp>
      <p:pic>
        <p:nvPicPr>
          <p:cNvPr id="2" name="Graphic 1" descr="Signpost with solid fill">
            <a:extLst>
              <a:ext uri="{FF2B5EF4-FFF2-40B4-BE49-F238E27FC236}">
                <a16:creationId xmlns:a16="http://schemas.microsoft.com/office/drawing/2014/main" id="{41762929-3B8C-46BE-6BC7-B83CA5D97D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4988" y="328511"/>
            <a:ext cx="731520" cy="731520"/>
          </a:xfrm>
          <a:prstGeom prst="rect">
            <a:avLst/>
          </a:prstGeom>
        </p:spPr>
      </p:pic>
      <p:sp>
        <p:nvSpPr>
          <p:cNvPr id="11" name="Content Placeholder 2" descr="Final Emphasis: &#10;Improve the balance between detecting fraud and minimizing false alarms.&#10;">
            <a:extLst>
              <a:ext uri="{FF2B5EF4-FFF2-40B4-BE49-F238E27FC236}">
                <a16:creationId xmlns:a16="http://schemas.microsoft.com/office/drawing/2014/main" id="{F8071683-0695-64FC-FB45-70E07F1E4CDA}"/>
              </a:ext>
            </a:extLst>
          </p:cNvPr>
          <p:cNvSpPr txBox="1">
            <a:spLocks/>
          </p:cNvSpPr>
          <p:nvPr/>
        </p:nvSpPr>
        <p:spPr>
          <a:xfrm>
            <a:off x="873318" y="5391053"/>
            <a:ext cx="10714523" cy="103463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pPr>
            <a:r>
              <a:rPr lang="en-US" altLang="en-US" b="1" dirty="0">
                <a:solidFill>
                  <a:srgbClr val="E37F3A"/>
                </a:solidFill>
              </a:rPr>
              <a:t>Final Emphasis:</a:t>
            </a:r>
            <a:r>
              <a:rPr lang="en-US" altLang="en-US" dirty="0">
                <a:solidFill>
                  <a:srgbClr val="E37F3A"/>
                </a:solidFill>
              </a:rPr>
              <a:t> </a:t>
            </a:r>
          </a:p>
          <a:p>
            <a:pPr algn="l" eaLnBrk="0" fontAlgn="base" hangingPunct="0">
              <a:lnSpc>
                <a:spcPct val="100000"/>
              </a:lnSpc>
              <a:spcBef>
                <a:spcPct val="0"/>
              </a:spcBef>
              <a:spcAft>
                <a:spcPct val="0"/>
              </a:spcAft>
            </a:pPr>
            <a:r>
              <a:rPr lang="en-US" altLang="en-US" i="1" dirty="0">
                <a:solidFill>
                  <a:srgbClr val="E37F3A"/>
                </a:solidFill>
              </a:rPr>
              <a:t>Improve the balance between detecting fraud and minimizing false alarms.</a:t>
            </a:r>
            <a:endParaRPr lang="en-US" i="1" dirty="0">
              <a:solidFill>
                <a:srgbClr val="E37F3A"/>
              </a:solidFill>
            </a:endParaRPr>
          </a:p>
        </p:txBody>
      </p:sp>
      <p:grpSp>
        <p:nvGrpSpPr>
          <p:cNvPr id="23" name="Group 22">
            <a:extLst>
              <a:ext uri="{FF2B5EF4-FFF2-40B4-BE49-F238E27FC236}">
                <a16:creationId xmlns:a16="http://schemas.microsoft.com/office/drawing/2014/main" id="{D7A5E470-A785-A9BD-578F-5A8729FD44E1}"/>
              </a:ext>
            </a:extLst>
          </p:cNvPr>
          <p:cNvGrpSpPr/>
          <p:nvPr/>
        </p:nvGrpSpPr>
        <p:grpSpPr>
          <a:xfrm>
            <a:off x="537920" y="1452532"/>
            <a:ext cx="3746590" cy="3234928"/>
            <a:chOff x="831373" y="1305195"/>
            <a:chExt cx="3746590" cy="3234928"/>
          </a:xfrm>
        </p:grpSpPr>
        <p:sp>
          <p:nvSpPr>
            <p:cNvPr id="19" name="Rectangle: Rounded Corners 18">
              <a:extLst>
                <a:ext uri="{FF2B5EF4-FFF2-40B4-BE49-F238E27FC236}">
                  <a16:creationId xmlns:a16="http://schemas.microsoft.com/office/drawing/2014/main" id="{EFF4B989-2094-BD93-C827-A567042E9AFF}"/>
                </a:ext>
              </a:extLst>
            </p:cNvPr>
            <p:cNvSpPr/>
            <p:nvPr/>
          </p:nvSpPr>
          <p:spPr>
            <a:xfrm>
              <a:off x="831373" y="1397045"/>
              <a:ext cx="3548558" cy="296905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descr="Addressing Imbalance&#10;Explore data augmentation techniques such as SMOTE or adaptive resampling.&#10;Consider ensemble methods (Boosting, Bagging) to improve detection balance.&#10;">
              <a:extLst>
                <a:ext uri="{FF2B5EF4-FFF2-40B4-BE49-F238E27FC236}">
                  <a16:creationId xmlns:a16="http://schemas.microsoft.com/office/drawing/2014/main" id="{50611280-AAA7-A0BF-6DA4-A81DA15370B5}"/>
                </a:ext>
              </a:extLst>
            </p:cNvPr>
            <p:cNvSpPr txBox="1"/>
            <p:nvPr/>
          </p:nvSpPr>
          <p:spPr>
            <a:xfrm>
              <a:off x="886717" y="1305195"/>
              <a:ext cx="3691246" cy="3234928"/>
            </a:xfrm>
            <a:prstGeom prst="roundRect">
              <a:avLst/>
            </a:prstGeom>
            <a:noFill/>
            <a:effectLst/>
          </p:spPr>
          <p:txBody>
            <a:bodyPr wrap="square" rtlCol="0">
              <a:spAutoFit/>
            </a:bodyPr>
            <a:lstStyle/>
            <a:p>
              <a:r>
                <a:rPr lang="en-US" sz="2400" b="1" dirty="0"/>
                <a:t>Addressing Imbalance</a:t>
              </a:r>
            </a:p>
            <a:p>
              <a:pPr marL="342900" indent="-342900">
                <a:buFont typeface="Arial" panose="020B0604020202020204" pitchFamily="34" charset="0"/>
                <a:buChar char="•"/>
              </a:pPr>
              <a:r>
                <a:rPr lang="en-US" altLang="en-US" sz="2000" i="1" dirty="0"/>
                <a:t>Explore data augmentation techniques such as SMOTE or adaptive resampling.</a:t>
              </a:r>
            </a:p>
            <a:p>
              <a:pPr marL="342900" indent="-342900">
                <a:buFont typeface="Arial" panose="020B0604020202020204" pitchFamily="34" charset="0"/>
                <a:buChar char="•"/>
              </a:pPr>
              <a:r>
                <a:rPr lang="en-US" altLang="en-US" sz="2000" i="1" dirty="0"/>
                <a:t>Consider ensemble methods (Boosting, Bagging) to improve detection balance.</a:t>
              </a:r>
            </a:p>
          </p:txBody>
        </p:sp>
      </p:grpSp>
      <p:grpSp>
        <p:nvGrpSpPr>
          <p:cNvPr id="29" name="Group 28">
            <a:extLst>
              <a:ext uri="{FF2B5EF4-FFF2-40B4-BE49-F238E27FC236}">
                <a16:creationId xmlns:a16="http://schemas.microsoft.com/office/drawing/2014/main" id="{0290B131-D553-C0EA-D71B-B937E39CE72D}"/>
              </a:ext>
            </a:extLst>
          </p:cNvPr>
          <p:cNvGrpSpPr/>
          <p:nvPr/>
        </p:nvGrpSpPr>
        <p:grpSpPr>
          <a:xfrm>
            <a:off x="7334107" y="3387848"/>
            <a:ext cx="3957475" cy="1545886"/>
            <a:chOff x="7334107" y="3387848"/>
            <a:chExt cx="3957475" cy="1545886"/>
          </a:xfrm>
        </p:grpSpPr>
        <p:sp>
          <p:nvSpPr>
            <p:cNvPr id="21" name="Rectangle: Rounded Corners 20">
              <a:extLst>
                <a:ext uri="{FF2B5EF4-FFF2-40B4-BE49-F238E27FC236}">
                  <a16:creationId xmlns:a16="http://schemas.microsoft.com/office/drawing/2014/main" id="{0EDC0D54-4057-2BE9-1BE4-55E42B00BF8C}"/>
                </a:ext>
              </a:extLst>
            </p:cNvPr>
            <p:cNvSpPr/>
            <p:nvPr/>
          </p:nvSpPr>
          <p:spPr>
            <a:xfrm>
              <a:off x="7334107" y="3387848"/>
              <a:ext cx="3873276" cy="1532334"/>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Deep Learning/AI&#10;Experiment with CNNs, RNNs, LLMs or other architectures for automatic feature extraction&#10;">
              <a:extLst>
                <a:ext uri="{FF2B5EF4-FFF2-40B4-BE49-F238E27FC236}">
                  <a16:creationId xmlns:a16="http://schemas.microsoft.com/office/drawing/2014/main" id="{DDB462E0-9C98-B57F-18BB-2931652D4C68}"/>
                </a:ext>
              </a:extLst>
            </p:cNvPr>
            <p:cNvSpPr txBox="1"/>
            <p:nvPr/>
          </p:nvSpPr>
          <p:spPr>
            <a:xfrm>
              <a:off x="7418306" y="3401400"/>
              <a:ext cx="3873276" cy="1532334"/>
            </a:xfrm>
            <a:prstGeom prst="roundRect">
              <a:avLst/>
            </a:prstGeom>
            <a:noFill/>
            <a:effectLst/>
          </p:spPr>
          <p:txBody>
            <a:bodyPr wrap="square" rtlCol="0">
              <a:spAutoFit/>
            </a:bodyPr>
            <a:lstStyle/>
            <a:p>
              <a:r>
                <a:rPr lang="en-US" sz="2400" b="1" dirty="0"/>
                <a:t>Deep Learning/AI</a:t>
              </a:r>
            </a:p>
            <a:p>
              <a:r>
                <a:rPr lang="en-US" altLang="en-US" sz="2000" i="1" dirty="0"/>
                <a:t>Experiment with CNNs, RNNs, LLMs or other architectures for automatic feature extraction</a:t>
              </a:r>
            </a:p>
          </p:txBody>
        </p:sp>
      </p:grpSp>
      <p:grpSp>
        <p:nvGrpSpPr>
          <p:cNvPr id="27" name="Group 26">
            <a:extLst>
              <a:ext uri="{FF2B5EF4-FFF2-40B4-BE49-F238E27FC236}">
                <a16:creationId xmlns:a16="http://schemas.microsoft.com/office/drawing/2014/main" id="{D89696EE-EB98-265B-4086-006385BBB41E}"/>
              </a:ext>
            </a:extLst>
          </p:cNvPr>
          <p:cNvGrpSpPr/>
          <p:nvPr/>
        </p:nvGrpSpPr>
        <p:grpSpPr>
          <a:xfrm>
            <a:off x="7850835" y="134142"/>
            <a:ext cx="4218862" cy="2213372"/>
            <a:chOff x="7843401" y="2761501"/>
            <a:chExt cx="4218862" cy="2213372"/>
          </a:xfrm>
        </p:grpSpPr>
        <p:sp>
          <p:nvSpPr>
            <p:cNvPr id="22" name="Rectangle: Rounded Corners 21">
              <a:extLst>
                <a:ext uri="{FF2B5EF4-FFF2-40B4-BE49-F238E27FC236}">
                  <a16:creationId xmlns:a16="http://schemas.microsoft.com/office/drawing/2014/main" id="{EEFA7ABE-607A-5A4B-9498-0338A5DE0B97}"/>
                </a:ext>
              </a:extLst>
            </p:cNvPr>
            <p:cNvSpPr/>
            <p:nvPr/>
          </p:nvSpPr>
          <p:spPr>
            <a:xfrm>
              <a:off x="7843401" y="2768535"/>
              <a:ext cx="4085744" cy="220633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descr="Additional Considerations&#10;Investigate anomaly detection methods.&#10;Incorporate cost-sensitive learning to better handle the costs of false negatives.&#10;">
              <a:extLst>
                <a:ext uri="{FF2B5EF4-FFF2-40B4-BE49-F238E27FC236}">
                  <a16:creationId xmlns:a16="http://schemas.microsoft.com/office/drawing/2014/main" id="{C363AD36-7505-2DB5-B0B1-1AF0F4B849F3}"/>
                </a:ext>
              </a:extLst>
            </p:cNvPr>
            <p:cNvSpPr txBox="1"/>
            <p:nvPr/>
          </p:nvSpPr>
          <p:spPr>
            <a:xfrm>
              <a:off x="7901157" y="2761501"/>
              <a:ext cx="4161106" cy="2213372"/>
            </a:xfrm>
            <a:prstGeom prst="roundRect">
              <a:avLst/>
            </a:prstGeom>
            <a:noFill/>
            <a:effectLst/>
          </p:spPr>
          <p:txBody>
            <a:bodyPr wrap="square" rtlCol="0">
              <a:spAutoFit/>
            </a:bodyPr>
            <a:lstStyle/>
            <a:p>
              <a:r>
                <a:rPr lang="en-US" sz="2400" b="1" dirty="0"/>
                <a:t>Additional Considerations</a:t>
              </a:r>
            </a:p>
            <a:p>
              <a:pPr marL="342900" indent="-342900">
                <a:buFont typeface="Arial" panose="020B0604020202020204" pitchFamily="34" charset="0"/>
                <a:buChar char="•"/>
              </a:pPr>
              <a:r>
                <a:rPr lang="en-US" altLang="en-US" sz="2000" i="1" dirty="0"/>
                <a:t>Investigate anomaly detection methods.</a:t>
              </a:r>
            </a:p>
            <a:p>
              <a:pPr marL="342900" indent="-342900">
                <a:buFont typeface="Arial" panose="020B0604020202020204" pitchFamily="34" charset="0"/>
                <a:buChar char="•"/>
              </a:pPr>
              <a:r>
                <a:rPr lang="en-US" altLang="en-US" sz="2000" i="1" dirty="0"/>
                <a:t>Incorporate cost-sensitive learning to better handle the costs of false negatives.</a:t>
              </a:r>
            </a:p>
          </p:txBody>
        </p:sp>
      </p:grpSp>
      <p:grpSp>
        <p:nvGrpSpPr>
          <p:cNvPr id="39" name="Group 38">
            <a:extLst>
              <a:ext uri="{FF2B5EF4-FFF2-40B4-BE49-F238E27FC236}">
                <a16:creationId xmlns:a16="http://schemas.microsoft.com/office/drawing/2014/main" id="{9553F4EB-312C-63BE-0615-9B94F2C5E7BE}"/>
              </a:ext>
            </a:extLst>
          </p:cNvPr>
          <p:cNvGrpSpPr/>
          <p:nvPr/>
        </p:nvGrpSpPr>
        <p:grpSpPr>
          <a:xfrm>
            <a:off x="6745247" y="1220768"/>
            <a:ext cx="914400" cy="914400"/>
            <a:chOff x="6745247" y="1220768"/>
            <a:chExt cx="914400" cy="914400"/>
          </a:xfrm>
        </p:grpSpPr>
        <p:sp>
          <p:nvSpPr>
            <p:cNvPr id="14" name="Oval 13">
              <a:extLst>
                <a:ext uri="{FF2B5EF4-FFF2-40B4-BE49-F238E27FC236}">
                  <a16:creationId xmlns:a16="http://schemas.microsoft.com/office/drawing/2014/main" id="{E993765A-2FC3-FB0D-8419-81BBF5D0E0D5}"/>
                </a:ext>
              </a:extLst>
            </p:cNvPr>
            <p:cNvSpPr/>
            <p:nvPr/>
          </p:nvSpPr>
          <p:spPr>
            <a:xfrm>
              <a:off x="6745247" y="1220768"/>
              <a:ext cx="914400" cy="914400"/>
            </a:xfrm>
            <a:prstGeom prst="ellipse">
              <a:avLst/>
            </a:prstGeom>
            <a:solidFill>
              <a:srgbClr val="0C2649"/>
            </a:solidFill>
            <a:ln>
              <a:solidFill>
                <a:srgbClr val="0C26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Binary with solid fill">
              <a:extLst>
                <a:ext uri="{FF2B5EF4-FFF2-40B4-BE49-F238E27FC236}">
                  <a16:creationId xmlns:a16="http://schemas.microsoft.com/office/drawing/2014/main" id="{DBDEC75B-9219-C937-0717-2D75EDDFCB4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6687" y="1325933"/>
              <a:ext cx="731520" cy="731520"/>
            </a:xfrm>
            <a:prstGeom prst="rect">
              <a:avLst/>
            </a:prstGeom>
          </p:spPr>
        </p:pic>
      </p:grpSp>
      <p:grpSp>
        <p:nvGrpSpPr>
          <p:cNvPr id="40" name="Group 39">
            <a:extLst>
              <a:ext uri="{FF2B5EF4-FFF2-40B4-BE49-F238E27FC236}">
                <a16:creationId xmlns:a16="http://schemas.microsoft.com/office/drawing/2014/main" id="{B79D070E-212A-95BD-5A67-5DA573F7B721}"/>
              </a:ext>
            </a:extLst>
          </p:cNvPr>
          <p:cNvGrpSpPr/>
          <p:nvPr/>
        </p:nvGrpSpPr>
        <p:grpSpPr>
          <a:xfrm>
            <a:off x="6027453" y="3308531"/>
            <a:ext cx="914400" cy="914400"/>
            <a:chOff x="6027453" y="3308531"/>
            <a:chExt cx="914400" cy="914400"/>
          </a:xfrm>
        </p:grpSpPr>
        <p:sp>
          <p:nvSpPr>
            <p:cNvPr id="16" name="Oval 15">
              <a:extLst>
                <a:ext uri="{FF2B5EF4-FFF2-40B4-BE49-F238E27FC236}">
                  <a16:creationId xmlns:a16="http://schemas.microsoft.com/office/drawing/2014/main" id="{A3369280-B4C5-9CA4-5405-C19CDDE29814}"/>
                </a:ext>
              </a:extLst>
            </p:cNvPr>
            <p:cNvSpPr/>
            <p:nvPr/>
          </p:nvSpPr>
          <p:spPr>
            <a:xfrm>
              <a:off x="6027453" y="3308531"/>
              <a:ext cx="914400" cy="914400"/>
            </a:xfrm>
            <a:prstGeom prst="ellipse">
              <a:avLst/>
            </a:prstGeom>
            <a:solidFill>
              <a:srgbClr val="0C2649"/>
            </a:solidFill>
            <a:ln>
              <a:solidFill>
                <a:srgbClr val="0C26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Programmer male with solid fill">
              <a:extLst>
                <a:ext uri="{FF2B5EF4-FFF2-40B4-BE49-F238E27FC236}">
                  <a16:creationId xmlns:a16="http://schemas.microsoft.com/office/drawing/2014/main" id="{86C3FB65-E341-46A3-F05E-F41DA6E8DF9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18893" y="3354573"/>
              <a:ext cx="731520" cy="731520"/>
            </a:xfrm>
            <a:prstGeom prst="rect">
              <a:avLst/>
            </a:prstGeom>
          </p:spPr>
        </p:pic>
      </p:grpSp>
      <p:grpSp>
        <p:nvGrpSpPr>
          <p:cNvPr id="38" name="Group 37">
            <a:extLst>
              <a:ext uri="{FF2B5EF4-FFF2-40B4-BE49-F238E27FC236}">
                <a16:creationId xmlns:a16="http://schemas.microsoft.com/office/drawing/2014/main" id="{FCC4C8F8-A327-2738-BB94-BE4C11E895A0}"/>
              </a:ext>
            </a:extLst>
          </p:cNvPr>
          <p:cNvGrpSpPr/>
          <p:nvPr/>
        </p:nvGrpSpPr>
        <p:grpSpPr>
          <a:xfrm>
            <a:off x="4291921" y="2021186"/>
            <a:ext cx="914400" cy="914400"/>
            <a:chOff x="4291921" y="2021186"/>
            <a:chExt cx="914400" cy="914400"/>
          </a:xfrm>
        </p:grpSpPr>
        <p:sp>
          <p:nvSpPr>
            <p:cNvPr id="12" name="Oval 11">
              <a:extLst>
                <a:ext uri="{FF2B5EF4-FFF2-40B4-BE49-F238E27FC236}">
                  <a16:creationId xmlns:a16="http://schemas.microsoft.com/office/drawing/2014/main" id="{1A3E4994-ECB2-C3A2-5DCC-0EC926580383}"/>
                </a:ext>
              </a:extLst>
            </p:cNvPr>
            <p:cNvSpPr/>
            <p:nvPr/>
          </p:nvSpPr>
          <p:spPr>
            <a:xfrm>
              <a:off x="4291921" y="2021186"/>
              <a:ext cx="914400" cy="914400"/>
            </a:xfrm>
            <a:prstGeom prst="ellipse">
              <a:avLst/>
            </a:prstGeom>
            <a:solidFill>
              <a:srgbClr val="0C2649"/>
            </a:solidFill>
            <a:ln>
              <a:solidFill>
                <a:srgbClr val="0C26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Normal Distribution with solid fill">
              <a:extLst>
                <a:ext uri="{FF2B5EF4-FFF2-40B4-BE49-F238E27FC236}">
                  <a16:creationId xmlns:a16="http://schemas.microsoft.com/office/drawing/2014/main" id="{FFBF8682-BFDF-B000-99E1-9AD69DE65C8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83361" y="2112507"/>
              <a:ext cx="731520" cy="731520"/>
            </a:xfrm>
            <a:prstGeom prst="rect">
              <a:avLst/>
            </a:prstGeom>
          </p:spPr>
        </p:pic>
      </p:grpSp>
    </p:spTree>
    <p:extLst>
      <p:ext uri="{BB962C8B-B14F-4D97-AF65-F5344CB8AC3E}">
        <p14:creationId xmlns:p14="http://schemas.microsoft.com/office/powerpoint/2010/main" val="3265488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p:cTn id="11" dur="indefinite"/>
                                        <p:tgtEl>
                                          <p:spTgt spid="23"/>
                                        </p:tgtEl>
                                        <p:attrNameLst>
                                          <p:attrName>style.opacity</p:attrName>
                                        </p:attrNameLst>
                                      </p:cBhvr>
                                      <p:to>
                                        <p:strVal val="0.5"/>
                                      </p:to>
                                    </p:set>
                                    <p:animEffect filter="image" prLst="opacity: 0.5">
                                      <p:cBhvr rctx="IE">
                                        <p:cTn id="12" dur="indefinite"/>
                                        <p:tgtEl>
                                          <p:spTgt spid="23"/>
                                        </p:tgtEl>
                                      </p:cBhvr>
                                    </p:animEffect>
                                  </p:childTnLst>
                                </p:cTn>
                              </p:par>
                            </p:childTnLst>
                          </p:cTn>
                        </p:par>
                        <p:par>
                          <p:cTn id="13" fill="hold">
                            <p:stCondLst>
                              <p:cond delay="0"/>
                            </p:stCondLst>
                            <p:childTnLst>
                              <p:par>
                                <p:cTn id="14" presetID="10" presetClass="entr" presetSubtype="0"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nodeType="clickEffect">
                                  <p:stCondLst>
                                    <p:cond delay="0"/>
                                  </p:stCondLst>
                                  <p:childTnLst>
                                    <p:set>
                                      <p:cBhvr>
                                        <p:cTn id="20" dur="indefinite"/>
                                        <p:tgtEl>
                                          <p:spTgt spid="29"/>
                                        </p:tgtEl>
                                        <p:attrNameLst>
                                          <p:attrName>style.opacity</p:attrName>
                                        </p:attrNameLst>
                                      </p:cBhvr>
                                      <p:to>
                                        <p:strVal val="0.5"/>
                                      </p:to>
                                    </p:set>
                                    <p:animEffect filter="image" prLst="opacity: 0.5">
                                      <p:cBhvr rctx="IE">
                                        <p:cTn id="21" dur="indefinite"/>
                                        <p:tgtEl>
                                          <p:spTgt spid="29"/>
                                        </p:tgtEl>
                                      </p:cBhvr>
                                    </p:animEffec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p:cTn id="28" dur="indefinite"/>
                                        <p:tgtEl>
                                          <p:spTgt spid="27"/>
                                        </p:tgtEl>
                                        <p:attrNameLst>
                                          <p:attrName>style.opacity</p:attrName>
                                        </p:attrNameLst>
                                      </p:cBhvr>
                                      <p:to>
                                        <p:strVal val="0.5"/>
                                      </p:to>
                                    </p:set>
                                    <p:animEffect filter="image" prLst="opacity: 0.5">
                                      <p:cBhvr rctx="IE">
                                        <p:cTn id="29" dur="indefinite"/>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B7C98-9AE4-32EB-A612-F045ADB3614B}"/>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826ECD8C-72B3-3AA0-1B84-7B77A35BDB04}"/>
              </a:ext>
            </a:extLst>
          </p:cNvPr>
          <p:cNvSpPr/>
          <p:nvPr/>
        </p:nvSpPr>
        <p:spPr>
          <a:xfrm>
            <a:off x="0" y="6412044"/>
            <a:ext cx="12192000" cy="112581"/>
          </a:xfrm>
          <a:prstGeom prst="rect">
            <a:avLst/>
          </a:prstGeom>
          <a:solidFill>
            <a:srgbClr val="E37F3A"/>
          </a:solidFill>
          <a:ln>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F5E5056-2587-79E0-96B0-C370B30C0D51}"/>
              </a:ext>
            </a:extLst>
          </p:cNvPr>
          <p:cNvSpPr/>
          <p:nvPr/>
        </p:nvSpPr>
        <p:spPr>
          <a:xfrm>
            <a:off x="0" y="6589128"/>
            <a:ext cx="12192000" cy="112581"/>
          </a:xfrm>
          <a:prstGeom prst="rect">
            <a:avLst/>
          </a:prstGeom>
          <a:solidFill>
            <a:srgbClr val="0C2649"/>
          </a:solidFill>
          <a:ln>
            <a:solidFill>
              <a:srgbClr val="0C26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5F9A71-7344-42D1-D91A-8EA383D97676}"/>
              </a:ext>
            </a:extLst>
          </p:cNvPr>
          <p:cNvSpPr>
            <a:spLocks noGrp="1"/>
          </p:cNvSpPr>
          <p:nvPr>
            <p:ph type="ctrTitle"/>
          </p:nvPr>
        </p:nvSpPr>
        <p:spPr>
          <a:xfrm>
            <a:off x="1500488" y="634631"/>
            <a:ext cx="9191023" cy="1662391"/>
          </a:xfrm>
        </p:spPr>
        <p:txBody>
          <a:bodyPr anchor="ctr">
            <a:normAutofit/>
          </a:bodyPr>
          <a:lstStyle/>
          <a:p>
            <a:r>
              <a:rPr lang="en-US" sz="8000" b="1" dirty="0">
                <a:solidFill>
                  <a:srgbClr val="0C2649"/>
                </a:solidFill>
              </a:rPr>
              <a:t>THANK YOU</a:t>
            </a:r>
          </a:p>
        </p:txBody>
      </p:sp>
      <p:sp>
        <p:nvSpPr>
          <p:cNvPr id="4" name="Oval 3">
            <a:extLst>
              <a:ext uri="{FF2B5EF4-FFF2-40B4-BE49-F238E27FC236}">
                <a16:creationId xmlns:a16="http://schemas.microsoft.com/office/drawing/2014/main" id="{54C73472-C15F-663B-70CC-EDF9F8236D4A}"/>
              </a:ext>
            </a:extLst>
          </p:cNvPr>
          <p:cNvSpPr/>
          <p:nvPr/>
        </p:nvSpPr>
        <p:spPr>
          <a:xfrm>
            <a:off x="6391677" y="3010959"/>
            <a:ext cx="2194560" cy="21945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297032F-E0E5-0CC4-842D-909223F7E07D}"/>
              </a:ext>
            </a:extLst>
          </p:cNvPr>
          <p:cNvSpPr/>
          <p:nvPr/>
        </p:nvSpPr>
        <p:spPr>
          <a:xfrm>
            <a:off x="529354" y="3010959"/>
            <a:ext cx="2194560" cy="2194560"/>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250BB880-9D06-1E2C-A7EE-E72D6FD3F934}"/>
              </a:ext>
            </a:extLst>
          </p:cNvPr>
          <p:cNvSpPr txBox="1"/>
          <p:nvPr/>
        </p:nvSpPr>
        <p:spPr>
          <a:xfrm>
            <a:off x="2941428" y="4451178"/>
            <a:ext cx="3154572" cy="769441"/>
          </a:xfrm>
          <a:prstGeom prst="rect">
            <a:avLst/>
          </a:prstGeom>
          <a:noFill/>
        </p:spPr>
        <p:txBody>
          <a:bodyPr wrap="square" rtlCol="0">
            <a:spAutoFit/>
          </a:bodyPr>
          <a:lstStyle/>
          <a:p>
            <a:r>
              <a:rPr lang="en-US" sz="2400" b="1" dirty="0">
                <a:solidFill>
                  <a:srgbClr val="0C2649"/>
                </a:solidFill>
              </a:rPr>
              <a:t>Keerthanaa Ellur</a:t>
            </a:r>
          </a:p>
          <a:p>
            <a:r>
              <a:rPr lang="en-US" sz="2000" i="1" dirty="0">
                <a:solidFill>
                  <a:srgbClr val="E37F3A"/>
                </a:solidFill>
              </a:rPr>
              <a:t>kellur0@csu.fullerton.edu</a:t>
            </a:r>
          </a:p>
        </p:txBody>
      </p:sp>
      <p:sp>
        <p:nvSpPr>
          <p:cNvPr id="7" name="TextBox 6">
            <a:extLst>
              <a:ext uri="{FF2B5EF4-FFF2-40B4-BE49-F238E27FC236}">
                <a16:creationId xmlns:a16="http://schemas.microsoft.com/office/drawing/2014/main" id="{2710574F-7B8C-8FB4-A903-06881E675D62}"/>
              </a:ext>
            </a:extLst>
          </p:cNvPr>
          <p:cNvSpPr txBox="1"/>
          <p:nvPr/>
        </p:nvSpPr>
        <p:spPr>
          <a:xfrm>
            <a:off x="8725588" y="4451178"/>
            <a:ext cx="3308808" cy="769441"/>
          </a:xfrm>
          <a:prstGeom prst="rect">
            <a:avLst/>
          </a:prstGeom>
          <a:noFill/>
        </p:spPr>
        <p:txBody>
          <a:bodyPr wrap="square" rtlCol="0">
            <a:spAutoFit/>
          </a:bodyPr>
          <a:lstStyle/>
          <a:p>
            <a:r>
              <a:rPr lang="en-US" sz="2400" b="1" dirty="0">
                <a:solidFill>
                  <a:srgbClr val="0C2649"/>
                </a:solidFill>
              </a:rPr>
              <a:t>Dr. Daoji Li</a:t>
            </a:r>
          </a:p>
          <a:p>
            <a:r>
              <a:rPr lang="en-US" sz="2000" i="1" dirty="0">
                <a:solidFill>
                  <a:srgbClr val="E37F3A"/>
                </a:solidFill>
              </a:rPr>
              <a:t>dali@fullerton.edu</a:t>
            </a:r>
          </a:p>
        </p:txBody>
      </p:sp>
      <p:sp>
        <p:nvSpPr>
          <p:cNvPr id="15" name="Rectangle 14">
            <a:extLst>
              <a:ext uri="{FF2B5EF4-FFF2-40B4-BE49-F238E27FC236}">
                <a16:creationId xmlns:a16="http://schemas.microsoft.com/office/drawing/2014/main" id="{063A8666-D089-8C9A-43B1-EFC317C34635}"/>
              </a:ext>
            </a:extLst>
          </p:cNvPr>
          <p:cNvSpPr/>
          <p:nvPr/>
        </p:nvSpPr>
        <p:spPr>
          <a:xfrm>
            <a:off x="10162478" y="6205424"/>
            <a:ext cx="1907219" cy="6525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al State Fullerton wordmark">
            <a:extLst>
              <a:ext uri="{FF2B5EF4-FFF2-40B4-BE49-F238E27FC236}">
                <a16:creationId xmlns:a16="http://schemas.microsoft.com/office/drawing/2014/main" id="{C576872F-19E2-A59B-63E0-2C5A1C4D7F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89926" y="6387236"/>
            <a:ext cx="1872337" cy="3038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screenshot of a qr code&#10;&#10;AI-generated content may be incorrect.">
            <a:extLst>
              <a:ext uri="{FF2B5EF4-FFF2-40B4-BE49-F238E27FC236}">
                <a16:creationId xmlns:a16="http://schemas.microsoft.com/office/drawing/2014/main" id="{D530CB3B-B21F-F7D7-AD0F-10BEF3DD6F19}"/>
              </a:ext>
            </a:extLst>
          </p:cNvPr>
          <p:cNvPicPr>
            <a:picLocks noChangeAspect="1"/>
          </p:cNvPicPr>
          <p:nvPr/>
        </p:nvPicPr>
        <p:blipFill>
          <a:blip r:embed="rId6"/>
          <a:srcRect l="28755" t="40272" r="29007" b="10236"/>
          <a:stretch/>
        </p:blipFill>
        <p:spPr>
          <a:xfrm>
            <a:off x="2985642" y="3259753"/>
            <a:ext cx="1204375" cy="1191425"/>
          </a:xfrm>
          <a:prstGeom prst="rect">
            <a:avLst/>
          </a:prstGeom>
        </p:spPr>
      </p:pic>
      <p:pic>
        <p:nvPicPr>
          <p:cNvPr id="2050" name="Picture 2" descr="Linkedin Logo Transparent Png 12 LinkedIn Icon Flat Images - Round LinkedIn Icon ...">
            <a:extLst>
              <a:ext uri="{FF2B5EF4-FFF2-40B4-BE49-F238E27FC236}">
                <a16:creationId xmlns:a16="http://schemas.microsoft.com/office/drawing/2014/main" id="{75F20271-DABE-7825-2B56-66C146D6C1F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918" t="32049" r="53262" b="31866"/>
          <a:stretch/>
        </p:blipFill>
        <p:spPr bwMode="auto">
          <a:xfrm>
            <a:off x="4190017" y="4128214"/>
            <a:ext cx="340125" cy="333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859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398D7-80A4-2025-CC10-6743A2BCBFBC}"/>
            </a:ext>
          </a:extLst>
        </p:cNvPr>
        <p:cNvGrpSpPr/>
        <p:nvPr/>
      </p:nvGrpSpPr>
      <p:grpSpPr>
        <a:xfrm>
          <a:off x="0" y="0"/>
          <a:ext cx="0" cy="0"/>
          <a:chOff x="0" y="0"/>
          <a:chExt cx="0" cy="0"/>
        </a:xfrm>
      </p:grpSpPr>
      <p:pic>
        <p:nvPicPr>
          <p:cNvPr id="8" name="Graphic 7" descr="Questions with solid fill">
            <a:extLst>
              <a:ext uri="{FF2B5EF4-FFF2-40B4-BE49-F238E27FC236}">
                <a16:creationId xmlns:a16="http://schemas.microsoft.com/office/drawing/2014/main" id="{21BA8F5D-6B50-D7D9-FBAB-D666C50484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77966" y="710966"/>
            <a:ext cx="5436066" cy="5436066"/>
          </a:xfrm>
          <a:prstGeom prst="rect">
            <a:avLst/>
          </a:prstGeom>
        </p:spPr>
      </p:pic>
      <p:sp>
        <p:nvSpPr>
          <p:cNvPr id="9" name="Rectangle 8">
            <a:extLst>
              <a:ext uri="{FF2B5EF4-FFF2-40B4-BE49-F238E27FC236}">
                <a16:creationId xmlns:a16="http://schemas.microsoft.com/office/drawing/2014/main" id="{D7CD4B8A-30F1-8391-6769-FEEBA96D3734}"/>
              </a:ext>
            </a:extLst>
          </p:cNvPr>
          <p:cNvSpPr/>
          <p:nvPr/>
        </p:nvSpPr>
        <p:spPr>
          <a:xfrm>
            <a:off x="0" y="6412044"/>
            <a:ext cx="12192000" cy="112581"/>
          </a:xfrm>
          <a:prstGeom prst="rect">
            <a:avLst/>
          </a:prstGeom>
          <a:solidFill>
            <a:srgbClr val="E37F3A"/>
          </a:solidFill>
          <a:ln>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1406742-E9B0-6C27-96F1-172DDD97DBA6}"/>
              </a:ext>
            </a:extLst>
          </p:cNvPr>
          <p:cNvSpPr/>
          <p:nvPr/>
        </p:nvSpPr>
        <p:spPr>
          <a:xfrm>
            <a:off x="0" y="6589128"/>
            <a:ext cx="12192000" cy="112581"/>
          </a:xfrm>
          <a:prstGeom prst="rect">
            <a:avLst/>
          </a:prstGeom>
          <a:solidFill>
            <a:srgbClr val="0C2649"/>
          </a:solidFill>
          <a:ln>
            <a:solidFill>
              <a:srgbClr val="0C26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55BD6-ED15-03BB-17F6-38FB1076A11C}"/>
              </a:ext>
            </a:extLst>
          </p:cNvPr>
          <p:cNvSpPr>
            <a:spLocks noGrp="1"/>
          </p:cNvSpPr>
          <p:nvPr>
            <p:ph type="ctrTitle"/>
          </p:nvPr>
        </p:nvSpPr>
        <p:spPr>
          <a:xfrm>
            <a:off x="4890210" y="2597803"/>
            <a:ext cx="2411577" cy="1662391"/>
          </a:xfrm>
        </p:spPr>
        <p:txBody>
          <a:bodyPr anchor="ctr">
            <a:normAutofit/>
          </a:bodyPr>
          <a:lstStyle/>
          <a:p>
            <a:r>
              <a:rPr lang="en-US" sz="8800" b="1" dirty="0">
                <a:solidFill>
                  <a:srgbClr val="0C2649"/>
                </a:solidFill>
              </a:rPr>
              <a:t>Q&amp;A</a:t>
            </a:r>
          </a:p>
        </p:txBody>
      </p:sp>
      <p:sp>
        <p:nvSpPr>
          <p:cNvPr id="15" name="Rectangle 14">
            <a:extLst>
              <a:ext uri="{FF2B5EF4-FFF2-40B4-BE49-F238E27FC236}">
                <a16:creationId xmlns:a16="http://schemas.microsoft.com/office/drawing/2014/main" id="{428B324D-5581-4DD5-B72D-14F057E08118}"/>
              </a:ext>
            </a:extLst>
          </p:cNvPr>
          <p:cNvSpPr/>
          <p:nvPr/>
        </p:nvSpPr>
        <p:spPr>
          <a:xfrm>
            <a:off x="10162478" y="6205424"/>
            <a:ext cx="1907219" cy="6525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al State Fullerton wordmark">
            <a:extLst>
              <a:ext uri="{FF2B5EF4-FFF2-40B4-BE49-F238E27FC236}">
                <a16:creationId xmlns:a16="http://schemas.microsoft.com/office/drawing/2014/main" id="{91E66CDD-8B26-7D84-1A04-F8D30802EE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89926" y="6387236"/>
            <a:ext cx="1872337" cy="303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395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C74D0-4923-22B7-BADD-22345E3385DE}"/>
            </a:ext>
          </a:extLst>
        </p:cNvPr>
        <p:cNvGrpSpPr/>
        <p:nvPr/>
      </p:nvGrpSpPr>
      <p:grpSpPr>
        <a:xfrm>
          <a:off x="0" y="0"/>
          <a:ext cx="0" cy="0"/>
          <a:chOff x="0" y="0"/>
          <a:chExt cx="0" cy="0"/>
        </a:xfrm>
      </p:grpSpPr>
      <p:sp>
        <p:nvSpPr>
          <p:cNvPr id="1039" name="Arrow: Chevron 1038">
            <a:extLst>
              <a:ext uri="{FF2B5EF4-FFF2-40B4-BE49-F238E27FC236}">
                <a16:creationId xmlns:a16="http://schemas.microsoft.com/office/drawing/2014/main" id="{5E7B3063-2B38-A269-8711-56B1F6B8FA43}"/>
              </a:ext>
            </a:extLst>
          </p:cNvPr>
          <p:cNvSpPr/>
          <p:nvPr/>
        </p:nvSpPr>
        <p:spPr>
          <a:xfrm>
            <a:off x="4828708" y="474028"/>
            <a:ext cx="3208378" cy="620068"/>
          </a:xfrm>
          <a:prstGeom prst="chevron">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74DF0F21-85AE-6F77-808E-7135912FA6C8}"/>
              </a:ext>
            </a:extLst>
          </p:cNvPr>
          <p:cNvSpPr/>
          <p:nvPr/>
        </p:nvSpPr>
        <p:spPr>
          <a:xfrm>
            <a:off x="0" y="47980"/>
            <a:ext cx="1353015" cy="692466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711B7DD-D81E-F28C-B013-A6C2DC7974D4}"/>
              </a:ext>
            </a:extLst>
          </p:cNvPr>
          <p:cNvSpPr/>
          <p:nvPr/>
        </p:nvSpPr>
        <p:spPr>
          <a:xfrm>
            <a:off x="0" y="6412044"/>
            <a:ext cx="12192000" cy="112581"/>
          </a:xfrm>
          <a:prstGeom prst="rect">
            <a:avLst/>
          </a:prstGeom>
          <a:solidFill>
            <a:srgbClr val="E37F3A"/>
          </a:solidFill>
          <a:ln>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E39F20-4B6A-E2F1-6CD9-1343DB657610}"/>
              </a:ext>
            </a:extLst>
          </p:cNvPr>
          <p:cNvSpPr/>
          <p:nvPr/>
        </p:nvSpPr>
        <p:spPr>
          <a:xfrm>
            <a:off x="0" y="6589128"/>
            <a:ext cx="12192000" cy="112581"/>
          </a:xfrm>
          <a:prstGeom prst="rect">
            <a:avLst/>
          </a:prstGeom>
          <a:solidFill>
            <a:srgbClr val="0C2649"/>
          </a:solidFill>
          <a:ln>
            <a:solidFill>
              <a:srgbClr val="0C26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862CCCE-4939-7085-C4E7-2200661E29BA}"/>
              </a:ext>
            </a:extLst>
          </p:cNvPr>
          <p:cNvSpPr/>
          <p:nvPr/>
        </p:nvSpPr>
        <p:spPr>
          <a:xfrm>
            <a:off x="10162478" y="6205424"/>
            <a:ext cx="1907219" cy="6525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al State Fullerton wordmark">
            <a:extLst>
              <a:ext uri="{FF2B5EF4-FFF2-40B4-BE49-F238E27FC236}">
                <a16:creationId xmlns:a16="http://schemas.microsoft.com/office/drawing/2014/main" id="{E2804AD1-F4FE-A1BD-B1EA-8596CE12F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9926" y="6387236"/>
            <a:ext cx="1872337" cy="303820"/>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F80CAD40-C053-598C-8B9C-5F90CEF0C4D5}"/>
              </a:ext>
            </a:extLst>
          </p:cNvPr>
          <p:cNvGrpSpPr/>
          <p:nvPr/>
        </p:nvGrpSpPr>
        <p:grpSpPr>
          <a:xfrm>
            <a:off x="2000724" y="1517121"/>
            <a:ext cx="2827983" cy="1081225"/>
            <a:chOff x="1959605" y="1387214"/>
            <a:chExt cx="2827983" cy="1081225"/>
          </a:xfrm>
        </p:grpSpPr>
        <p:cxnSp>
          <p:nvCxnSpPr>
            <p:cNvPr id="14" name="Straight Connector 13">
              <a:extLst>
                <a:ext uri="{FF2B5EF4-FFF2-40B4-BE49-F238E27FC236}">
                  <a16:creationId xmlns:a16="http://schemas.microsoft.com/office/drawing/2014/main" id="{24C25AC6-277B-CF8D-B12E-152014A1CABF}"/>
                </a:ext>
              </a:extLst>
            </p:cNvPr>
            <p:cNvCxnSpPr>
              <a:cxnSpLocks/>
            </p:cNvCxnSpPr>
            <p:nvPr/>
          </p:nvCxnSpPr>
          <p:spPr>
            <a:xfrm flipV="1">
              <a:off x="1959605" y="1387214"/>
              <a:ext cx="1312894" cy="1081225"/>
            </a:xfrm>
            <a:prstGeom prst="line">
              <a:avLst/>
            </a:prstGeom>
            <a:ln>
              <a:solidFill>
                <a:srgbClr val="0C2649"/>
              </a:solidFill>
              <a:prstDash val="sysDot"/>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5EE13A59-38C9-F822-29C1-C73586072DDC}"/>
                </a:ext>
              </a:extLst>
            </p:cNvPr>
            <p:cNvCxnSpPr>
              <a:cxnSpLocks/>
            </p:cNvCxnSpPr>
            <p:nvPr/>
          </p:nvCxnSpPr>
          <p:spPr>
            <a:xfrm>
              <a:off x="3279933" y="1387214"/>
              <a:ext cx="1507655" cy="0"/>
            </a:xfrm>
            <a:prstGeom prst="straightConnector1">
              <a:avLst/>
            </a:prstGeom>
            <a:ln>
              <a:solidFill>
                <a:srgbClr val="0C2649"/>
              </a:solidFill>
              <a:prstDash val="sysDot"/>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2A1A9F4A-7712-334C-B710-6ECE55E2772B}"/>
              </a:ext>
            </a:extLst>
          </p:cNvPr>
          <p:cNvGrpSpPr/>
          <p:nvPr/>
        </p:nvGrpSpPr>
        <p:grpSpPr>
          <a:xfrm>
            <a:off x="2219325" y="2344492"/>
            <a:ext cx="2609383" cy="496864"/>
            <a:chOff x="2178205" y="2367417"/>
            <a:chExt cx="2609383" cy="496864"/>
          </a:xfrm>
        </p:grpSpPr>
        <p:cxnSp>
          <p:nvCxnSpPr>
            <p:cNvPr id="16" name="Straight Connector 15">
              <a:extLst>
                <a:ext uri="{FF2B5EF4-FFF2-40B4-BE49-F238E27FC236}">
                  <a16:creationId xmlns:a16="http://schemas.microsoft.com/office/drawing/2014/main" id="{DBE0A542-11AE-A17A-4AB5-602493C6F1EB}"/>
                </a:ext>
              </a:extLst>
            </p:cNvPr>
            <p:cNvCxnSpPr>
              <a:cxnSpLocks/>
            </p:cNvCxnSpPr>
            <p:nvPr/>
          </p:nvCxnSpPr>
          <p:spPr>
            <a:xfrm flipV="1">
              <a:off x="2178205" y="2367417"/>
              <a:ext cx="1094294" cy="496864"/>
            </a:xfrm>
            <a:prstGeom prst="line">
              <a:avLst/>
            </a:prstGeom>
            <a:ln>
              <a:solidFill>
                <a:srgbClr val="0C2649"/>
              </a:solidFill>
              <a:prstDash val="sysDot"/>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7D213751-4567-2C85-4688-68F78E76296F}"/>
                </a:ext>
              </a:extLst>
            </p:cNvPr>
            <p:cNvCxnSpPr>
              <a:cxnSpLocks/>
            </p:cNvCxnSpPr>
            <p:nvPr/>
          </p:nvCxnSpPr>
          <p:spPr>
            <a:xfrm>
              <a:off x="3279933" y="2367417"/>
              <a:ext cx="1507655" cy="0"/>
            </a:xfrm>
            <a:prstGeom prst="straightConnector1">
              <a:avLst/>
            </a:prstGeom>
            <a:ln>
              <a:solidFill>
                <a:srgbClr val="0C2649"/>
              </a:solidFill>
              <a:prstDash val="sysDot"/>
              <a:tailEnd type="triangle"/>
            </a:ln>
          </p:spPr>
          <p:style>
            <a:lnRef idx="2">
              <a:schemeClr val="accent1"/>
            </a:lnRef>
            <a:fillRef idx="0">
              <a:schemeClr val="accent1"/>
            </a:fillRef>
            <a:effectRef idx="1">
              <a:schemeClr val="accent1"/>
            </a:effectRef>
            <a:fontRef idx="minor">
              <a:schemeClr val="tx1"/>
            </a:fontRef>
          </p:style>
        </p:cxnSp>
      </p:grpSp>
      <p:grpSp>
        <p:nvGrpSpPr>
          <p:cNvPr id="52" name="Group 51">
            <a:extLst>
              <a:ext uri="{FF2B5EF4-FFF2-40B4-BE49-F238E27FC236}">
                <a16:creationId xmlns:a16="http://schemas.microsoft.com/office/drawing/2014/main" id="{5FE63B2F-B981-6436-B7E2-05006FDD6EA4}"/>
              </a:ext>
            </a:extLst>
          </p:cNvPr>
          <p:cNvGrpSpPr/>
          <p:nvPr/>
        </p:nvGrpSpPr>
        <p:grpSpPr>
          <a:xfrm>
            <a:off x="2245576" y="3175992"/>
            <a:ext cx="2542012" cy="22304"/>
            <a:chOff x="2245576" y="3107246"/>
            <a:chExt cx="2542012" cy="22304"/>
          </a:xfrm>
        </p:grpSpPr>
        <p:cxnSp>
          <p:nvCxnSpPr>
            <p:cNvPr id="19" name="Straight Connector 18">
              <a:extLst>
                <a:ext uri="{FF2B5EF4-FFF2-40B4-BE49-F238E27FC236}">
                  <a16:creationId xmlns:a16="http://schemas.microsoft.com/office/drawing/2014/main" id="{456F572A-1355-8618-F6DF-6ADDF65C99A8}"/>
                </a:ext>
              </a:extLst>
            </p:cNvPr>
            <p:cNvCxnSpPr>
              <a:cxnSpLocks/>
              <a:endCxn id="5" idx="6"/>
            </p:cNvCxnSpPr>
            <p:nvPr/>
          </p:nvCxnSpPr>
          <p:spPr>
            <a:xfrm flipH="1">
              <a:off x="2245576" y="3107246"/>
              <a:ext cx="1003776" cy="22304"/>
            </a:xfrm>
            <a:prstGeom prst="line">
              <a:avLst/>
            </a:prstGeom>
            <a:ln>
              <a:solidFill>
                <a:srgbClr val="0C2649"/>
              </a:solidFill>
              <a:prstDash val="sysDot"/>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A88AF97F-B5BD-E8EB-8933-2C94ADA76418}"/>
                </a:ext>
              </a:extLst>
            </p:cNvPr>
            <p:cNvCxnSpPr>
              <a:cxnSpLocks/>
            </p:cNvCxnSpPr>
            <p:nvPr/>
          </p:nvCxnSpPr>
          <p:spPr>
            <a:xfrm>
              <a:off x="3256786" y="3107246"/>
              <a:ext cx="1530802" cy="11152"/>
            </a:xfrm>
            <a:prstGeom prst="straightConnector1">
              <a:avLst/>
            </a:prstGeom>
            <a:ln>
              <a:solidFill>
                <a:srgbClr val="0C2649"/>
              </a:solidFill>
              <a:prstDash val="sysDot"/>
              <a:tailEnd type="triangle"/>
            </a:ln>
          </p:spPr>
          <p:style>
            <a:lnRef idx="2">
              <a:schemeClr val="accent1"/>
            </a:lnRef>
            <a:fillRef idx="0">
              <a:schemeClr val="accent1"/>
            </a:fillRef>
            <a:effectRef idx="1">
              <a:schemeClr val="accent1"/>
            </a:effectRef>
            <a:fontRef idx="minor">
              <a:schemeClr val="tx1"/>
            </a:fontRef>
          </p:style>
        </p:cxnSp>
      </p:grpSp>
      <p:grpSp>
        <p:nvGrpSpPr>
          <p:cNvPr id="53" name="Group 52">
            <a:extLst>
              <a:ext uri="{FF2B5EF4-FFF2-40B4-BE49-F238E27FC236}">
                <a16:creationId xmlns:a16="http://schemas.microsoft.com/office/drawing/2014/main" id="{FD1DE633-7DC5-DD8B-5C59-6250CA2478EE}"/>
              </a:ext>
            </a:extLst>
          </p:cNvPr>
          <p:cNvGrpSpPr/>
          <p:nvPr/>
        </p:nvGrpSpPr>
        <p:grpSpPr>
          <a:xfrm>
            <a:off x="2097434" y="3515345"/>
            <a:ext cx="2656468" cy="514451"/>
            <a:chOff x="2131120" y="3356033"/>
            <a:chExt cx="2656468" cy="514451"/>
          </a:xfrm>
        </p:grpSpPr>
        <p:cxnSp>
          <p:nvCxnSpPr>
            <p:cNvPr id="31" name="Straight Connector 30">
              <a:extLst>
                <a:ext uri="{FF2B5EF4-FFF2-40B4-BE49-F238E27FC236}">
                  <a16:creationId xmlns:a16="http://schemas.microsoft.com/office/drawing/2014/main" id="{6A052BAF-D25C-644C-EAE9-781FA14A64BE}"/>
                </a:ext>
              </a:extLst>
            </p:cNvPr>
            <p:cNvCxnSpPr>
              <a:cxnSpLocks/>
            </p:cNvCxnSpPr>
            <p:nvPr/>
          </p:nvCxnSpPr>
          <p:spPr>
            <a:xfrm>
              <a:off x="2131120" y="3356033"/>
              <a:ext cx="1175065" cy="514451"/>
            </a:xfrm>
            <a:prstGeom prst="line">
              <a:avLst/>
            </a:prstGeom>
            <a:ln>
              <a:solidFill>
                <a:srgbClr val="0C2649"/>
              </a:solidFill>
              <a:prstDash val="sysDot"/>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73CDAC75-CC20-CEC1-D4C7-AA14D1786D04}"/>
                </a:ext>
              </a:extLst>
            </p:cNvPr>
            <p:cNvCxnSpPr>
              <a:cxnSpLocks/>
            </p:cNvCxnSpPr>
            <p:nvPr/>
          </p:nvCxnSpPr>
          <p:spPr>
            <a:xfrm>
              <a:off x="3313619" y="3870484"/>
              <a:ext cx="1473969" cy="0"/>
            </a:xfrm>
            <a:prstGeom prst="straightConnector1">
              <a:avLst/>
            </a:prstGeom>
            <a:ln>
              <a:solidFill>
                <a:srgbClr val="0C2649"/>
              </a:solidFill>
              <a:prstDash val="sysDot"/>
              <a:tailEnd type="triangle"/>
            </a:ln>
          </p:spPr>
          <p:style>
            <a:lnRef idx="2">
              <a:schemeClr val="accent1"/>
            </a:lnRef>
            <a:fillRef idx="0">
              <a:schemeClr val="accent1"/>
            </a:fillRef>
            <a:effectRef idx="1">
              <a:schemeClr val="accent1"/>
            </a:effectRef>
            <a:fontRef idx="minor">
              <a:schemeClr val="tx1"/>
            </a:fontRef>
          </p:style>
        </p:cxnSp>
      </p:grpSp>
      <p:grpSp>
        <p:nvGrpSpPr>
          <p:cNvPr id="54" name="Group 53">
            <a:extLst>
              <a:ext uri="{FF2B5EF4-FFF2-40B4-BE49-F238E27FC236}">
                <a16:creationId xmlns:a16="http://schemas.microsoft.com/office/drawing/2014/main" id="{F88A478E-96F5-48FF-5F75-4278E91BE2A9}"/>
              </a:ext>
            </a:extLst>
          </p:cNvPr>
          <p:cNvGrpSpPr/>
          <p:nvPr/>
        </p:nvGrpSpPr>
        <p:grpSpPr>
          <a:xfrm>
            <a:off x="1959605" y="3729197"/>
            <a:ext cx="2827983" cy="1086312"/>
            <a:chOff x="1959605" y="3769462"/>
            <a:chExt cx="2827983" cy="1086312"/>
          </a:xfrm>
        </p:grpSpPr>
        <p:cxnSp>
          <p:nvCxnSpPr>
            <p:cNvPr id="28" name="Straight Connector 27">
              <a:extLst>
                <a:ext uri="{FF2B5EF4-FFF2-40B4-BE49-F238E27FC236}">
                  <a16:creationId xmlns:a16="http://schemas.microsoft.com/office/drawing/2014/main" id="{342BBE2A-486D-C04C-E55D-0C67D8CC35DC}"/>
                </a:ext>
              </a:extLst>
            </p:cNvPr>
            <p:cNvCxnSpPr>
              <a:cxnSpLocks/>
            </p:cNvCxnSpPr>
            <p:nvPr/>
          </p:nvCxnSpPr>
          <p:spPr>
            <a:xfrm>
              <a:off x="1959605" y="3769462"/>
              <a:ext cx="1312894" cy="1081225"/>
            </a:xfrm>
            <a:prstGeom prst="line">
              <a:avLst/>
            </a:prstGeom>
            <a:ln>
              <a:solidFill>
                <a:srgbClr val="0C2649"/>
              </a:solidFill>
              <a:prstDash val="sysDot"/>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CF228E4-5A80-A467-1475-566430C4BD54}"/>
                </a:ext>
              </a:extLst>
            </p:cNvPr>
            <p:cNvCxnSpPr>
              <a:cxnSpLocks/>
            </p:cNvCxnSpPr>
            <p:nvPr/>
          </p:nvCxnSpPr>
          <p:spPr>
            <a:xfrm>
              <a:off x="3279933" y="4855774"/>
              <a:ext cx="1507655" cy="0"/>
            </a:xfrm>
            <a:prstGeom prst="straightConnector1">
              <a:avLst/>
            </a:prstGeom>
            <a:ln>
              <a:solidFill>
                <a:srgbClr val="0C2649"/>
              </a:solidFill>
              <a:prstDash val="sysDot"/>
              <a:tailEnd type="triangle"/>
            </a:ln>
          </p:spPr>
          <p:style>
            <a:lnRef idx="2">
              <a:schemeClr val="accent1"/>
            </a:lnRef>
            <a:fillRef idx="0">
              <a:schemeClr val="accent1"/>
            </a:fillRef>
            <a:effectRef idx="1">
              <a:schemeClr val="accent1"/>
            </a:effectRef>
            <a:fontRef idx="minor">
              <a:schemeClr val="tx1"/>
            </a:fontRef>
          </p:style>
        </p:cxnSp>
      </p:grpSp>
      <p:grpSp>
        <p:nvGrpSpPr>
          <p:cNvPr id="1037" name="Group 1036">
            <a:extLst>
              <a:ext uri="{FF2B5EF4-FFF2-40B4-BE49-F238E27FC236}">
                <a16:creationId xmlns:a16="http://schemas.microsoft.com/office/drawing/2014/main" id="{F956D45C-3777-6158-8886-B9F81EAAE8A7}"/>
              </a:ext>
            </a:extLst>
          </p:cNvPr>
          <p:cNvGrpSpPr/>
          <p:nvPr/>
        </p:nvGrpSpPr>
        <p:grpSpPr>
          <a:xfrm>
            <a:off x="4828708" y="4540653"/>
            <a:ext cx="3604618" cy="620068"/>
            <a:chOff x="4708802" y="4555519"/>
            <a:chExt cx="3604618" cy="620068"/>
          </a:xfrm>
        </p:grpSpPr>
        <p:sp>
          <p:nvSpPr>
            <p:cNvPr id="1030" name="Arrow: Chevron 1029">
              <a:extLst>
                <a:ext uri="{FF2B5EF4-FFF2-40B4-BE49-F238E27FC236}">
                  <a16:creationId xmlns:a16="http://schemas.microsoft.com/office/drawing/2014/main" id="{AA972349-4252-3E52-BD39-8CC7D5134F61}"/>
                </a:ext>
              </a:extLst>
            </p:cNvPr>
            <p:cNvSpPr/>
            <p:nvPr/>
          </p:nvSpPr>
          <p:spPr>
            <a:xfrm>
              <a:off x="4708802" y="4555519"/>
              <a:ext cx="3604618" cy="620068"/>
            </a:xfrm>
            <a:prstGeom prst="chevron">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Subtitle 2" descr="Future Work&#10;">
              <a:extLst>
                <a:ext uri="{FF2B5EF4-FFF2-40B4-BE49-F238E27FC236}">
                  <a16:creationId xmlns:a16="http://schemas.microsoft.com/office/drawing/2014/main" id="{F929F5DC-940F-D997-2340-7CE99BF36B99}"/>
                </a:ext>
              </a:extLst>
            </p:cNvPr>
            <p:cNvSpPr txBox="1">
              <a:spLocks/>
            </p:cNvSpPr>
            <p:nvPr/>
          </p:nvSpPr>
          <p:spPr>
            <a:xfrm>
              <a:off x="5603114" y="4679755"/>
              <a:ext cx="2540261" cy="414645"/>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rgbClr val="E37F3A"/>
                  </a:solidFill>
                </a:rPr>
                <a:t>Future Work</a:t>
              </a:r>
            </a:p>
          </p:txBody>
        </p:sp>
        <p:pic>
          <p:nvPicPr>
            <p:cNvPr id="56" name="Graphic 55" descr="Signpost with solid fill">
              <a:extLst>
                <a:ext uri="{FF2B5EF4-FFF2-40B4-BE49-F238E27FC236}">
                  <a16:creationId xmlns:a16="http://schemas.microsoft.com/office/drawing/2014/main" id="{48921B7C-F4A7-B697-50D2-1A96D081CD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08742" y="4637200"/>
              <a:ext cx="457200" cy="457200"/>
            </a:xfrm>
            <a:prstGeom prst="rect">
              <a:avLst/>
            </a:prstGeom>
          </p:spPr>
        </p:pic>
      </p:grpSp>
      <p:grpSp>
        <p:nvGrpSpPr>
          <p:cNvPr id="1032" name="Group 1031">
            <a:extLst>
              <a:ext uri="{FF2B5EF4-FFF2-40B4-BE49-F238E27FC236}">
                <a16:creationId xmlns:a16="http://schemas.microsoft.com/office/drawing/2014/main" id="{59CA14B8-AAA1-D0EC-C232-94BB82104582}"/>
              </a:ext>
            </a:extLst>
          </p:cNvPr>
          <p:cNvGrpSpPr/>
          <p:nvPr/>
        </p:nvGrpSpPr>
        <p:grpSpPr>
          <a:xfrm>
            <a:off x="4828709" y="3715450"/>
            <a:ext cx="2377798" cy="620068"/>
            <a:chOff x="4708803" y="3540419"/>
            <a:chExt cx="2377798" cy="620068"/>
          </a:xfrm>
        </p:grpSpPr>
        <p:sp>
          <p:nvSpPr>
            <p:cNvPr id="1029" name="Arrow: Chevron 1028">
              <a:extLst>
                <a:ext uri="{FF2B5EF4-FFF2-40B4-BE49-F238E27FC236}">
                  <a16:creationId xmlns:a16="http://schemas.microsoft.com/office/drawing/2014/main" id="{13C27A89-34DB-A30C-B67C-25B9F36EAFE4}"/>
                </a:ext>
              </a:extLst>
            </p:cNvPr>
            <p:cNvSpPr/>
            <p:nvPr/>
          </p:nvSpPr>
          <p:spPr>
            <a:xfrm>
              <a:off x="4708803" y="3540419"/>
              <a:ext cx="2377798" cy="620068"/>
            </a:xfrm>
            <a:prstGeom prst="chevron">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Subtitle 2" descr="Results&#10;">
              <a:extLst>
                <a:ext uri="{FF2B5EF4-FFF2-40B4-BE49-F238E27FC236}">
                  <a16:creationId xmlns:a16="http://schemas.microsoft.com/office/drawing/2014/main" id="{04F24A3A-2343-F045-AB61-AFF8687B36F3}"/>
                </a:ext>
              </a:extLst>
            </p:cNvPr>
            <p:cNvSpPr txBox="1">
              <a:spLocks/>
            </p:cNvSpPr>
            <p:nvPr/>
          </p:nvSpPr>
          <p:spPr>
            <a:xfrm>
              <a:off x="5586889" y="3640692"/>
              <a:ext cx="1274006" cy="414645"/>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rgbClr val="E37F3A"/>
                  </a:solidFill>
                </a:rPr>
                <a:t>Results</a:t>
              </a:r>
            </a:p>
          </p:txBody>
        </p:sp>
        <p:pic>
          <p:nvPicPr>
            <p:cNvPr id="58" name="Graphic 57" descr="Presentation with pie chart with solid fill">
              <a:extLst>
                <a:ext uri="{FF2B5EF4-FFF2-40B4-BE49-F238E27FC236}">
                  <a16:creationId xmlns:a16="http://schemas.microsoft.com/office/drawing/2014/main" id="{60227ADB-B768-BA9F-7B6D-FC2E675948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08742" y="3618680"/>
              <a:ext cx="457200" cy="457200"/>
            </a:xfrm>
            <a:prstGeom prst="rect">
              <a:avLst/>
            </a:prstGeom>
          </p:spPr>
        </p:pic>
      </p:grpSp>
      <p:grpSp>
        <p:nvGrpSpPr>
          <p:cNvPr id="10" name="Group 9">
            <a:extLst>
              <a:ext uri="{FF2B5EF4-FFF2-40B4-BE49-F238E27FC236}">
                <a16:creationId xmlns:a16="http://schemas.microsoft.com/office/drawing/2014/main" id="{3C96B106-E3B1-9731-96E1-7F150B0D751B}"/>
              </a:ext>
            </a:extLst>
          </p:cNvPr>
          <p:cNvGrpSpPr/>
          <p:nvPr/>
        </p:nvGrpSpPr>
        <p:grpSpPr>
          <a:xfrm>
            <a:off x="4828708" y="2890246"/>
            <a:ext cx="5845456" cy="620068"/>
            <a:chOff x="4828708" y="2890246"/>
            <a:chExt cx="5845456" cy="620068"/>
          </a:xfrm>
        </p:grpSpPr>
        <p:sp>
          <p:nvSpPr>
            <p:cNvPr id="1027" name="Arrow: Chevron 1026">
              <a:extLst>
                <a:ext uri="{FF2B5EF4-FFF2-40B4-BE49-F238E27FC236}">
                  <a16:creationId xmlns:a16="http://schemas.microsoft.com/office/drawing/2014/main" id="{7B84A9A7-85F8-153C-ECC0-4BC22C843352}"/>
                </a:ext>
              </a:extLst>
            </p:cNvPr>
            <p:cNvSpPr/>
            <p:nvPr/>
          </p:nvSpPr>
          <p:spPr>
            <a:xfrm>
              <a:off x="4828708" y="2890246"/>
              <a:ext cx="4951144" cy="620068"/>
            </a:xfrm>
            <a:prstGeom prst="chevron">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Subtitle 2" descr="Machine Learning Methods&#10;">
              <a:extLst>
                <a:ext uri="{FF2B5EF4-FFF2-40B4-BE49-F238E27FC236}">
                  <a16:creationId xmlns:a16="http://schemas.microsoft.com/office/drawing/2014/main" id="{90EE756E-900E-860F-CB14-E200E1E77EE8}"/>
                </a:ext>
              </a:extLst>
            </p:cNvPr>
            <p:cNvSpPr txBox="1">
              <a:spLocks/>
            </p:cNvSpPr>
            <p:nvPr/>
          </p:nvSpPr>
          <p:spPr>
            <a:xfrm>
              <a:off x="5723020" y="3001024"/>
              <a:ext cx="4951144" cy="414645"/>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rgbClr val="E37F3A"/>
                  </a:solidFill>
                </a:rPr>
                <a:t>Machine Learning Methods</a:t>
              </a:r>
            </a:p>
          </p:txBody>
        </p:sp>
        <p:pic>
          <p:nvPicPr>
            <p:cNvPr id="60" name="Graphic 59" descr="Statistics with solid fill">
              <a:extLst>
                <a:ext uri="{FF2B5EF4-FFF2-40B4-BE49-F238E27FC236}">
                  <a16:creationId xmlns:a16="http://schemas.microsoft.com/office/drawing/2014/main" id="{D3EDEA94-4ACF-1D13-B9DD-986F3E61894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50022" y="2966089"/>
              <a:ext cx="457200" cy="457200"/>
            </a:xfrm>
            <a:prstGeom prst="rect">
              <a:avLst/>
            </a:prstGeom>
          </p:spPr>
        </p:pic>
      </p:grpSp>
      <p:grpSp>
        <p:nvGrpSpPr>
          <p:cNvPr id="1038" name="Group 1037">
            <a:extLst>
              <a:ext uri="{FF2B5EF4-FFF2-40B4-BE49-F238E27FC236}">
                <a16:creationId xmlns:a16="http://schemas.microsoft.com/office/drawing/2014/main" id="{E8A88376-C3FB-F2EA-E210-5B0E1E956AA5}"/>
              </a:ext>
            </a:extLst>
          </p:cNvPr>
          <p:cNvGrpSpPr/>
          <p:nvPr/>
        </p:nvGrpSpPr>
        <p:grpSpPr>
          <a:xfrm>
            <a:off x="4828709" y="1242082"/>
            <a:ext cx="5523592" cy="620068"/>
            <a:chOff x="4708803" y="2041280"/>
            <a:chExt cx="5523592" cy="620068"/>
          </a:xfrm>
        </p:grpSpPr>
        <p:sp>
          <p:nvSpPr>
            <p:cNvPr id="1026" name="Arrow: Chevron 1025">
              <a:extLst>
                <a:ext uri="{FF2B5EF4-FFF2-40B4-BE49-F238E27FC236}">
                  <a16:creationId xmlns:a16="http://schemas.microsoft.com/office/drawing/2014/main" id="{8112AB5C-8A1D-D056-93A2-EDF77A2FC55D}"/>
                </a:ext>
              </a:extLst>
            </p:cNvPr>
            <p:cNvSpPr/>
            <p:nvPr/>
          </p:nvSpPr>
          <p:spPr>
            <a:xfrm>
              <a:off x="4708803" y="2041280"/>
              <a:ext cx="5523592" cy="620068"/>
            </a:xfrm>
            <a:prstGeom prst="chevron">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Subtitle 2" descr="Diving deeper into the dataset&#10;">
              <a:extLst>
                <a:ext uri="{FF2B5EF4-FFF2-40B4-BE49-F238E27FC236}">
                  <a16:creationId xmlns:a16="http://schemas.microsoft.com/office/drawing/2014/main" id="{F252FDE9-0762-CCA7-D223-AB2CF9860B47}"/>
                </a:ext>
              </a:extLst>
            </p:cNvPr>
            <p:cNvSpPr txBox="1">
              <a:spLocks/>
            </p:cNvSpPr>
            <p:nvPr/>
          </p:nvSpPr>
          <p:spPr>
            <a:xfrm>
              <a:off x="5603114" y="2160094"/>
              <a:ext cx="4414059" cy="414645"/>
            </a:xfrm>
            <a:prstGeom prst="rect">
              <a:avLst/>
            </a:prstGeom>
          </p:spPr>
          <p:txBody>
            <a:bodyPr vert="horz" lIns="91440" tIns="45720" rIns="91440" bIns="45720" rtlCol="0" anchor="ct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rgbClr val="E37F3A"/>
                  </a:solidFill>
                </a:rPr>
                <a:t>Diving deeper into the dataset</a:t>
              </a:r>
            </a:p>
          </p:txBody>
        </p:sp>
        <p:pic>
          <p:nvPicPr>
            <p:cNvPr id="62" name="Graphic 61" descr="Server with solid fill">
              <a:extLst>
                <a:ext uri="{FF2B5EF4-FFF2-40B4-BE49-F238E27FC236}">
                  <a16:creationId xmlns:a16="http://schemas.microsoft.com/office/drawing/2014/main" id="{27DC9C4C-B8F1-BEF1-C32F-9BF88CB2EA0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08742" y="2117384"/>
              <a:ext cx="457200" cy="457200"/>
            </a:xfrm>
            <a:prstGeom prst="rect">
              <a:avLst/>
            </a:prstGeom>
          </p:spPr>
        </p:pic>
      </p:grpSp>
      <p:sp>
        <p:nvSpPr>
          <p:cNvPr id="1036" name="Graphic 1023" descr="Clipboard with solid fill">
            <a:extLst>
              <a:ext uri="{FF2B5EF4-FFF2-40B4-BE49-F238E27FC236}">
                <a16:creationId xmlns:a16="http://schemas.microsoft.com/office/drawing/2014/main" id="{80AD403F-E950-9F1B-BCF0-32D8386C7505}"/>
              </a:ext>
            </a:extLst>
          </p:cNvPr>
          <p:cNvSpPr/>
          <p:nvPr/>
        </p:nvSpPr>
        <p:spPr>
          <a:xfrm>
            <a:off x="5309610" y="587140"/>
            <a:ext cx="295275" cy="381000"/>
          </a:xfrm>
          <a:custGeom>
            <a:avLst/>
            <a:gdLst>
              <a:gd name="connsiteX0" fmla="*/ 266700 w 295275"/>
              <a:gd name="connsiteY0" fmla="*/ 352425 h 381000"/>
              <a:gd name="connsiteX1" fmla="*/ 28575 w 295275"/>
              <a:gd name="connsiteY1" fmla="*/ 352425 h 381000"/>
              <a:gd name="connsiteX2" fmla="*/ 28575 w 295275"/>
              <a:gd name="connsiteY2" fmla="*/ 57150 h 381000"/>
              <a:gd name="connsiteX3" fmla="*/ 80963 w 295275"/>
              <a:gd name="connsiteY3" fmla="*/ 57150 h 381000"/>
              <a:gd name="connsiteX4" fmla="*/ 80963 w 295275"/>
              <a:gd name="connsiteY4" fmla="*/ 85725 h 381000"/>
              <a:gd name="connsiteX5" fmla="*/ 214313 w 295275"/>
              <a:gd name="connsiteY5" fmla="*/ 85725 h 381000"/>
              <a:gd name="connsiteX6" fmla="*/ 214313 w 295275"/>
              <a:gd name="connsiteY6" fmla="*/ 57150 h 381000"/>
              <a:gd name="connsiteX7" fmla="*/ 266700 w 295275"/>
              <a:gd name="connsiteY7" fmla="*/ 57150 h 381000"/>
              <a:gd name="connsiteX8" fmla="*/ 266700 w 295275"/>
              <a:gd name="connsiteY8" fmla="*/ 352425 h 381000"/>
              <a:gd name="connsiteX9" fmla="*/ 147638 w 295275"/>
              <a:gd name="connsiteY9" fmla="*/ 19050 h 381000"/>
              <a:gd name="connsiteX10" fmla="*/ 161925 w 295275"/>
              <a:gd name="connsiteY10" fmla="*/ 33338 h 381000"/>
              <a:gd name="connsiteX11" fmla="*/ 147638 w 295275"/>
              <a:gd name="connsiteY11" fmla="*/ 47625 h 381000"/>
              <a:gd name="connsiteX12" fmla="*/ 133350 w 295275"/>
              <a:gd name="connsiteY12" fmla="*/ 33338 h 381000"/>
              <a:gd name="connsiteX13" fmla="*/ 137636 w 295275"/>
              <a:gd name="connsiteY13" fmla="*/ 23336 h 381000"/>
              <a:gd name="connsiteX14" fmla="*/ 147638 w 295275"/>
              <a:gd name="connsiteY14" fmla="*/ 19050 h 381000"/>
              <a:gd name="connsiteX15" fmla="*/ 276225 w 295275"/>
              <a:gd name="connsiteY15" fmla="*/ 28575 h 381000"/>
              <a:gd name="connsiteX16" fmla="*/ 195263 w 295275"/>
              <a:gd name="connsiteY16" fmla="*/ 28575 h 381000"/>
              <a:gd name="connsiteX17" fmla="*/ 195263 w 295275"/>
              <a:gd name="connsiteY17" fmla="*/ 19050 h 381000"/>
              <a:gd name="connsiteX18" fmla="*/ 176213 w 295275"/>
              <a:gd name="connsiteY18" fmla="*/ 0 h 381000"/>
              <a:gd name="connsiteX19" fmla="*/ 119063 w 295275"/>
              <a:gd name="connsiteY19" fmla="*/ 0 h 381000"/>
              <a:gd name="connsiteX20" fmla="*/ 100013 w 295275"/>
              <a:gd name="connsiteY20" fmla="*/ 19050 h 381000"/>
              <a:gd name="connsiteX21" fmla="*/ 100013 w 295275"/>
              <a:gd name="connsiteY21" fmla="*/ 28575 h 381000"/>
              <a:gd name="connsiteX22" fmla="*/ 19050 w 295275"/>
              <a:gd name="connsiteY22" fmla="*/ 28575 h 381000"/>
              <a:gd name="connsiteX23" fmla="*/ 0 w 295275"/>
              <a:gd name="connsiteY23" fmla="*/ 47625 h 381000"/>
              <a:gd name="connsiteX24" fmla="*/ 0 w 295275"/>
              <a:gd name="connsiteY24" fmla="*/ 361950 h 381000"/>
              <a:gd name="connsiteX25" fmla="*/ 19050 w 295275"/>
              <a:gd name="connsiteY25" fmla="*/ 381000 h 381000"/>
              <a:gd name="connsiteX26" fmla="*/ 276225 w 295275"/>
              <a:gd name="connsiteY26" fmla="*/ 381000 h 381000"/>
              <a:gd name="connsiteX27" fmla="*/ 295275 w 295275"/>
              <a:gd name="connsiteY27" fmla="*/ 361950 h 381000"/>
              <a:gd name="connsiteX28" fmla="*/ 295275 w 295275"/>
              <a:gd name="connsiteY28" fmla="*/ 47625 h 381000"/>
              <a:gd name="connsiteX29" fmla="*/ 276225 w 295275"/>
              <a:gd name="connsiteY29" fmla="*/ 28575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5275" h="381000">
                <a:moveTo>
                  <a:pt x="266700" y="352425"/>
                </a:moveTo>
                <a:lnTo>
                  <a:pt x="28575" y="352425"/>
                </a:lnTo>
                <a:lnTo>
                  <a:pt x="28575" y="57150"/>
                </a:lnTo>
                <a:lnTo>
                  <a:pt x="80963" y="57150"/>
                </a:lnTo>
                <a:lnTo>
                  <a:pt x="80963" y="85725"/>
                </a:lnTo>
                <a:lnTo>
                  <a:pt x="214313" y="85725"/>
                </a:lnTo>
                <a:lnTo>
                  <a:pt x="214313" y="57150"/>
                </a:lnTo>
                <a:lnTo>
                  <a:pt x="266700" y="57150"/>
                </a:lnTo>
                <a:lnTo>
                  <a:pt x="266700" y="352425"/>
                </a:lnTo>
                <a:close/>
                <a:moveTo>
                  <a:pt x="147638" y="19050"/>
                </a:moveTo>
                <a:cubicBezTo>
                  <a:pt x="155734" y="19050"/>
                  <a:pt x="161925" y="25241"/>
                  <a:pt x="161925" y="33338"/>
                </a:cubicBezTo>
                <a:cubicBezTo>
                  <a:pt x="161925" y="41434"/>
                  <a:pt x="155734" y="47625"/>
                  <a:pt x="147638" y="47625"/>
                </a:cubicBezTo>
                <a:cubicBezTo>
                  <a:pt x="139541" y="47625"/>
                  <a:pt x="133350" y="41434"/>
                  <a:pt x="133350" y="33338"/>
                </a:cubicBezTo>
                <a:cubicBezTo>
                  <a:pt x="133350" y="29528"/>
                  <a:pt x="134779" y="25717"/>
                  <a:pt x="137636" y="23336"/>
                </a:cubicBezTo>
                <a:cubicBezTo>
                  <a:pt x="140018" y="20479"/>
                  <a:pt x="143828" y="19050"/>
                  <a:pt x="147638" y="19050"/>
                </a:cubicBezTo>
                <a:close/>
                <a:moveTo>
                  <a:pt x="276225" y="28575"/>
                </a:moveTo>
                <a:lnTo>
                  <a:pt x="195263" y="28575"/>
                </a:lnTo>
                <a:lnTo>
                  <a:pt x="195263" y="19050"/>
                </a:lnTo>
                <a:cubicBezTo>
                  <a:pt x="195263" y="8573"/>
                  <a:pt x="186690" y="0"/>
                  <a:pt x="176213" y="0"/>
                </a:cubicBezTo>
                <a:lnTo>
                  <a:pt x="119063" y="0"/>
                </a:lnTo>
                <a:cubicBezTo>
                  <a:pt x="108585" y="0"/>
                  <a:pt x="100013" y="8573"/>
                  <a:pt x="100013" y="19050"/>
                </a:cubicBezTo>
                <a:lnTo>
                  <a:pt x="100013" y="28575"/>
                </a:lnTo>
                <a:lnTo>
                  <a:pt x="19050" y="28575"/>
                </a:lnTo>
                <a:cubicBezTo>
                  <a:pt x="8572" y="28575"/>
                  <a:pt x="0" y="37148"/>
                  <a:pt x="0" y="47625"/>
                </a:cubicBezTo>
                <a:lnTo>
                  <a:pt x="0" y="361950"/>
                </a:lnTo>
                <a:cubicBezTo>
                  <a:pt x="0" y="372428"/>
                  <a:pt x="8572" y="381000"/>
                  <a:pt x="19050" y="381000"/>
                </a:cubicBezTo>
                <a:lnTo>
                  <a:pt x="276225" y="381000"/>
                </a:lnTo>
                <a:cubicBezTo>
                  <a:pt x="286703" y="381000"/>
                  <a:pt x="295275" y="372428"/>
                  <a:pt x="295275" y="361950"/>
                </a:cubicBezTo>
                <a:lnTo>
                  <a:pt x="295275" y="47625"/>
                </a:lnTo>
                <a:cubicBezTo>
                  <a:pt x="295275" y="37148"/>
                  <a:pt x="286703" y="28575"/>
                  <a:pt x="276225" y="28575"/>
                </a:cubicBezTo>
                <a:close/>
              </a:path>
            </a:pathLst>
          </a:custGeom>
          <a:solidFill>
            <a:srgbClr val="0C2649"/>
          </a:solidFill>
          <a:ln w="4763" cap="flat">
            <a:solidFill>
              <a:srgbClr val="0C2649"/>
            </a:solidFill>
            <a:prstDash val="solid"/>
            <a:miter/>
          </a:ln>
        </p:spPr>
        <p:txBody>
          <a:bodyPr rtlCol="0" anchor="ctr"/>
          <a:lstStyle/>
          <a:p>
            <a:endParaRPr lang="en-US"/>
          </a:p>
        </p:txBody>
      </p:sp>
      <p:sp>
        <p:nvSpPr>
          <p:cNvPr id="3" name="Subtitle 2" descr="Introduction&#10;">
            <a:extLst>
              <a:ext uri="{FF2B5EF4-FFF2-40B4-BE49-F238E27FC236}">
                <a16:creationId xmlns:a16="http://schemas.microsoft.com/office/drawing/2014/main" id="{D47ED1CE-136A-BC05-DF99-C626AE72C2A2}"/>
              </a:ext>
            </a:extLst>
          </p:cNvPr>
          <p:cNvSpPr>
            <a:spLocks noGrp="1"/>
          </p:cNvSpPr>
          <p:nvPr>
            <p:ph type="subTitle" idx="1"/>
          </p:nvPr>
        </p:nvSpPr>
        <p:spPr>
          <a:xfrm>
            <a:off x="5723020" y="600141"/>
            <a:ext cx="1971166" cy="414645"/>
          </a:xfrm>
        </p:spPr>
        <p:txBody>
          <a:bodyPr anchor="ctr">
            <a:normAutofit lnSpcReduction="10000"/>
          </a:bodyPr>
          <a:lstStyle/>
          <a:p>
            <a:pPr algn="l"/>
            <a:r>
              <a:rPr lang="en-US" b="1" dirty="0">
                <a:solidFill>
                  <a:srgbClr val="E37F3A"/>
                </a:solidFill>
              </a:rPr>
              <a:t>Introduction</a:t>
            </a:r>
          </a:p>
        </p:txBody>
      </p:sp>
      <p:sp>
        <p:nvSpPr>
          <p:cNvPr id="5" name="Oval 4">
            <a:extLst>
              <a:ext uri="{FF2B5EF4-FFF2-40B4-BE49-F238E27FC236}">
                <a16:creationId xmlns:a16="http://schemas.microsoft.com/office/drawing/2014/main" id="{4971F750-D083-60EE-52A5-11506C81DD78}"/>
              </a:ext>
            </a:extLst>
          </p:cNvPr>
          <p:cNvSpPr/>
          <p:nvPr/>
        </p:nvSpPr>
        <p:spPr>
          <a:xfrm>
            <a:off x="435064" y="2224576"/>
            <a:ext cx="1810512" cy="1809947"/>
          </a:xfrm>
          <a:prstGeom prst="ellipse">
            <a:avLst/>
          </a:prstGeom>
          <a:solidFill>
            <a:srgbClr val="0C2649"/>
          </a:solidFill>
          <a:ln>
            <a:solidFill>
              <a:srgbClr val="0C2649"/>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descr="Agenda">
            <a:extLst>
              <a:ext uri="{FF2B5EF4-FFF2-40B4-BE49-F238E27FC236}">
                <a16:creationId xmlns:a16="http://schemas.microsoft.com/office/drawing/2014/main" id="{7B441590-089A-25ED-D7C7-3E3F783AD9BF}"/>
              </a:ext>
            </a:extLst>
          </p:cNvPr>
          <p:cNvSpPr>
            <a:spLocks noGrp="1"/>
          </p:cNvSpPr>
          <p:nvPr>
            <p:ph type="ctrTitle"/>
          </p:nvPr>
        </p:nvSpPr>
        <p:spPr>
          <a:xfrm>
            <a:off x="340427" y="2832182"/>
            <a:ext cx="1999786" cy="594733"/>
          </a:xfrm>
        </p:spPr>
        <p:txBody>
          <a:bodyPr>
            <a:noAutofit/>
          </a:bodyPr>
          <a:lstStyle/>
          <a:p>
            <a:r>
              <a:rPr lang="en-US" sz="4000" b="1" dirty="0">
                <a:solidFill>
                  <a:srgbClr val="E37F3A"/>
                </a:solidFill>
              </a:rPr>
              <a:t>Agenda</a:t>
            </a:r>
          </a:p>
        </p:txBody>
      </p:sp>
      <p:grpSp>
        <p:nvGrpSpPr>
          <p:cNvPr id="17" name="Group 16">
            <a:extLst>
              <a:ext uri="{FF2B5EF4-FFF2-40B4-BE49-F238E27FC236}">
                <a16:creationId xmlns:a16="http://schemas.microsoft.com/office/drawing/2014/main" id="{DA1650A3-4568-6706-AA57-2DD368A3F2B6}"/>
              </a:ext>
            </a:extLst>
          </p:cNvPr>
          <p:cNvGrpSpPr/>
          <p:nvPr/>
        </p:nvGrpSpPr>
        <p:grpSpPr>
          <a:xfrm>
            <a:off x="1839699" y="765617"/>
            <a:ext cx="2989008" cy="1578875"/>
            <a:chOff x="1839699" y="765617"/>
            <a:chExt cx="2989008" cy="1578875"/>
          </a:xfrm>
        </p:grpSpPr>
        <p:cxnSp>
          <p:nvCxnSpPr>
            <p:cNvPr id="6" name="Straight Connector 5">
              <a:extLst>
                <a:ext uri="{FF2B5EF4-FFF2-40B4-BE49-F238E27FC236}">
                  <a16:creationId xmlns:a16="http://schemas.microsoft.com/office/drawing/2014/main" id="{F73D9229-4F57-841F-4B0C-584D3F20499F}"/>
                </a:ext>
              </a:extLst>
            </p:cNvPr>
            <p:cNvCxnSpPr>
              <a:cxnSpLocks/>
            </p:cNvCxnSpPr>
            <p:nvPr/>
          </p:nvCxnSpPr>
          <p:spPr>
            <a:xfrm flipV="1">
              <a:off x="1839699" y="765617"/>
              <a:ext cx="1188182" cy="1578875"/>
            </a:xfrm>
            <a:prstGeom prst="line">
              <a:avLst/>
            </a:prstGeom>
            <a:ln>
              <a:solidFill>
                <a:srgbClr val="0C2649"/>
              </a:solidFill>
              <a:prstDash val="sysDot"/>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CA92A34F-4375-1A87-605E-1B8B9EBA9C3D}"/>
                </a:ext>
              </a:extLst>
            </p:cNvPr>
            <p:cNvCxnSpPr>
              <a:cxnSpLocks/>
            </p:cNvCxnSpPr>
            <p:nvPr/>
          </p:nvCxnSpPr>
          <p:spPr>
            <a:xfrm>
              <a:off x="3028950" y="765810"/>
              <a:ext cx="1799757" cy="0"/>
            </a:xfrm>
            <a:prstGeom prst="straightConnector1">
              <a:avLst/>
            </a:prstGeom>
            <a:ln>
              <a:solidFill>
                <a:srgbClr val="0C2649"/>
              </a:solidFill>
              <a:prstDash val="sysDot"/>
              <a:tailEnd type="triangle"/>
            </a:ln>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AB3B8DC4-1A0A-E37A-6C66-DCE2A1ABB881}"/>
              </a:ext>
            </a:extLst>
          </p:cNvPr>
          <p:cNvGrpSpPr/>
          <p:nvPr/>
        </p:nvGrpSpPr>
        <p:grpSpPr>
          <a:xfrm>
            <a:off x="4836142" y="2057119"/>
            <a:ext cx="2021858" cy="620068"/>
            <a:chOff x="4836142" y="2057119"/>
            <a:chExt cx="2021858" cy="620068"/>
          </a:xfrm>
        </p:grpSpPr>
        <p:sp>
          <p:nvSpPr>
            <p:cNvPr id="18" name="Arrow: Chevron 17" descr="         Goal&#10;">
              <a:extLst>
                <a:ext uri="{FF2B5EF4-FFF2-40B4-BE49-F238E27FC236}">
                  <a16:creationId xmlns:a16="http://schemas.microsoft.com/office/drawing/2014/main" id="{8E048CCD-3C6D-F130-1009-66BE1AD66CCB}"/>
                </a:ext>
              </a:extLst>
            </p:cNvPr>
            <p:cNvSpPr/>
            <p:nvPr/>
          </p:nvSpPr>
          <p:spPr>
            <a:xfrm>
              <a:off x="4836142" y="2057119"/>
              <a:ext cx="2021858" cy="620068"/>
            </a:xfrm>
            <a:prstGeom prst="chevron">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rgbClr val="E37F3A"/>
                  </a:solidFill>
                </a:rPr>
                <a:t>         Goal</a:t>
              </a:r>
            </a:p>
          </p:txBody>
        </p:sp>
        <p:pic>
          <p:nvPicPr>
            <p:cNvPr id="21" name="Graphic 20" descr="Presentation with checklist with solid fill">
              <a:extLst>
                <a:ext uri="{FF2B5EF4-FFF2-40B4-BE49-F238E27FC236}">
                  <a16:creationId xmlns:a16="http://schemas.microsoft.com/office/drawing/2014/main" id="{581C5B93-A46E-8587-BD8A-B19B98EEA3B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227219" y="2145023"/>
              <a:ext cx="479576" cy="479576"/>
            </a:xfrm>
            <a:prstGeom prst="rect">
              <a:avLst/>
            </a:prstGeom>
          </p:spPr>
        </p:pic>
      </p:grpSp>
    </p:spTree>
    <p:extLst>
      <p:ext uri="{BB962C8B-B14F-4D97-AF65-F5344CB8AC3E}">
        <p14:creationId xmlns:p14="http://schemas.microsoft.com/office/powerpoint/2010/main" val="216461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39"/>
                                        </p:tgtEl>
                                        <p:attrNameLst>
                                          <p:attrName>style.visibility</p:attrName>
                                        </p:attrNameLst>
                                      </p:cBhvr>
                                      <p:to>
                                        <p:strVal val="visible"/>
                                      </p:to>
                                    </p:set>
                                    <p:animEffect transition="in" filter="wipe(left)">
                                      <p:cBhvr>
                                        <p:cTn id="11" dur="500"/>
                                        <p:tgtEl>
                                          <p:spTgt spid="103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036"/>
                                        </p:tgtEl>
                                        <p:attrNameLst>
                                          <p:attrName>style.visibility</p:attrName>
                                        </p:attrNameLst>
                                      </p:cBhvr>
                                      <p:to>
                                        <p:strVal val="visible"/>
                                      </p:to>
                                    </p:set>
                                    <p:animEffect transition="in" filter="wipe(left)">
                                      <p:cBhvr>
                                        <p:cTn id="14" dur="500"/>
                                        <p:tgtEl>
                                          <p:spTgt spid="103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left)">
                                      <p:cBhvr>
                                        <p:cTn id="22" dur="500"/>
                                        <p:tgtEl>
                                          <p:spTgt spid="50"/>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038"/>
                                        </p:tgtEl>
                                        <p:attrNameLst>
                                          <p:attrName>style.visibility</p:attrName>
                                        </p:attrNameLst>
                                      </p:cBhvr>
                                      <p:to>
                                        <p:strVal val="visible"/>
                                      </p:to>
                                    </p:set>
                                    <p:animEffect transition="in" filter="wipe(left)">
                                      <p:cBhvr>
                                        <p:cTn id="26" dur="500"/>
                                        <p:tgtEl>
                                          <p:spTgt spid="103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left)">
                                      <p:cBhvr>
                                        <p:cTn id="31" dur="500"/>
                                        <p:tgtEl>
                                          <p:spTgt spid="51"/>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left)">
                                      <p:cBhvr>
                                        <p:cTn id="40" dur="500"/>
                                        <p:tgtEl>
                                          <p:spTgt spid="52"/>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left)">
                                      <p:cBhvr>
                                        <p:cTn id="49" dur="500"/>
                                        <p:tgtEl>
                                          <p:spTgt spid="53"/>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032"/>
                                        </p:tgtEl>
                                        <p:attrNameLst>
                                          <p:attrName>style.visibility</p:attrName>
                                        </p:attrNameLst>
                                      </p:cBhvr>
                                      <p:to>
                                        <p:strVal val="visible"/>
                                      </p:to>
                                    </p:set>
                                    <p:animEffect transition="in" filter="wipe(left)">
                                      <p:cBhvr>
                                        <p:cTn id="53" dur="500"/>
                                        <p:tgtEl>
                                          <p:spTgt spid="103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wipe(left)">
                                      <p:cBhvr>
                                        <p:cTn id="58" dur="500"/>
                                        <p:tgtEl>
                                          <p:spTgt spid="54"/>
                                        </p:tgtEl>
                                      </p:cBhvr>
                                    </p:animEffec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1037"/>
                                        </p:tgtEl>
                                        <p:attrNameLst>
                                          <p:attrName>style.visibility</p:attrName>
                                        </p:attrNameLst>
                                      </p:cBhvr>
                                      <p:to>
                                        <p:strVal val="visible"/>
                                      </p:to>
                                    </p:set>
                                    <p:animEffect transition="in" filter="wipe(left)">
                                      <p:cBhvr>
                                        <p:cTn id="62" dur="500"/>
                                        <p:tgtEl>
                                          <p:spTgt spid="1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9" grpId="0" animBg="1"/>
      <p:bldP spid="1036"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753C0-86B2-DC57-D5E2-AAA80BFF6819}"/>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577A5796-DA64-1AF3-6CE7-C60C80CF8079}"/>
              </a:ext>
            </a:extLst>
          </p:cNvPr>
          <p:cNvSpPr txBox="1"/>
          <p:nvPr/>
        </p:nvSpPr>
        <p:spPr>
          <a:xfrm>
            <a:off x="1124859" y="1618301"/>
            <a:ext cx="777810" cy="2646878"/>
          </a:xfrm>
          <a:prstGeom prst="rect">
            <a:avLst/>
          </a:prstGeom>
          <a:noFill/>
        </p:spPr>
        <p:txBody>
          <a:bodyPr wrap="square" rtlCol="0">
            <a:spAutoFit/>
          </a:bodyPr>
          <a:lstStyle/>
          <a:p>
            <a:r>
              <a:rPr lang="en-US" sz="16600" b="0" i="1" dirty="0">
                <a:solidFill>
                  <a:schemeClr val="bg1">
                    <a:lumMod val="85000"/>
                  </a:schemeClr>
                </a:solidFill>
                <a:effectLst/>
              </a:rPr>
              <a:t>“</a:t>
            </a:r>
            <a:endParaRPr lang="en-US" sz="16600" i="1" dirty="0">
              <a:solidFill>
                <a:schemeClr val="bg1">
                  <a:lumMod val="85000"/>
                </a:schemeClr>
              </a:solidFill>
            </a:endParaRPr>
          </a:p>
        </p:txBody>
      </p:sp>
      <p:sp>
        <p:nvSpPr>
          <p:cNvPr id="1039" name="Arrow: Chevron 1038">
            <a:extLst>
              <a:ext uri="{FF2B5EF4-FFF2-40B4-BE49-F238E27FC236}">
                <a16:creationId xmlns:a16="http://schemas.microsoft.com/office/drawing/2014/main" id="{19AB536D-7D69-38DE-2B30-DAF8B3F6B168}"/>
              </a:ext>
            </a:extLst>
          </p:cNvPr>
          <p:cNvSpPr/>
          <p:nvPr/>
        </p:nvSpPr>
        <p:spPr>
          <a:xfrm>
            <a:off x="1485715" y="291721"/>
            <a:ext cx="3611621" cy="620068"/>
          </a:xfrm>
          <a:prstGeom prst="chevron">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D3A600E2-EF9C-038F-DF40-9B385181F3C0}"/>
              </a:ext>
            </a:extLst>
          </p:cNvPr>
          <p:cNvSpPr/>
          <p:nvPr/>
        </p:nvSpPr>
        <p:spPr>
          <a:xfrm>
            <a:off x="-1913" y="-5712"/>
            <a:ext cx="1353015" cy="692466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4BBBA6-4DB4-0888-37E4-E80088E8EB73}"/>
              </a:ext>
            </a:extLst>
          </p:cNvPr>
          <p:cNvSpPr/>
          <p:nvPr/>
        </p:nvSpPr>
        <p:spPr>
          <a:xfrm>
            <a:off x="0" y="6412044"/>
            <a:ext cx="12192000" cy="112581"/>
          </a:xfrm>
          <a:prstGeom prst="rect">
            <a:avLst/>
          </a:prstGeom>
          <a:solidFill>
            <a:srgbClr val="E37F3A"/>
          </a:solidFill>
          <a:ln>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208DF1-EF9E-192D-F74F-EBAB3D2B24BD}"/>
              </a:ext>
            </a:extLst>
          </p:cNvPr>
          <p:cNvSpPr/>
          <p:nvPr/>
        </p:nvSpPr>
        <p:spPr>
          <a:xfrm>
            <a:off x="0" y="6589128"/>
            <a:ext cx="12192000" cy="112581"/>
          </a:xfrm>
          <a:prstGeom prst="rect">
            <a:avLst/>
          </a:prstGeom>
          <a:solidFill>
            <a:srgbClr val="0C2649"/>
          </a:solidFill>
          <a:ln>
            <a:solidFill>
              <a:srgbClr val="0C26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4C12E3F-0187-61C0-C391-D8F6F26966E9}"/>
              </a:ext>
            </a:extLst>
          </p:cNvPr>
          <p:cNvSpPr/>
          <p:nvPr/>
        </p:nvSpPr>
        <p:spPr>
          <a:xfrm>
            <a:off x="10162478" y="6205424"/>
            <a:ext cx="1907219" cy="6525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al State Fullerton wordmark">
            <a:extLst>
              <a:ext uri="{FF2B5EF4-FFF2-40B4-BE49-F238E27FC236}">
                <a16:creationId xmlns:a16="http://schemas.microsoft.com/office/drawing/2014/main" id="{8BE1AEB4-4091-2342-9112-8077BAB4C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9926" y="6387236"/>
            <a:ext cx="1872337" cy="30382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descr="Introduction&#10;">
            <a:extLst>
              <a:ext uri="{FF2B5EF4-FFF2-40B4-BE49-F238E27FC236}">
                <a16:creationId xmlns:a16="http://schemas.microsoft.com/office/drawing/2014/main" id="{61494FE8-C9FA-42A0-5C90-0E38B7586A4D}"/>
              </a:ext>
            </a:extLst>
          </p:cNvPr>
          <p:cNvSpPr>
            <a:spLocks noGrp="1"/>
          </p:cNvSpPr>
          <p:nvPr>
            <p:ph type="subTitle" idx="1"/>
          </p:nvPr>
        </p:nvSpPr>
        <p:spPr>
          <a:xfrm>
            <a:off x="1966185" y="403450"/>
            <a:ext cx="3233776" cy="367732"/>
          </a:xfrm>
        </p:spPr>
        <p:txBody>
          <a:bodyPr anchor="ctr">
            <a:noAutofit/>
          </a:bodyPr>
          <a:lstStyle/>
          <a:p>
            <a:pPr algn="l"/>
            <a:r>
              <a:rPr lang="en-US" sz="3600" b="1" dirty="0">
                <a:solidFill>
                  <a:srgbClr val="E37F3A"/>
                </a:solidFill>
              </a:rPr>
              <a:t>Introduction</a:t>
            </a:r>
          </a:p>
        </p:txBody>
      </p:sp>
      <p:sp>
        <p:nvSpPr>
          <p:cNvPr id="5" name="Oval 4">
            <a:extLst>
              <a:ext uri="{FF2B5EF4-FFF2-40B4-BE49-F238E27FC236}">
                <a16:creationId xmlns:a16="http://schemas.microsoft.com/office/drawing/2014/main" id="{4EE2709C-E530-F536-13E4-15A85A3E0A83}"/>
              </a:ext>
            </a:extLst>
          </p:cNvPr>
          <p:cNvSpPr/>
          <p:nvPr/>
        </p:nvSpPr>
        <p:spPr>
          <a:xfrm>
            <a:off x="893902" y="153573"/>
            <a:ext cx="914400" cy="914400"/>
          </a:xfrm>
          <a:prstGeom prst="ellipse">
            <a:avLst/>
          </a:prstGeom>
          <a:solidFill>
            <a:srgbClr val="0C2649"/>
          </a:solidFill>
          <a:ln>
            <a:solidFill>
              <a:srgbClr val="0C2649"/>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6" name="Graphic 1023" descr="Clipboard with solid fill">
            <a:extLst>
              <a:ext uri="{FF2B5EF4-FFF2-40B4-BE49-F238E27FC236}">
                <a16:creationId xmlns:a16="http://schemas.microsoft.com/office/drawing/2014/main" id="{D522614C-78ED-85A2-33FE-C5C51ACF375B}"/>
              </a:ext>
            </a:extLst>
          </p:cNvPr>
          <p:cNvSpPr/>
          <p:nvPr/>
        </p:nvSpPr>
        <p:spPr>
          <a:xfrm>
            <a:off x="1124859" y="312202"/>
            <a:ext cx="452485" cy="597141"/>
          </a:xfrm>
          <a:custGeom>
            <a:avLst/>
            <a:gdLst>
              <a:gd name="connsiteX0" fmla="*/ 266700 w 295275"/>
              <a:gd name="connsiteY0" fmla="*/ 352425 h 381000"/>
              <a:gd name="connsiteX1" fmla="*/ 28575 w 295275"/>
              <a:gd name="connsiteY1" fmla="*/ 352425 h 381000"/>
              <a:gd name="connsiteX2" fmla="*/ 28575 w 295275"/>
              <a:gd name="connsiteY2" fmla="*/ 57150 h 381000"/>
              <a:gd name="connsiteX3" fmla="*/ 80963 w 295275"/>
              <a:gd name="connsiteY3" fmla="*/ 57150 h 381000"/>
              <a:gd name="connsiteX4" fmla="*/ 80963 w 295275"/>
              <a:gd name="connsiteY4" fmla="*/ 85725 h 381000"/>
              <a:gd name="connsiteX5" fmla="*/ 214313 w 295275"/>
              <a:gd name="connsiteY5" fmla="*/ 85725 h 381000"/>
              <a:gd name="connsiteX6" fmla="*/ 214313 w 295275"/>
              <a:gd name="connsiteY6" fmla="*/ 57150 h 381000"/>
              <a:gd name="connsiteX7" fmla="*/ 266700 w 295275"/>
              <a:gd name="connsiteY7" fmla="*/ 57150 h 381000"/>
              <a:gd name="connsiteX8" fmla="*/ 266700 w 295275"/>
              <a:gd name="connsiteY8" fmla="*/ 352425 h 381000"/>
              <a:gd name="connsiteX9" fmla="*/ 147638 w 295275"/>
              <a:gd name="connsiteY9" fmla="*/ 19050 h 381000"/>
              <a:gd name="connsiteX10" fmla="*/ 161925 w 295275"/>
              <a:gd name="connsiteY10" fmla="*/ 33338 h 381000"/>
              <a:gd name="connsiteX11" fmla="*/ 147638 w 295275"/>
              <a:gd name="connsiteY11" fmla="*/ 47625 h 381000"/>
              <a:gd name="connsiteX12" fmla="*/ 133350 w 295275"/>
              <a:gd name="connsiteY12" fmla="*/ 33338 h 381000"/>
              <a:gd name="connsiteX13" fmla="*/ 137636 w 295275"/>
              <a:gd name="connsiteY13" fmla="*/ 23336 h 381000"/>
              <a:gd name="connsiteX14" fmla="*/ 147638 w 295275"/>
              <a:gd name="connsiteY14" fmla="*/ 19050 h 381000"/>
              <a:gd name="connsiteX15" fmla="*/ 276225 w 295275"/>
              <a:gd name="connsiteY15" fmla="*/ 28575 h 381000"/>
              <a:gd name="connsiteX16" fmla="*/ 195263 w 295275"/>
              <a:gd name="connsiteY16" fmla="*/ 28575 h 381000"/>
              <a:gd name="connsiteX17" fmla="*/ 195263 w 295275"/>
              <a:gd name="connsiteY17" fmla="*/ 19050 h 381000"/>
              <a:gd name="connsiteX18" fmla="*/ 176213 w 295275"/>
              <a:gd name="connsiteY18" fmla="*/ 0 h 381000"/>
              <a:gd name="connsiteX19" fmla="*/ 119063 w 295275"/>
              <a:gd name="connsiteY19" fmla="*/ 0 h 381000"/>
              <a:gd name="connsiteX20" fmla="*/ 100013 w 295275"/>
              <a:gd name="connsiteY20" fmla="*/ 19050 h 381000"/>
              <a:gd name="connsiteX21" fmla="*/ 100013 w 295275"/>
              <a:gd name="connsiteY21" fmla="*/ 28575 h 381000"/>
              <a:gd name="connsiteX22" fmla="*/ 19050 w 295275"/>
              <a:gd name="connsiteY22" fmla="*/ 28575 h 381000"/>
              <a:gd name="connsiteX23" fmla="*/ 0 w 295275"/>
              <a:gd name="connsiteY23" fmla="*/ 47625 h 381000"/>
              <a:gd name="connsiteX24" fmla="*/ 0 w 295275"/>
              <a:gd name="connsiteY24" fmla="*/ 361950 h 381000"/>
              <a:gd name="connsiteX25" fmla="*/ 19050 w 295275"/>
              <a:gd name="connsiteY25" fmla="*/ 381000 h 381000"/>
              <a:gd name="connsiteX26" fmla="*/ 276225 w 295275"/>
              <a:gd name="connsiteY26" fmla="*/ 381000 h 381000"/>
              <a:gd name="connsiteX27" fmla="*/ 295275 w 295275"/>
              <a:gd name="connsiteY27" fmla="*/ 361950 h 381000"/>
              <a:gd name="connsiteX28" fmla="*/ 295275 w 295275"/>
              <a:gd name="connsiteY28" fmla="*/ 47625 h 381000"/>
              <a:gd name="connsiteX29" fmla="*/ 276225 w 295275"/>
              <a:gd name="connsiteY29" fmla="*/ 28575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5275" h="381000">
                <a:moveTo>
                  <a:pt x="266700" y="352425"/>
                </a:moveTo>
                <a:lnTo>
                  <a:pt x="28575" y="352425"/>
                </a:lnTo>
                <a:lnTo>
                  <a:pt x="28575" y="57150"/>
                </a:lnTo>
                <a:lnTo>
                  <a:pt x="80963" y="57150"/>
                </a:lnTo>
                <a:lnTo>
                  <a:pt x="80963" y="85725"/>
                </a:lnTo>
                <a:lnTo>
                  <a:pt x="214313" y="85725"/>
                </a:lnTo>
                <a:lnTo>
                  <a:pt x="214313" y="57150"/>
                </a:lnTo>
                <a:lnTo>
                  <a:pt x="266700" y="57150"/>
                </a:lnTo>
                <a:lnTo>
                  <a:pt x="266700" y="352425"/>
                </a:lnTo>
                <a:close/>
                <a:moveTo>
                  <a:pt x="147638" y="19050"/>
                </a:moveTo>
                <a:cubicBezTo>
                  <a:pt x="155734" y="19050"/>
                  <a:pt x="161925" y="25241"/>
                  <a:pt x="161925" y="33338"/>
                </a:cubicBezTo>
                <a:cubicBezTo>
                  <a:pt x="161925" y="41434"/>
                  <a:pt x="155734" y="47625"/>
                  <a:pt x="147638" y="47625"/>
                </a:cubicBezTo>
                <a:cubicBezTo>
                  <a:pt x="139541" y="47625"/>
                  <a:pt x="133350" y="41434"/>
                  <a:pt x="133350" y="33338"/>
                </a:cubicBezTo>
                <a:cubicBezTo>
                  <a:pt x="133350" y="29528"/>
                  <a:pt x="134779" y="25717"/>
                  <a:pt x="137636" y="23336"/>
                </a:cubicBezTo>
                <a:cubicBezTo>
                  <a:pt x="140018" y="20479"/>
                  <a:pt x="143828" y="19050"/>
                  <a:pt x="147638" y="19050"/>
                </a:cubicBezTo>
                <a:close/>
                <a:moveTo>
                  <a:pt x="276225" y="28575"/>
                </a:moveTo>
                <a:lnTo>
                  <a:pt x="195263" y="28575"/>
                </a:lnTo>
                <a:lnTo>
                  <a:pt x="195263" y="19050"/>
                </a:lnTo>
                <a:cubicBezTo>
                  <a:pt x="195263" y="8573"/>
                  <a:pt x="186690" y="0"/>
                  <a:pt x="176213" y="0"/>
                </a:cubicBezTo>
                <a:lnTo>
                  <a:pt x="119063" y="0"/>
                </a:lnTo>
                <a:cubicBezTo>
                  <a:pt x="108585" y="0"/>
                  <a:pt x="100013" y="8573"/>
                  <a:pt x="100013" y="19050"/>
                </a:cubicBezTo>
                <a:lnTo>
                  <a:pt x="100013" y="28575"/>
                </a:lnTo>
                <a:lnTo>
                  <a:pt x="19050" y="28575"/>
                </a:lnTo>
                <a:cubicBezTo>
                  <a:pt x="8572" y="28575"/>
                  <a:pt x="0" y="37148"/>
                  <a:pt x="0" y="47625"/>
                </a:cubicBezTo>
                <a:lnTo>
                  <a:pt x="0" y="361950"/>
                </a:lnTo>
                <a:cubicBezTo>
                  <a:pt x="0" y="372428"/>
                  <a:pt x="8572" y="381000"/>
                  <a:pt x="19050" y="381000"/>
                </a:cubicBezTo>
                <a:lnTo>
                  <a:pt x="276225" y="381000"/>
                </a:lnTo>
                <a:cubicBezTo>
                  <a:pt x="286703" y="381000"/>
                  <a:pt x="295275" y="372428"/>
                  <a:pt x="295275" y="361950"/>
                </a:cubicBezTo>
                <a:lnTo>
                  <a:pt x="295275" y="47625"/>
                </a:lnTo>
                <a:cubicBezTo>
                  <a:pt x="295275" y="37148"/>
                  <a:pt x="286703" y="28575"/>
                  <a:pt x="276225" y="28575"/>
                </a:cubicBezTo>
                <a:close/>
              </a:path>
            </a:pathLst>
          </a:custGeom>
          <a:solidFill>
            <a:srgbClr val="E37F3A"/>
          </a:solidFill>
          <a:ln w="4763" cap="flat">
            <a:solidFill>
              <a:srgbClr val="E37F3A"/>
            </a:solidFill>
            <a:prstDash val="solid"/>
            <a:miter/>
          </a:ln>
        </p:spPr>
        <p:txBody>
          <a:bodyPr rtlCol="0" anchor="ctr"/>
          <a:lstStyle/>
          <a:p>
            <a:endParaRPr lang="en-US"/>
          </a:p>
        </p:txBody>
      </p:sp>
      <p:grpSp>
        <p:nvGrpSpPr>
          <p:cNvPr id="45" name="Group 44">
            <a:extLst>
              <a:ext uri="{FF2B5EF4-FFF2-40B4-BE49-F238E27FC236}">
                <a16:creationId xmlns:a16="http://schemas.microsoft.com/office/drawing/2014/main" id="{9AE75850-52CE-10C9-4907-A7D49F5E2B13}"/>
              </a:ext>
            </a:extLst>
          </p:cNvPr>
          <p:cNvGrpSpPr/>
          <p:nvPr/>
        </p:nvGrpSpPr>
        <p:grpSpPr>
          <a:xfrm>
            <a:off x="7309001" y="2549738"/>
            <a:ext cx="4627281" cy="914400"/>
            <a:chOff x="7297984" y="2648891"/>
            <a:chExt cx="4627281" cy="914400"/>
          </a:xfrm>
        </p:grpSpPr>
        <p:sp>
          <p:nvSpPr>
            <p:cNvPr id="12" name="Oval 11">
              <a:extLst>
                <a:ext uri="{FF2B5EF4-FFF2-40B4-BE49-F238E27FC236}">
                  <a16:creationId xmlns:a16="http://schemas.microsoft.com/office/drawing/2014/main" id="{6F65A9AD-8695-601E-65CE-B08D15CB6B68}"/>
                </a:ext>
              </a:extLst>
            </p:cNvPr>
            <p:cNvSpPr/>
            <p:nvPr/>
          </p:nvSpPr>
          <p:spPr>
            <a:xfrm>
              <a:off x="7297984" y="2848638"/>
              <a:ext cx="914400" cy="548640"/>
            </a:xfrm>
            <a:prstGeom prst="ellipse">
              <a:avLst/>
            </a:prstGeom>
            <a:solidFill>
              <a:schemeClr val="bg1">
                <a:lumMod val="85000"/>
              </a:schemeClr>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7" name="Rectangle 16" descr="No sign">
              <a:extLst>
                <a:ext uri="{FF2B5EF4-FFF2-40B4-BE49-F238E27FC236}">
                  <a16:creationId xmlns:a16="http://schemas.microsoft.com/office/drawing/2014/main" id="{487E945D-ED91-CD37-6C73-967BFC777217}"/>
                </a:ext>
              </a:extLst>
            </p:cNvPr>
            <p:cNvSpPr/>
            <p:nvPr/>
          </p:nvSpPr>
          <p:spPr>
            <a:xfrm>
              <a:off x="7297984" y="2648891"/>
              <a:ext cx="914400" cy="91440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8" name="Freeform: Shape 17" descr="Prevent unauthorized charges&#10;">
              <a:extLst>
                <a:ext uri="{FF2B5EF4-FFF2-40B4-BE49-F238E27FC236}">
                  <a16:creationId xmlns:a16="http://schemas.microsoft.com/office/drawing/2014/main" id="{783144D0-6556-4663-5CD4-E630155D07CA}"/>
                </a:ext>
              </a:extLst>
            </p:cNvPr>
            <p:cNvSpPr/>
            <p:nvPr/>
          </p:nvSpPr>
          <p:spPr>
            <a:xfrm>
              <a:off x="8545980" y="2777210"/>
              <a:ext cx="3379285" cy="620068"/>
            </a:xfrm>
            <a:custGeom>
              <a:avLst/>
              <a:gdLst>
                <a:gd name="connsiteX0" fmla="*/ 0 w 3148942"/>
                <a:gd name="connsiteY0" fmla="*/ 0 h 1335915"/>
                <a:gd name="connsiteX1" fmla="*/ 3148942 w 3148942"/>
                <a:gd name="connsiteY1" fmla="*/ 0 h 1335915"/>
                <a:gd name="connsiteX2" fmla="*/ 3148942 w 3148942"/>
                <a:gd name="connsiteY2" fmla="*/ 1335915 h 1335915"/>
                <a:gd name="connsiteX3" fmla="*/ 0 w 3148942"/>
                <a:gd name="connsiteY3" fmla="*/ 1335915 h 1335915"/>
                <a:gd name="connsiteX4" fmla="*/ 0 w 3148942"/>
                <a:gd name="connsiteY4" fmla="*/ 0 h 13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8942" h="1335915">
                  <a:moveTo>
                    <a:pt x="0" y="0"/>
                  </a:moveTo>
                  <a:lnTo>
                    <a:pt x="3148942" y="0"/>
                  </a:lnTo>
                  <a:lnTo>
                    <a:pt x="3148942" y="1335915"/>
                  </a:lnTo>
                  <a:lnTo>
                    <a:pt x="0" y="13359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400" b="0" i="1" kern="1200" baseline="0" dirty="0"/>
                <a:t>Prevent unauthorized charges</a:t>
              </a:r>
              <a:endParaRPr lang="en-US" sz="2400" i="1" kern="1200" dirty="0"/>
            </a:p>
          </p:txBody>
        </p:sp>
      </p:grpSp>
      <p:grpSp>
        <p:nvGrpSpPr>
          <p:cNvPr id="46" name="Group 45">
            <a:extLst>
              <a:ext uri="{FF2B5EF4-FFF2-40B4-BE49-F238E27FC236}">
                <a16:creationId xmlns:a16="http://schemas.microsoft.com/office/drawing/2014/main" id="{2CB57268-0D66-1393-3788-BE17CCA2266E}"/>
              </a:ext>
            </a:extLst>
          </p:cNvPr>
          <p:cNvGrpSpPr/>
          <p:nvPr/>
        </p:nvGrpSpPr>
        <p:grpSpPr>
          <a:xfrm>
            <a:off x="7309001" y="3641851"/>
            <a:ext cx="4396939" cy="914400"/>
            <a:chOff x="7297984" y="3741004"/>
            <a:chExt cx="4396939" cy="914400"/>
          </a:xfrm>
        </p:grpSpPr>
        <p:sp>
          <p:nvSpPr>
            <p:cNvPr id="20" name="Oval 19">
              <a:extLst>
                <a:ext uri="{FF2B5EF4-FFF2-40B4-BE49-F238E27FC236}">
                  <a16:creationId xmlns:a16="http://schemas.microsoft.com/office/drawing/2014/main" id="{B5843432-828E-BCFA-723E-ACA7962026BE}"/>
                </a:ext>
              </a:extLst>
            </p:cNvPr>
            <p:cNvSpPr/>
            <p:nvPr/>
          </p:nvSpPr>
          <p:spPr>
            <a:xfrm>
              <a:off x="7297985" y="3987177"/>
              <a:ext cx="914400" cy="548640"/>
            </a:xfrm>
            <a:prstGeom prst="ellipse">
              <a:avLst/>
            </a:prstGeom>
            <a:solidFill>
              <a:schemeClr val="bg1">
                <a:lumMod val="85000"/>
              </a:schemeClr>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1" name="Rectangle 20" descr="Downward trend">
              <a:extLst>
                <a:ext uri="{FF2B5EF4-FFF2-40B4-BE49-F238E27FC236}">
                  <a16:creationId xmlns:a16="http://schemas.microsoft.com/office/drawing/2014/main" id="{50D0247A-19F6-183A-49B0-48BBD006425A}"/>
                </a:ext>
              </a:extLst>
            </p:cNvPr>
            <p:cNvSpPr/>
            <p:nvPr/>
          </p:nvSpPr>
          <p:spPr>
            <a:xfrm>
              <a:off x="7297984" y="3741004"/>
              <a:ext cx="914400" cy="914400"/>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2" name="Freeform: Shape 21" descr="Mitigate financial losses and reputational risks&#10;">
              <a:extLst>
                <a:ext uri="{FF2B5EF4-FFF2-40B4-BE49-F238E27FC236}">
                  <a16:creationId xmlns:a16="http://schemas.microsoft.com/office/drawing/2014/main" id="{B4C529CF-9A7E-6E3B-6179-BDC227D10B54}"/>
                </a:ext>
              </a:extLst>
            </p:cNvPr>
            <p:cNvSpPr/>
            <p:nvPr/>
          </p:nvSpPr>
          <p:spPr>
            <a:xfrm>
              <a:off x="8545981" y="3915749"/>
              <a:ext cx="3148942" cy="620068"/>
            </a:xfrm>
            <a:custGeom>
              <a:avLst/>
              <a:gdLst>
                <a:gd name="connsiteX0" fmla="*/ 0 w 3148942"/>
                <a:gd name="connsiteY0" fmla="*/ 0 h 1335915"/>
                <a:gd name="connsiteX1" fmla="*/ 3148942 w 3148942"/>
                <a:gd name="connsiteY1" fmla="*/ 0 h 1335915"/>
                <a:gd name="connsiteX2" fmla="*/ 3148942 w 3148942"/>
                <a:gd name="connsiteY2" fmla="*/ 1335915 h 1335915"/>
                <a:gd name="connsiteX3" fmla="*/ 0 w 3148942"/>
                <a:gd name="connsiteY3" fmla="*/ 1335915 h 1335915"/>
                <a:gd name="connsiteX4" fmla="*/ 0 w 3148942"/>
                <a:gd name="connsiteY4" fmla="*/ 0 h 13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8942" h="1335915">
                  <a:moveTo>
                    <a:pt x="0" y="0"/>
                  </a:moveTo>
                  <a:lnTo>
                    <a:pt x="3148942" y="0"/>
                  </a:lnTo>
                  <a:lnTo>
                    <a:pt x="3148942" y="1335915"/>
                  </a:lnTo>
                  <a:lnTo>
                    <a:pt x="0" y="13359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400" b="0" i="1" kern="1200" baseline="0" dirty="0"/>
                <a:t>Mitigate financial losses and reputational risks</a:t>
              </a:r>
              <a:endParaRPr lang="en-US" sz="2400" i="1" kern="1200" dirty="0"/>
            </a:p>
          </p:txBody>
        </p:sp>
      </p:grpSp>
      <p:grpSp>
        <p:nvGrpSpPr>
          <p:cNvPr id="47" name="Group 46">
            <a:extLst>
              <a:ext uri="{FF2B5EF4-FFF2-40B4-BE49-F238E27FC236}">
                <a16:creationId xmlns:a16="http://schemas.microsoft.com/office/drawing/2014/main" id="{FCAC5255-6DE7-2785-D969-A4161C415BBC}"/>
              </a:ext>
            </a:extLst>
          </p:cNvPr>
          <p:cNvGrpSpPr/>
          <p:nvPr/>
        </p:nvGrpSpPr>
        <p:grpSpPr>
          <a:xfrm>
            <a:off x="7309001" y="4771044"/>
            <a:ext cx="4396939" cy="914400"/>
            <a:chOff x="7297984" y="4870197"/>
            <a:chExt cx="4396939" cy="914400"/>
          </a:xfrm>
        </p:grpSpPr>
        <p:sp>
          <p:nvSpPr>
            <p:cNvPr id="23" name="Oval 22">
              <a:extLst>
                <a:ext uri="{FF2B5EF4-FFF2-40B4-BE49-F238E27FC236}">
                  <a16:creationId xmlns:a16="http://schemas.microsoft.com/office/drawing/2014/main" id="{52D82118-10CF-B2A8-A44D-555052902FDF}"/>
                </a:ext>
              </a:extLst>
            </p:cNvPr>
            <p:cNvSpPr/>
            <p:nvPr/>
          </p:nvSpPr>
          <p:spPr>
            <a:xfrm>
              <a:off x="7297984" y="5116370"/>
              <a:ext cx="914400" cy="548640"/>
            </a:xfrm>
            <a:prstGeom prst="ellipse">
              <a:avLst/>
            </a:prstGeom>
            <a:solidFill>
              <a:schemeClr val="bg1">
                <a:lumMod val="85000"/>
              </a:schemeClr>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4" name="Rectangle 23" descr="Robot">
              <a:extLst>
                <a:ext uri="{FF2B5EF4-FFF2-40B4-BE49-F238E27FC236}">
                  <a16:creationId xmlns:a16="http://schemas.microsoft.com/office/drawing/2014/main" id="{86E65D40-8CBB-396D-AABF-B19B32B86D43}"/>
                </a:ext>
              </a:extLst>
            </p:cNvPr>
            <p:cNvSpPr/>
            <p:nvPr/>
          </p:nvSpPr>
          <p:spPr>
            <a:xfrm>
              <a:off x="7297984" y="4870197"/>
              <a:ext cx="914400" cy="914400"/>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5" name="Freeform: Shape 24" descr="Rapid detection&#10;">
              <a:extLst>
                <a:ext uri="{FF2B5EF4-FFF2-40B4-BE49-F238E27FC236}">
                  <a16:creationId xmlns:a16="http://schemas.microsoft.com/office/drawing/2014/main" id="{C43D74EE-90AE-8035-E3F0-0B69DCBCA38B}"/>
                </a:ext>
              </a:extLst>
            </p:cNvPr>
            <p:cNvSpPr/>
            <p:nvPr/>
          </p:nvSpPr>
          <p:spPr>
            <a:xfrm>
              <a:off x="8545981" y="5044942"/>
              <a:ext cx="3148942" cy="620068"/>
            </a:xfrm>
            <a:custGeom>
              <a:avLst/>
              <a:gdLst>
                <a:gd name="connsiteX0" fmla="*/ 0 w 3148942"/>
                <a:gd name="connsiteY0" fmla="*/ 0 h 1335915"/>
                <a:gd name="connsiteX1" fmla="*/ 3148942 w 3148942"/>
                <a:gd name="connsiteY1" fmla="*/ 0 h 1335915"/>
                <a:gd name="connsiteX2" fmla="*/ 3148942 w 3148942"/>
                <a:gd name="connsiteY2" fmla="*/ 1335915 h 1335915"/>
                <a:gd name="connsiteX3" fmla="*/ 0 w 3148942"/>
                <a:gd name="connsiteY3" fmla="*/ 1335915 h 1335915"/>
                <a:gd name="connsiteX4" fmla="*/ 0 w 3148942"/>
                <a:gd name="connsiteY4" fmla="*/ 0 h 13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8942" h="1335915">
                  <a:moveTo>
                    <a:pt x="0" y="0"/>
                  </a:moveTo>
                  <a:lnTo>
                    <a:pt x="3148942" y="0"/>
                  </a:lnTo>
                  <a:lnTo>
                    <a:pt x="3148942" y="1335915"/>
                  </a:lnTo>
                  <a:lnTo>
                    <a:pt x="0" y="13359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400" b="0" i="1" kern="1200" baseline="0" dirty="0"/>
                <a:t>Rapid detection</a:t>
              </a:r>
              <a:endParaRPr lang="en-US" sz="2400" i="1" kern="1200" dirty="0"/>
            </a:p>
          </p:txBody>
        </p:sp>
      </p:grpSp>
      <p:grpSp>
        <p:nvGrpSpPr>
          <p:cNvPr id="40" name="Group 39">
            <a:extLst>
              <a:ext uri="{FF2B5EF4-FFF2-40B4-BE49-F238E27FC236}">
                <a16:creationId xmlns:a16="http://schemas.microsoft.com/office/drawing/2014/main" id="{B6A4E108-6382-CFAF-5AFD-60B8980FDA1B}"/>
              </a:ext>
            </a:extLst>
          </p:cNvPr>
          <p:cNvGrpSpPr/>
          <p:nvPr/>
        </p:nvGrpSpPr>
        <p:grpSpPr>
          <a:xfrm>
            <a:off x="7309002" y="1385647"/>
            <a:ext cx="4396938" cy="914400"/>
            <a:chOff x="7297985" y="1484800"/>
            <a:chExt cx="4396938" cy="914400"/>
          </a:xfrm>
        </p:grpSpPr>
        <p:sp>
          <p:nvSpPr>
            <p:cNvPr id="7" name="Oval 6">
              <a:extLst>
                <a:ext uri="{FF2B5EF4-FFF2-40B4-BE49-F238E27FC236}">
                  <a16:creationId xmlns:a16="http://schemas.microsoft.com/office/drawing/2014/main" id="{484B306D-35F8-A32A-AC3B-ABC4EDDD5E7E}"/>
                </a:ext>
              </a:extLst>
            </p:cNvPr>
            <p:cNvSpPr/>
            <p:nvPr/>
          </p:nvSpPr>
          <p:spPr>
            <a:xfrm>
              <a:off x="7297985" y="1680464"/>
              <a:ext cx="914400" cy="548640"/>
            </a:xfrm>
            <a:prstGeom prst="ellipse">
              <a:avLst/>
            </a:prstGeom>
            <a:solidFill>
              <a:schemeClr val="bg1">
                <a:lumMod val="85000"/>
              </a:schemeClr>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1" name="Freeform: Shape 10" descr="Protecting Customers &amp; Financial Institutions&#10;">
              <a:extLst>
                <a:ext uri="{FF2B5EF4-FFF2-40B4-BE49-F238E27FC236}">
                  <a16:creationId xmlns:a16="http://schemas.microsoft.com/office/drawing/2014/main" id="{2B66142D-33ED-D499-6981-A3D132F5F4F0}"/>
                </a:ext>
              </a:extLst>
            </p:cNvPr>
            <p:cNvSpPr/>
            <p:nvPr/>
          </p:nvSpPr>
          <p:spPr>
            <a:xfrm>
              <a:off x="8545981" y="1609036"/>
              <a:ext cx="3148942" cy="620068"/>
            </a:xfrm>
            <a:custGeom>
              <a:avLst/>
              <a:gdLst>
                <a:gd name="connsiteX0" fmla="*/ 0 w 3148942"/>
                <a:gd name="connsiteY0" fmla="*/ 0 h 1335915"/>
                <a:gd name="connsiteX1" fmla="*/ 3148942 w 3148942"/>
                <a:gd name="connsiteY1" fmla="*/ 0 h 1335915"/>
                <a:gd name="connsiteX2" fmla="*/ 3148942 w 3148942"/>
                <a:gd name="connsiteY2" fmla="*/ 1335915 h 1335915"/>
                <a:gd name="connsiteX3" fmla="*/ 0 w 3148942"/>
                <a:gd name="connsiteY3" fmla="*/ 1335915 h 1335915"/>
                <a:gd name="connsiteX4" fmla="*/ 0 w 3148942"/>
                <a:gd name="connsiteY4" fmla="*/ 0 h 1335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8942" h="1335915">
                  <a:moveTo>
                    <a:pt x="0" y="0"/>
                  </a:moveTo>
                  <a:lnTo>
                    <a:pt x="3148942" y="0"/>
                  </a:lnTo>
                  <a:lnTo>
                    <a:pt x="3148942" y="1335915"/>
                  </a:lnTo>
                  <a:lnTo>
                    <a:pt x="0" y="13359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400" b="0" i="1" kern="1200" baseline="0" dirty="0"/>
                <a:t>Protecting Customers &amp; Financial Institutions</a:t>
              </a:r>
              <a:endParaRPr lang="en-US" sz="2400" i="1" kern="1200" dirty="0"/>
            </a:p>
          </p:txBody>
        </p:sp>
        <p:sp>
          <p:nvSpPr>
            <p:cNvPr id="10" name="Rectangle 9" descr="Bank">
              <a:extLst>
                <a:ext uri="{FF2B5EF4-FFF2-40B4-BE49-F238E27FC236}">
                  <a16:creationId xmlns:a16="http://schemas.microsoft.com/office/drawing/2014/main" id="{70B1B2A1-D47B-620F-74A8-0724DA95A528}"/>
                </a:ext>
              </a:extLst>
            </p:cNvPr>
            <p:cNvSpPr/>
            <p:nvPr/>
          </p:nvSpPr>
          <p:spPr>
            <a:xfrm>
              <a:off x="7297985" y="1484800"/>
              <a:ext cx="914400" cy="914400"/>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grpSp>
      <p:sp>
        <p:nvSpPr>
          <p:cNvPr id="27" name="TextBox 26" descr="This study aims to identify and prevent fraudulent transactions in real-time by analyzing patterns and anomalies in transaction data&#10;">
            <a:extLst>
              <a:ext uri="{FF2B5EF4-FFF2-40B4-BE49-F238E27FC236}">
                <a16:creationId xmlns:a16="http://schemas.microsoft.com/office/drawing/2014/main" id="{146606F6-6E8D-853F-EF2D-62552F648023}"/>
              </a:ext>
            </a:extLst>
          </p:cNvPr>
          <p:cNvSpPr txBox="1"/>
          <p:nvPr/>
        </p:nvSpPr>
        <p:spPr>
          <a:xfrm>
            <a:off x="1577344" y="2342971"/>
            <a:ext cx="3435331" cy="2308324"/>
          </a:xfrm>
          <a:prstGeom prst="rect">
            <a:avLst/>
          </a:prstGeom>
          <a:noFill/>
        </p:spPr>
        <p:txBody>
          <a:bodyPr wrap="square" rtlCol="0">
            <a:spAutoFit/>
          </a:bodyPr>
          <a:lstStyle/>
          <a:p>
            <a:r>
              <a:rPr lang="en-US" sz="2400" b="0" i="1" dirty="0">
                <a:solidFill>
                  <a:srgbClr val="0C2649"/>
                </a:solidFill>
                <a:effectLst/>
              </a:rPr>
              <a:t>This study aims to </a:t>
            </a:r>
            <a:r>
              <a:rPr lang="en-US" sz="2400" b="1" i="1" dirty="0">
                <a:solidFill>
                  <a:srgbClr val="0C2649"/>
                </a:solidFill>
                <a:effectLst/>
              </a:rPr>
              <a:t>identify</a:t>
            </a:r>
            <a:r>
              <a:rPr lang="en-US" sz="2400" b="0" i="1" dirty="0">
                <a:solidFill>
                  <a:srgbClr val="0C2649"/>
                </a:solidFill>
                <a:effectLst/>
              </a:rPr>
              <a:t> and </a:t>
            </a:r>
            <a:r>
              <a:rPr lang="en-US" sz="2400" b="1" i="1" dirty="0">
                <a:solidFill>
                  <a:srgbClr val="0C2649"/>
                </a:solidFill>
                <a:effectLst/>
              </a:rPr>
              <a:t>prevent</a:t>
            </a:r>
            <a:r>
              <a:rPr lang="en-US" sz="2400" b="0" i="1" dirty="0">
                <a:solidFill>
                  <a:srgbClr val="0C2649"/>
                </a:solidFill>
                <a:effectLst/>
              </a:rPr>
              <a:t> fraudulent transactions in real-time by analyzing patterns and anomalies in transaction data</a:t>
            </a:r>
            <a:endParaRPr lang="en-US" sz="2400" i="1" dirty="0">
              <a:solidFill>
                <a:srgbClr val="0C2649"/>
              </a:solidFill>
            </a:endParaRPr>
          </a:p>
        </p:txBody>
      </p:sp>
      <p:grpSp>
        <p:nvGrpSpPr>
          <p:cNvPr id="38" name="Group 37">
            <a:extLst>
              <a:ext uri="{FF2B5EF4-FFF2-40B4-BE49-F238E27FC236}">
                <a16:creationId xmlns:a16="http://schemas.microsoft.com/office/drawing/2014/main" id="{40986960-79E1-DBEE-D0B5-70F968192006}"/>
              </a:ext>
            </a:extLst>
          </p:cNvPr>
          <p:cNvGrpSpPr/>
          <p:nvPr/>
        </p:nvGrpSpPr>
        <p:grpSpPr>
          <a:xfrm>
            <a:off x="5097337" y="2804686"/>
            <a:ext cx="1821455" cy="1339421"/>
            <a:chOff x="5097337" y="2804686"/>
            <a:chExt cx="1821455" cy="1339421"/>
          </a:xfrm>
        </p:grpSpPr>
        <p:sp>
          <p:nvSpPr>
            <p:cNvPr id="30" name="Arrow: Chevron 29">
              <a:extLst>
                <a:ext uri="{FF2B5EF4-FFF2-40B4-BE49-F238E27FC236}">
                  <a16:creationId xmlns:a16="http://schemas.microsoft.com/office/drawing/2014/main" id="{177C1C22-F8D2-89B0-5224-6B3FA63975DB}"/>
                </a:ext>
              </a:extLst>
            </p:cNvPr>
            <p:cNvSpPr/>
            <p:nvPr/>
          </p:nvSpPr>
          <p:spPr>
            <a:xfrm>
              <a:off x="5097337" y="2804686"/>
              <a:ext cx="1821455" cy="1339421"/>
            </a:xfrm>
            <a:prstGeom prst="chevron">
              <a:avLst>
                <a:gd name="adj" fmla="val 2831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id="{5C9C8959-0C88-44E1-9E50-1A5CC6AC37DC}"/>
                </a:ext>
              </a:extLst>
            </p:cNvPr>
            <p:cNvSpPr txBox="1"/>
            <p:nvPr/>
          </p:nvSpPr>
          <p:spPr>
            <a:xfrm>
              <a:off x="6054292" y="2874231"/>
              <a:ext cx="622312" cy="1200329"/>
            </a:xfrm>
            <a:prstGeom prst="rect">
              <a:avLst/>
            </a:prstGeom>
            <a:noFill/>
          </p:spPr>
          <p:txBody>
            <a:bodyPr wrap="square" rtlCol="0">
              <a:spAutoFit/>
            </a:bodyPr>
            <a:lstStyle/>
            <a:p>
              <a:r>
                <a:rPr lang="en-US" sz="7200" b="1" i="1" dirty="0">
                  <a:solidFill>
                    <a:srgbClr val="E37F3A"/>
                  </a:solidFill>
                  <a:effectLst/>
                </a:rPr>
                <a:t>?</a:t>
              </a:r>
              <a:endParaRPr lang="en-US" sz="7200" b="1" i="1" dirty="0">
                <a:solidFill>
                  <a:srgbClr val="E37F3A"/>
                </a:solidFill>
              </a:endParaRPr>
            </a:p>
          </p:txBody>
        </p:sp>
        <p:sp>
          <p:nvSpPr>
            <p:cNvPr id="33" name="TextBox 32" descr="Why?&#10;">
              <a:extLst>
                <a:ext uri="{FF2B5EF4-FFF2-40B4-BE49-F238E27FC236}">
                  <a16:creationId xmlns:a16="http://schemas.microsoft.com/office/drawing/2014/main" id="{F8C8F728-21A7-C8D7-82E2-95E9245A1DF0}"/>
                </a:ext>
              </a:extLst>
            </p:cNvPr>
            <p:cNvSpPr txBox="1"/>
            <p:nvPr/>
          </p:nvSpPr>
          <p:spPr>
            <a:xfrm>
              <a:off x="5460586" y="3278343"/>
              <a:ext cx="914400" cy="461665"/>
            </a:xfrm>
            <a:prstGeom prst="rect">
              <a:avLst/>
            </a:prstGeom>
            <a:noFill/>
          </p:spPr>
          <p:txBody>
            <a:bodyPr wrap="square" rtlCol="0">
              <a:spAutoFit/>
            </a:bodyPr>
            <a:lstStyle/>
            <a:p>
              <a:r>
                <a:rPr lang="en-US" sz="2400" b="0" i="1" dirty="0">
                  <a:solidFill>
                    <a:srgbClr val="E37F3A"/>
                  </a:solidFill>
                  <a:effectLst/>
                </a:rPr>
                <a:t>Why</a:t>
              </a:r>
              <a:endParaRPr lang="en-US" sz="2400" i="1" dirty="0">
                <a:solidFill>
                  <a:srgbClr val="E37F3A"/>
                </a:solidFill>
              </a:endParaRPr>
            </a:p>
          </p:txBody>
        </p:sp>
      </p:grpSp>
    </p:spTree>
    <p:extLst>
      <p:ext uri="{BB962C8B-B14F-4D97-AF65-F5344CB8AC3E}">
        <p14:creationId xmlns:p14="http://schemas.microsoft.com/office/powerpoint/2010/main" val="4178031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par>
                                <p:cTn id="12" presetID="22" presetClass="entr" presetSubtype="8" fill="hold"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wipe(left)">
                                      <p:cBhvr>
                                        <p:cTn id="14" dur="500"/>
                                        <p:tgtEl>
                                          <p:spTgt spid="40"/>
                                        </p:tgtEl>
                                      </p:cBhvr>
                                    </p:animEffect>
                                  </p:childTnLst>
                                </p:cTn>
                              </p:par>
                              <p:par>
                                <p:cTn id="15" presetID="22" presetClass="entr" presetSubtype="8"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par>
                                <p:cTn id="18" presetID="22" presetClass="entr" presetSubtype="8" fill="hold"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wipe(left)">
                                      <p:cBhvr>
                                        <p:cTn id="2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16AFF-88E8-FF0A-7DFA-BA4F2E194939}"/>
            </a:ext>
          </a:extLst>
        </p:cNvPr>
        <p:cNvGrpSpPr/>
        <p:nvPr/>
      </p:nvGrpSpPr>
      <p:grpSpPr>
        <a:xfrm>
          <a:off x="0" y="0"/>
          <a:ext cx="0" cy="0"/>
          <a:chOff x="0" y="0"/>
          <a:chExt cx="0" cy="0"/>
        </a:xfrm>
      </p:grpSpPr>
      <p:sp>
        <p:nvSpPr>
          <p:cNvPr id="14" name="TextBox 13" descr="Source&#10;Transactions by European cardholders, September 2013 from kaggle&#10;">
            <a:extLst>
              <a:ext uri="{FF2B5EF4-FFF2-40B4-BE49-F238E27FC236}">
                <a16:creationId xmlns:a16="http://schemas.microsoft.com/office/drawing/2014/main" id="{C604A76B-E8A7-A677-A81E-E096BA281BA2}"/>
              </a:ext>
            </a:extLst>
          </p:cNvPr>
          <p:cNvSpPr txBox="1"/>
          <p:nvPr/>
        </p:nvSpPr>
        <p:spPr>
          <a:xfrm>
            <a:off x="7767521" y="1778022"/>
            <a:ext cx="3909658" cy="1569660"/>
          </a:xfrm>
          <a:prstGeom prst="rect">
            <a:avLst/>
          </a:prstGeom>
          <a:noFill/>
        </p:spPr>
        <p:txBody>
          <a:bodyPr wrap="square" rtlCol="0">
            <a:spAutoFit/>
          </a:bodyPr>
          <a:lstStyle/>
          <a:p>
            <a:r>
              <a:rPr lang="en-US" sz="2400" b="1" dirty="0">
                <a:solidFill>
                  <a:srgbClr val="0C2649"/>
                </a:solidFill>
              </a:rPr>
              <a:t>Source</a:t>
            </a:r>
          </a:p>
          <a:p>
            <a:r>
              <a:rPr lang="en-US" sz="2400" dirty="0">
                <a:solidFill>
                  <a:srgbClr val="0C2649"/>
                </a:solidFill>
              </a:rPr>
              <a:t>Transactions by European cardholders, September 2013 from</a:t>
            </a:r>
          </a:p>
        </p:txBody>
      </p:sp>
      <p:sp>
        <p:nvSpPr>
          <p:cNvPr id="1039" name="Arrow: Chevron 1038">
            <a:extLst>
              <a:ext uri="{FF2B5EF4-FFF2-40B4-BE49-F238E27FC236}">
                <a16:creationId xmlns:a16="http://schemas.microsoft.com/office/drawing/2014/main" id="{3E8F6399-8650-661F-DC58-ACA135C91407}"/>
              </a:ext>
            </a:extLst>
          </p:cNvPr>
          <p:cNvSpPr/>
          <p:nvPr/>
        </p:nvSpPr>
        <p:spPr>
          <a:xfrm>
            <a:off x="1485715" y="291721"/>
            <a:ext cx="7176387" cy="620068"/>
          </a:xfrm>
          <a:prstGeom prst="chevron">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E50565C0-DE32-0F61-8AE4-C1E02444BC8B}"/>
              </a:ext>
            </a:extLst>
          </p:cNvPr>
          <p:cNvSpPr/>
          <p:nvPr/>
        </p:nvSpPr>
        <p:spPr>
          <a:xfrm>
            <a:off x="-1913" y="-5712"/>
            <a:ext cx="1353015" cy="692466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232979A-AC68-B9B5-1FEE-25E4FCA077C1}"/>
              </a:ext>
            </a:extLst>
          </p:cNvPr>
          <p:cNvSpPr/>
          <p:nvPr/>
        </p:nvSpPr>
        <p:spPr>
          <a:xfrm>
            <a:off x="0" y="6412044"/>
            <a:ext cx="12192000" cy="112581"/>
          </a:xfrm>
          <a:prstGeom prst="rect">
            <a:avLst/>
          </a:prstGeom>
          <a:solidFill>
            <a:srgbClr val="E37F3A"/>
          </a:solidFill>
          <a:ln>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6FE9EC8-305A-E128-D34F-53520D567E70}"/>
              </a:ext>
            </a:extLst>
          </p:cNvPr>
          <p:cNvSpPr/>
          <p:nvPr/>
        </p:nvSpPr>
        <p:spPr>
          <a:xfrm>
            <a:off x="0" y="6589128"/>
            <a:ext cx="12192000" cy="112581"/>
          </a:xfrm>
          <a:prstGeom prst="rect">
            <a:avLst/>
          </a:prstGeom>
          <a:solidFill>
            <a:srgbClr val="0C2649"/>
          </a:solidFill>
          <a:ln>
            <a:solidFill>
              <a:srgbClr val="0C26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8E0EB6F-C01E-5D17-4D8C-72A02F1CE799}"/>
              </a:ext>
            </a:extLst>
          </p:cNvPr>
          <p:cNvSpPr/>
          <p:nvPr/>
        </p:nvSpPr>
        <p:spPr>
          <a:xfrm>
            <a:off x="10162478" y="6205424"/>
            <a:ext cx="1907219" cy="6525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al State Fullerton wordmark">
            <a:extLst>
              <a:ext uri="{FF2B5EF4-FFF2-40B4-BE49-F238E27FC236}">
                <a16:creationId xmlns:a16="http://schemas.microsoft.com/office/drawing/2014/main" id="{539DE774-6847-2C97-EB7F-406754667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9926" y="6387236"/>
            <a:ext cx="1872337" cy="30382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descr="Diving deeper into the dataset&#10;">
            <a:extLst>
              <a:ext uri="{FF2B5EF4-FFF2-40B4-BE49-F238E27FC236}">
                <a16:creationId xmlns:a16="http://schemas.microsoft.com/office/drawing/2014/main" id="{AC7FFA87-1374-2854-4AB6-196FE8B86ACC}"/>
              </a:ext>
            </a:extLst>
          </p:cNvPr>
          <p:cNvSpPr>
            <a:spLocks noGrp="1"/>
          </p:cNvSpPr>
          <p:nvPr>
            <p:ph type="subTitle" idx="1"/>
          </p:nvPr>
        </p:nvSpPr>
        <p:spPr>
          <a:xfrm>
            <a:off x="1966184" y="403449"/>
            <a:ext cx="6579795" cy="453904"/>
          </a:xfrm>
        </p:spPr>
        <p:txBody>
          <a:bodyPr anchor="ctr">
            <a:noAutofit/>
          </a:bodyPr>
          <a:lstStyle/>
          <a:p>
            <a:pPr algn="l"/>
            <a:r>
              <a:rPr lang="en-US" sz="3600" b="1" dirty="0">
                <a:solidFill>
                  <a:srgbClr val="E37F3A"/>
                </a:solidFill>
              </a:rPr>
              <a:t>Diving deeper into the dataset</a:t>
            </a:r>
          </a:p>
        </p:txBody>
      </p:sp>
      <p:sp>
        <p:nvSpPr>
          <p:cNvPr id="5" name="Oval 4">
            <a:extLst>
              <a:ext uri="{FF2B5EF4-FFF2-40B4-BE49-F238E27FC236}">
                <a16:creationId xmlns:a16="http://schemas.microsoft.com/office/drawing/2014/main" id="{8BCD5067-A1B7-4C19-6AF6-53CC87664809}"/>
              </a:ext>
            </a:extLst>
          </p:cNvPr>
          <p:cNvSpPr/>
          <p:nvPr/>
        </p:nvSpPr>
        <p:spPr>
          <a:xfrm>
            <a:off x="893902" y="153573"/>
            <a:ext cx="914400" cy="914400"/>
          </a:xfrm>
          <a:prstGeom prst="ellipse">
            <a:avLst/>
          </a:prstGeom>
          <a:solidFill>
            <a:srgbClr val="0C2649"/>
          </a:solidFill>
          <a:ln>
            <a:solidFill>
              <a:srgbClr val="0C2649"/>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Graphic 1" descr="Server with solid fill">
            <a:extLst>
              <a:ext uri="{FF2B5EF4-FFF2-40B4-BE49-F238E27FC236}">
                <a16:creationId xmlns:a16="http://schemas.microsoft.com/office/drawing/2014/main" id="{C69A9017-81CC-9E33-5D70-25688D5C02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3922" y="304575"/>
            <a:ext cx="594360" cy="594360"/>
          </a:xfrm>
          <a:prstGeom prst="rect">
            <a:avLst/>
          </a:prstGeom>
        </p:spPr>
      </p:pic>
      <p:pic>
        <p:nvPicPr>
          <p:cNvPr id="4" name="Content Placeholder 2" descr="Dataset: Table of credit card transactions with Time, V1–V28, Amount &amp; Class.&#10;">
            <a:extLst>
              <a:ext uri="{FF2B5EF4-FFF2-40B4-BE49-F238E27FC236}">
                <a16:creationId xmlns:a16="http://schemas.microsoft.com/office/drawing/2014/main" id="{9D05D4D2-9B2E-9AA1-BBD9-99990E084CF6}"/>
              </a:ext>
            </a:extLst>
          </p:cNvPr>
          <p:cNvPicPr>
            <a:picLocks noChangeAspect="1"/>
          </p:cNvPicPr>
          <p:nvPr/>
        </p:nvPicPr>
        <p:blipFill>
          <a:blip r:embed="rId6"/>
          <a:stretch>
            <a:fillRect/>
          </a:stretch>
        </p:blipFill>
        <p:spPr>
          <a:xfrm>
            <a:off x="456627" y="1583643"/>
            <a:ext cx="6924675" cy="3905250"/>
          </a:xfrm>
          <a:prstGeom prst="rect">
            <a:avLst/>
          </a:prstGeom>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7DD42D69-0D99-E13A-F999-5E2DA11941F6}"/>
              </a:ext>
            </a:extLst>
          </p:cNvPr>
          <p:cNvSpPr txBox="1"/>
          <p:nvPr/>
        </p:nvSpPr>
        <p:spPr>
          <a:xfrm>
            <a:off x="456627" y="5618831"/>
            <a:ext cx="7176388" cy="338554"/>
          </a:xfrm>
          <a:prstGeom prst="rect">
            <a:avLst/>
          </a:prstGeom>
          <a:noFill/>
        </p:spPr>
        <p:txBody>
          <a:bodyPr wrap="none" rtlCol="0">
            <a:spAutoFit/>
          </a:bodyPr>
          <a:lstStyle/>
          <a:p>
            <a:r>
              <a:rPr lang="en-US" sz="1600" i="1" dirty="0">
                <a:solidFill>
                  <a:srgbClr val="E37F3A"/>
                </a:solidFill>
              </a:rPr>
              <a:t>Dataset: Table of credit card transactions with Time, V1–V28, Amount &amp; Class.</a:t>
            </a:r>
            <a:endParaRPr lang="en-US" sz="1600" b="1" i="1" dirty="0">
              <a:solidFill>
                <a:srgbClr val="E37F3A"/>
              </a:solidFill>
            </a:endParaRPr>
          </a:p>
        </p:txBody>
      </p:sp>
      <p:pic>
        <p:nvPicPr>
          <p:cNvPr id="1026" name="Picture 2" descr="Kaggle Logo - LogoDix">
            <a:extLst>
              <a:ext uri="{FF2B5EF4-FFF2-40B4-BE49-F238E27FC236}">
                <a16:creationId xmlns:a16="http://schemas.microsoft.com/office/drawing/2014/main" id="{52DEA535-7E68-4395-186B-20010A325C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65803" y="2939934"/>
            <a:ext cx="913094" cy="352662"/>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36">
            <a:extLst>
              <a:ext uri="{FF2B5EF4-FFF2-40B4-BE49-F238E27FC236}">
                <a16:creationId xmlns:a16="http://schemas.microsoft.com/office/drawing/2014/main" id="{732D7111-05B8-0A92-4F21-A58EB3E58558}"/>
              </a:ext>
            </a:extLst>
          </p:cNvPr>
          <p:cNvGrpSpPr/>
          <p:nvPr/>
        </p:nvGrpSpPr>
        <p:grpSpPr>
          <a:xfrm>
            <a:off x="7828825" y="3634698"/>
            <a:ext cx="1657605" cy="830997"/>
            <a:chOff x="7828825" y="3634698"/>
            <a:chExt cx="1657605" cy="830997"/>
          </a:xfrm>
          <a:effectLst>
            <a:outerShdw blurRad="50800" dist="38100" dir="2700000" algn="tl" rotWithShape="0">
              <a:prstClr val="black">
                <a:alpha val="40000"/>
              </a:prstClr>
            </a:outerShdw>
          </a:effectLst>
        </p:grpSpPr>
        <p:sp>
          <p:nvSpPr>
            <p:cNvPr id="28" name="Rectangle: Rounded Corners 27">
              <a:extLst>
                <a:ext uri="{FF2B5EF4-FFF2-40B4-BE49-F238E27FC236}">
                  <a16:creationId xmlns:a16="http://schemas.microsoft.com/office/drawing/2014/main" id="{D2EEADA4-73B9-BAA2-8B26-DB1F57CB8659}"/>
                </a:ext>
              </a:extLst>
            </p:cNvPr>
            <p:cNvSpPr/>
            <p:nvPr/>
          </p:nvSpPr>
          <p:spPr>
            <a:xfrm>
              <a:off x="7839842" y="3661758"/>
              <a:ext cx="1646588" cy="754322"/>
            </a:xfrm>
            <a:prstGeom prst="roundRect">
              <a:avLst/>
            </a:prstGeom>
            <a:solidFill>
              <a:schemeClr val="bg1">
                <a:lumMod val="95000"/>
              </a:schemeClr>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19" name="TextBox 18" descr="284,807 transactions&#10;">
              <a:extLst>
                <a:ext uri="{FF2B5EF4-FFF2-40B4-BE49-F238E27FC236}">
                  <a16:creationId xmlns:a16="http://schemas.microsoft.com/office/drawing/2014/main" id="{7A5A9995-D6B9-F4F3-E658-B4A7ABEA0B3F}"/>
                </a:ext>
              </a:extLst>
            </p:cNvPr>
            <p:cNvSpPr txBox="1"/>
            <p:nvPr/>
          </p:nvSpPr>
          <p:spPr>
            <a:xfrm>
              <a:off x="7828825" y="3634698"/>
              <a:ext cx="1646589" cy="830997"/>
            </a:xfrm>
            <a:prstGeom prst="rect">
              <a:avLst/>
            </a:prstGeom>
            <a:noFill/>
          </p:spPr>
          <p:txBody>
            <a:bodyPr wrap="square" rtlCol="0">
              <a:spAutoFit/>
            </a:bodyPr>
            <a:lstStyle/>
            <a:p>
              <a:pPr algn="ctr"/>
              <a:r>
                <a:rPr lang="en-US" sz="2800" b="1" dirty="0">
                  <a:solidFill>
                    <a:srgbClr val="0C2649"/>
                  </a:solidFill>
                </a:rPr>
                <a:t>284,807 </a:t>
              </a:r>
              <a:r>
                <a:rPr lang="en-US" b="1" dirty="0">
                  <a:solidFill>
                    <a:srgbClr val="0C2649"/>
                  </a:solidFill>
                </a:rPr>
                <a:t>transactions</a:t>
              </a:r>
              <a:endParaRPr lang="en-US" sz="2800" dirty="0">
                <a:solidFill>
                  <a:srgbClr val="0C2649"/>
                </a:solidFill>
              </a:endParaRPr>
            </a:p>
          </p:txBody>
        </p:sp>
      </p:grpSp>
      <p:grpSp>
        <p:nvGrpSpPr>
          <p:cNvPr id="36" name="Group 35">
            <a:extLst>
              <a:ext uri="{FF2B5EF4-FFF2-40B4-BE49-F238E27FC236}">
                <a16:creationId xmlns:a16="http://schemas.microsoft.com/office/drawing/2014/main" id="{9A5C5F60-F02D-AD56-F67A-DDD5DA2F51A6}"/>
              </a:ext>
            </a:extLst>
          </p:cNvPr>
          <p:cNvGrpSpPr/>
          <p:nvPr/>
        </p:nvGrpSpPr>
        <p:grpSpPr>
          <a:xfrm>
            <a:off x="9829213" y="3650087"/>
            <a:ext cx="1426528" cy="800219"/>
            <a:chOff x="9829213" y="3650087"/>
            <a:chExt cx="1426528" cy="800219"/>
          </a:xfrm>
          <a:effectLst>
            <a:outerShdw blurRad="50800" dist="38100" dir="2700000" algn="tl" rotWithShape="0">
              <a:prstClr val="black">
                <a:alpha val="40000"/>
              </a:prstClr>
            </a:outerShdw>
          </a:effectLst>
        </p:grpSpPr>
        <p:sp>
          <p:nvSpPr>
            <p:cNvPr id="34" name="Rectangle: Rounded Corners 33">
              <a:extLst>
                <a:ext uri="{FF2B5EF4-FFF2-40B4-BE49-F238E27FC236}">
                  <a16:creationId xmlns:a16="http://schemas.microsoft.com/office/drawing/2014/main" id="{A79340FF-BF14-B782-481C-71D33B50AB24}"/>
                </a:ext>
              </a:extLst>
            </p:cNvPr>
            <p:cNvSpPr/>
            <p:nvPr/>
          </p:nvSpPr>
          <p:spPr>
            <a:xfrm>
              <a:off x="9829213" y="3661758"/>
              <a:ext cx="1426528" cy="754322"/>
            </a:xfrm>
            <a:prstGeom prst="roundRect">
              <a:avLst/>
            </a:prstGeom>
            <a:solidFill>
              <a:schemeClr val="bg1">
                <a:lumMod val="95000"/>
              </a:schemeClr>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6" name="TextBox 25" descr="29 features&#10;">
              <a:extLst>
                <a:ext uri="{FF2B5EF4-FFF2-40B4-BE49-F238E27FC236}">
                  <a16:creationId xmlns:a16="http://schemas.microsoft.com/office/drawing/2014/main" id="{34253930-73CE-7047-B675-33AF84123090}"/>
                </a:ext>
              </a:extLst>
            </p:cNvPr>
            <p:cNvSpPr txBox="1"/>
            <p:nvPr/>
          </p:nvSpPr>
          <p:spPr>
            <a:xfrm>
              <a:off x="9855656" y="3650087"/>
              <a:ext cx="1389068" cy="800219"/>
            </a:xfrm>
            <a:prstGeom prst="rect">
              <a:avLst/>
            </a:prstGeom>
            <a:noFill/>
          </p:spPr>
          <p:txBody>
            <a:bodyPr wrap="square" rtlCol="0">
              <a:spAutoFit/>
            </a:bodyPr>
            <a:lstStyle/>
            <a:p>
              <a:pPr algn="ctr"/>
              <a:r>
                <a:rPr lang="en-US" sz="2800" b="1" dirty="0">
                  <a:solidFill>
                    <a:srgbClr val="0C2649"/>
                  </a:solidFill>
                </a:rPr>
                <a:t>29 </a:t>
              </a:r>
              <a:r>
                <a:rPr lang="en-US" b="1" dirty="0">
                  <a:solidFill>
                    <a:srgbClr val="0C2649"/>
                  </a:solidFill>
                </a:rPr>
                <a:t>features</a:t>
              </a:r>
              <a:endParaRPr lang="en-US" sz="2800" dirty="0">
                <a:solidFill>
                  <a:srgbClr val="0C2649"/>
                </a:solidFill>
              </a:endParaRPr>
            </a:p>
          </p:txBody>
        </p:sp>
      </p:grpSp>
      <p:grpSp>
        <p:nvGrpSpPr>
          <p:cNvPr id="39" name="Group 38">
            <a:extLst>
              <a:ext uri="{FF2B5EF4-FFF2-40B4-BE49-F238E27FC236}">
                <a16:creationId xmlns:a16="http://schemas.microsoft.com/office/drawing/2014/main" id="{696D7B08-9A3F-1328-4549-030B69DFC0EF}"/>
              </a:ext>
            </a:extLst>
          </p:cNvPr>
          <p:cNvGrpSpPr/>
          <p:nvPr/>
        </p:nvGrpSpPr>
        <p:grpSpPr>
          <a:xfrm>
            <a:off x="7828825" y="4681387"/>
            <a:ext cx="3426916" cy="800219"/>
            <a:chOff x="9829213" y="3638809"/>
            <a:chExt cx="1426528" cy="800219"/>
          </a:xfrm>
          <a:effectLst>
            <a:outerShdw blurRad="50800" dist="38100" dir="2700000" algn="tl" rotWithShape="0">
              <a:prstClr val="black">
                <a:alpha val="40000"/>
              </a:prstClr>
            </a:outerShdw>
          </a:effectLst>
        </p:grpSpPr>
        <p:sp>
          <p:nvSpPr>
            <p:cNvPr id="41" name="Rectangle: Rounded Corners 40">
              <a:extLst>
                <a:ext uri="{FF2B5EF4-FFF2-40B4-BE49-F238E27FC236}">
                  <a16:creationId xmlns:a16="http://schemas.microsoft.com/office/drawing/2014/main" id="{46C33136-E420-7F04-F7B4-7AEB2F369CC7}"/>
                </a:ext>
              </a:extLst>
            </p:cNvPr>
            <p:cNvSpPr/>
            <p:nvPr/>
          </p:nvSpPr>
          <p:spPr>
            <a:xfrm>
              <a:off x="9829213" y="3661758"/>
              <a:ext cx="1426528" cy="754322"/>
            </a:xfrm>
            <a:prstGeom prst="roundRect">
              <a:avLst/>
            </a:prstGeom>
            <a:solidFill>
              <a:schemeClr val="bg1">
                <a:lumMod val="95000"/>
              </a:schemeClr>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42" name="TextBox 41" descr="0 and 1 &#10;Class target variable&#10;">
              <a:extLst>
                <a:ext uri="{FF2B5EF4-FFF2-40B4-BE49-F238E27FC236}">
                  <a16:creationId xmlns:a16="http://schemas.microsoft.com/office/drawing/2014/main" id="{A642D506-501D-8F84-85D8-29ED53BF57C5}"/>
                </a:ext>
              </a:extLst>
            </p:cNvPr>
            <p:cNvSpPr txBox="1"/>
            <p:nvPr/>
          </p:nvSpPr>
          <p:spPr>
            <a:xfrm>
              <a:off x="9983987" y="3638809"/>
              <a:ext cx="1116980" cy="800219"/>
            </a:xfrm>
            <a:prstGeom prst="rect">
              <a:avLst/>
            </a:prstGeom>
            <a:noFill/>
          </p:spPr>
          <p:txBody>
            <a:bodyPr wrap="square" rtlCol="0">
              <a:spAutoFit/>
            </a:bodyPr>
            <a:lstStyle/>
            <a:p>
              <a:pPr algn="ctr"/>
              <a:r>
                <a:rPr lang="en-US" sz="2800" b="1" dirty="0">
                  <a:solidFill>
                    <a:srgbClr val="0C2649"/>
                  </a:solidFill>
                </a:rPr>
                <a:t>0 and 1 </a:t>
              </a:r>
            </a:p>
            <a:p>
              <a:pPr algn="ctr"/>
              <a:r>
                <a:rPr lang="en-US" b="1" dirty="0">
                  <a:solidFill>
                    <a:srgbClr val="0C2649"/>
                  </a:solidFill>
                </a:rPr>
                <a:t>Class target variable</a:t>
              </a:r>
              <a:endParaRPr lang="en-US" sz="2800" dirty="0">
                <a:solidFill>
                  <a:srgbClr val="0C2649"/>
                </a:solidFill>
              </a:endParaRPr>
            </a:p>
          </p:txBody>
        </p:sp>
      </p:grpSp>
    </p:spTree>
    <p:extLst>
      <p:ext uri="{BB962C8B-B14F-4D97-AF65-F5344CB8AC3E}">
        <p14:creationId xmlns:p14="http://schemas.microsoft.com/office/powerpoint/2010/main" val="2489455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80308-DA0D-49BE-95C9-1FBE0C5BB8C0}"/>
            </a:ext>
          </a:extLst>
        </p:cNvPr>
        <p:cNvGrpSpPr/>
        <p:nvPr/>
      </p:nvGrpSpPr>
      <p:grpSpPr>
        <a:xfrm>
          <a:off x="0" y="0"/>
          <a:ext cx="0" cy="0"/>
          <a:chOff x="0" y="0"/>
          <a:chExt cx="0" cy="0"/>
        </a:xfrm>
      </p:grpSpPr>
      <p:sp>
        <p:nvSpPr>
          <p:cNvPr id="26" name="Arrow: Chevron 25">
            <a:extLst>
              <a:ext uri="{FF2B5EF4-FFF2-40B4-BE49-F238E27FC236}">
                <a16:creationId xmlns:a16="http://schemas.microsoft.com/office/drawing/2014/main" id="{4A8EFCDE-3B48-AC90-E316-56B3F3BC3F6B}"/>
              </a:ext>
            </a:extLst>
          </p:cNvPr>
          <p:cNvSpPr/>
          <p:nvPr/>
        </p:nvSpPr>
        <p:spPr>
          <a:xfrm>
            <a:off x="1485715" y="291721"/>
            <a:ext cx="2199181" cy="620068"/>
          </a:xfrm>
          <a:prstGeom prst="chevron">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0891B5E4-50C4-EFC2-9062-E36658ECBF39}"/>
              </a:ext>
            </a:extLst>
          </p:cNvPr>
          <p:cNvSpPr/>
          <p:nvPr/>
        </p:nvSpPr>
        <p:spPr>
          <a:xfrm>
            <a:off x="-1913" y="-5712"/>
            <a:ext cx="1353015" cy="692466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120B229-3C95-9274-EEA9-64A892CE978D}"/>
              </a:ext>
            </a:extLst>
          </p:cNvPr>
          <p:cNvSpPr/>
          <p:nvPr/>
        </p:nvSpPr>
        <p:spPr>
          <a:xfrm>
            <a:off x="0" y="6412044"/>
            <a:ext cx="12192000" cy="112581"/>
          </a:xfrm>
          <a:prstGeom prst="rect">
            <a:avLst/>
          </a:prstGeom>
          <a:solidFill>
            <a:srgbClr val="E37F3A"/>
          </a:solidFill>
          <a:ln>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06343C-FCEC-2AA8-9BAD-439F88CFD2E2}"/>
              </a:ext>
            </a:extLst>
          </p:cNvPr>
          <p:cNvSpPr/>
          <p:nvPr/>
        </p:nvSpPr>
        <p:spPr>
          <a:xfrm>
            <a:off x="0" y="6589128"/>
            <a:ext cx="12192000" cy="112581"/>
          </a:xfrm>
          <a:prstGeom prst="rect">
            <a:avLst/>
          </a:prstGeom>
          <a:solidFill>
            <a:srgbClr val="0C2649"/>
          </a:solidFill>
          <a:ln>
            <a:solidFill>
              <a:srgbClr val="0C26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805D576-00D6-CCA4-06BF-4E0362DFD5A6}"/>
              </a:ext>
            </a:extLst>
          </p:cNvPr>
          <p:cNvSpPr/>
          <p:nvPr/>
        </p:nvSpPr>
        <p:spPr>
          <a:xfrm>
            <a:off x="10162478" y="6205424"/>
            <a:ext cx="1907219" cy="6525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al State Fullerton wordmark">
            <a:extLst>
              <a:ext uri="{FF2B5EF4-FFF2-40B4-BE49-F238E27FC236}">
                <a16:creationId xmlns:a16="http://schemas.microsoft.com/office/drawing/2014/main" id="{869B5D07-2179-72BA-0578-2C2E8EC77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9926" y="6387236"/>
            <a:ext cx="1872337" cy="30382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13AF93CA-201E-8E54-0AB9-B9019AB7E577}"/>
              </a:ext>
            </a:extLst>
          </p:cNvPr>
          <p:cNvSpPr/>
          <p:nvPr/>
        </p:nvSpPr>
        <p:spPr>
          <a:xfrm>
            <a:off x="893902" y="153573"/>
            <a:ext cx="914400" cy="914400"/>
          </a:xfrm>
          <a:prstGeom prst="ellipse">
            <a:avLst/>
          </a:prstGeom>
          <a:solidFill>
            <a:srgbClr val="0C2649"/>
          </a:solidFill>
          <a:ln>
            <a:solidFill>
              <a:srgbClr val="0C2649"/>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descr="Goal: Classify each transaction as fraudulent or legitimate.&#10;&#10;&#10;Evaluation Focus: Emphasis on precision, recall, and f1-score for the fraud class.&#10;&#10;">
            <a:extLst>
              <a:ext uri="{FF2B5EF4-FFF2-40B4-BE49-F238E27FC236}">
                <a16:creationId xmlns:a16="http://schemas.microsoft.com/office/drawing/2014/main" id="{20E6F03D-D1E1-CCB9-C06D-0F2551B8FFD0}"/>
              </a:ext>
            </a:extLst>
          </p:cNvPr>
          <p:cNvSpPr txBox="1">
            <a:spLocks noChangeArrowheads="1"/>
          </p:cNvSpPr>
          <p:nvPr/>
        </p:nvSpPr>
        <p:spPr bwMode="auto">
          <a:xfrm>
            <a:off x="1735983" y="1906909"/>
            <a:ext cx="407780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0" fontAlgn="base" hangingPunct="0">
              <a:lnSpc>
                <a:spcPct val="100000"/>
              </a:lnSpc>
              <a:spcBef>
                <a:spcPct val="0"/>
              </a:spcBef>
              <a:spcAft>
                <a:spcPct val="0"/>
              </a:spcAft>
            </a:pPr>
            <a:r>
              <a:rPr lang="en-US" altLang="en-US" b="1" dirty="0">
                <a:solidFill>
                  <a:srgbClr val="0C2649"/>
                </a:solidFill>
              </a:rPr>
              <a:t>Goal:</a:t>
            </a:r>
            <a:r>
              <a:rPr lang="en-US" altLang="en-US" dirty="0">
                <a:solidFill>
                  <a:srgbClr val="0C2649"/>
                </a:solidFill>
              </a:rPr>
              <a:t> Classify each transaction as fraudulent or legitimate.</a:t>
            </a:r>
          </a:p>
          <a:p>
            <a:pPr algn="l" eaLnBrk="0" fontAlgn="base" hangingPunct="0">
              <a:lnSpc>
                <a:spcPct val="100000"/>
              </a:lnSpc>
              <a:spcBef>
                <a:spcPct val="0"/>
              </a:spcBef>
              <a:spcAft>
                <a:spcPct val="0"/>
              </a:spcAft>
              <a:buFontTx/>
              <a:buChar char="•"/>
            </a:pPr>
            <a:endParaRPr lang="en-US" altLang="en-US" dirty="0">
              <a:solidFill>
                <a:srgbClr val="0C2649"/>
              </a:solidFill>
            </a:endParaRPr>
          </a:p>
          <a:p>
            <a:pPr marL="342900" indent="-342900" algn="l" eaLnBrk="0" fontAlgn="base" hangingPunct="0">
              <a:lnSpc>
                <a:spcPct val="100000"/>
              </a:lnSpc>
              <a:spcBef>
                <a:spcPct val="0"/>
              </a:spcBef>
              <a:spcAft>
                <a:spcPct val="0"/>
              </a:spcAft>
              <a:buFont typeface="Arial" panose="020B0604020202020204" pitchFamily="34" charset="0"/>
              <a:buChar char="•"/>
            </a:pPr>
            <a:endParaRPr lang="en-US" altLang="en-US" dirty="0">
              <a:solidFill>
                <a:srgbClr val="0C2649"/>
              </a:solidFill>
            </a:endParaRPr>
          </a:p>
          <a:p>
            <a:pPr algn="l" eaLnBrk="0" fontAlgn="base" hangingPunct="0">
              <a:lnSpc>
                <a:spcPct val="100000"/>
              </a:lnSpc>
              <a:spcBef>
                <a:spcPct val="0"/>
              </a:spcBef>
              <a:spcAft>
                <a:spcPct val="0"/>
              </a:spcAft>
            </a:pPr>
            <a:r>
              <a:rPr lang="en-US" altLang="en-US" b="1" dirty="0">
                <a:solidFill>
                  <a:srgbClr val="0C2649"/>
                </a:solidFill>
              </a:rPr>
              <a:t>Evaluation Focus:</a:t>
            </a:r>
            <a:r>
              <a:rPr lang="en-US" altLang="en-US" dirty="0">
                <a:solidFill>
                  <a:srgbClr val="0C2649"/>
                </a:solidFill>
              </a:rPr>
              <a:t> Emphasis on precision, recall, and f1-score for the fraud class.</a:t>
            </a:r>
          </a:p>
          <a:p>
            <a:pPr algn="l" eaLnBrk="0" fontAlgn="base" hangingPunct="0">
              <a:lnSpc>
                <a:spcPct val="100000"/>
              </a:lnSpc>
              <a:spcBef>
                <a:spcPct val="0"/>
              </a:spcBef>
              <a:spcAft>
                <a:spcPct val="0"/>
              </a:spcAft>
              <a:buFontTx/>
              <a:buChar char="•"/>
            </a:pPr>
            <a:endParaRPr lang="en-US" altLang="en-US" dirty="0">
              <a:solidFill>
                <a:srgbClr val="0C2649"/>
              </a:solidFill>
            </a:endParaRPr>
          </a:p>
        </p:txBody>
      </p:sp>
      <p:sp>
        <p:nvSpPr>
          <p:cNvPr id="4" name="TextBox 3">
            <a:extLst>
              <a:ext uri="{FF2B5EF4-FFF2-40B4-BE49-F238E27FC236}">
                <a16:creationId xmlns:a16="http://schemas.microsoft.com/office/drawing/2014/main" id="{194D3E5F-554C-595F-0D36-4B61A9EA6625}"/>
              </a:ext>
            </a:extLst>
          </p:cNvPr>
          <p:cNvSpPr txBox="1"/>
          <p:nvPr/>
        </p:nvSpPr>
        <p:spPr>
          <a:xfrm>
            <a:off x="6948336" y="5258053"/>
            <a:ext cx="4970708" cy="646331"/>
          </a:xfrm>
          <a:prstGeom prst="rect">
            <a:avLst/>
          </a:prstGeom>
          <a:noFill/>
        </p:spPr>
        <p:txBody>
          <a:bodyPr wrap="square">
            <a:spAutoFit/>
          </a:bodyPr>
          <a:lstStyle/>
          <a:p>
            <a:pPr algn="ctr"/>
            <a:r>
              <a:rPr lang="en-US" i="1" dirty="0">
                <a:solidFill>
                  <a:srgbClr val="E37F3A"/>
                </a:solidFill>
              </a:rPr>
              <a:t>Bar chart: Non-Fraud 99.83% vs Fraud 0.17%. Illustrates severe class imbalance in the dataset.</a:t>
            </a:r>
          </a:p>
        </p:txBody>
      </p:sp>
      <p:grpSp>
        <p:nvGrpSpPr>
          <p:cNvPr id="31" name="Group 30" descr="Bar chart: Non-Fraud 99.83% vs Fraud 0.17%. Illustrates severe class imbalance in the dataset.&#10;">
            <a:extLst>
              <a:ext uri="{FF2B5EF4-FFF2-40B4-BE49-F238E27FC236}">
                <a16:creationId xmlns:a16="http://schemas.microsoft.com/office/drawing/2014/main" id="{81D85099-2A56-2626-C380-1B447F21D134}"/>
              </a:ext>
            </a:extLst>
          </p:cNvPr>
          <p:cNvGrpSpPr/>
          <p:nvPr/>
        </p:nvGrpSpPr>
        <p:grpSpPr>
          <a:xfrm>
            <a:off x="6198666" y="971891"/>
            <a:ext cx="5462681" cy="4351338"/>
            <a:chOff x="6198666" y="971891"/>
            <a:chExt cx="5462681" cy="4351338"/>
          </a:xfrm>
        </p:grpSpPr>
        <p:pic>
          <p:nvPicPr>
            <p:cNvPr id="6" name="Content Placeholder 7">
              <a:extLst>
                <a:ext uri="{FF2B5EF4-FFF2-40B4-BE49-F238E27FC236}">
                  <a16:creationId xmlns:a16="http://schemas.microsoft.com/office/drawing/2014/main" id="{0CA571F6-8FA4-4614-9851-F92C892A3521}"/>
                </a:ext>
              </a:extLst>
            </p:cNvPr>
            <p:cNvPicPr>
              <a:picLocks noChangeAspect="1"/>
            </p:cNvPicPr>
            <p:nvPr/>
          </p:nvPicPr>
          <p:blipFill>
            <a:blip r:embed="rId4"/>
            <a:stretch>
              <a:fillRect/>
            </a:stretch>
          </p:blipFill>
          <p:spPr>
            <a:xfrm>
              <a:off x="6198666" y="971891"/>
              <a:ext cx="5462681" cy="4351338"/>
            </a:xfrm>
            <a:prstGeom prst="rect">
              <a:avLst/>
            </a:prstGeom>
          </p:spPr>
        </p:pic>
        <p:sp>
          <p:nvSpPr>
            <p:cNvPr id="14" name="Rectangle 13">
              <a:extLst>
                <a:ext uri="{FF2B5EF4-FFF2-40B4-BE49-F238E27FC236}">
                  <a16:creationId xmlns:a16="http://schemas.microsoft.com/office/drawing/2014/main" id="{DDF4F01E-DF06-C0E0-6440-3C74754E7109}"/>
                </a:ext>
              </a:extLst>
            </p:cNvPr>
            <p:cNvSpPr/>
            <p:nvPr/>
          </p:nvSpPr>
          <p:spPr>
            <a:xfrm>
              <a:off x="7028762" y="1442095"/>
              <a:ext cx="1949986" cy="3389818"/>
            </a:xfrm>
            <a:prstGeom prst="rect">
              <a:avLst/>
            </a:prstGeom>
            <a:solidFill>
              <a:srgbClr val="0C26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Subtitle 2" descr="Goal&#10;">
            <a:extLst>
              <a:ext uri="{FF2B5EF4-FFF2-40B4-BE49-F238E27FC236}">
                <a16:creationId xmlns:a16="http://schemas.microsoft.com/office/drawing/2014/main" id="{574973DD-4038-401C-D860-1D371B9888FB}"/>
              </a:ext>
            </a:extLst>
          </p:cNvPr>
          <p:cNvSpPr txBox="1">
            <a:spLocks/>
          </p:cNvSpPr>
          <p:nvPr/>
        </p:nvSpPr>
        <p:spPr>
          <a:xfrm>
            <a:off x="1966185" y="403450"/>
            <a:ext cx="3233776" cy="36773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dirty="0">
                <a:solidFill>
                  <a:srgbClr val="E37F3A"/>
                </a:solidFill>
              </a:rPr>
              <a:t>Goal</a:t>
            </a:r>
          </a:p>
        </p:txBody>
      </p:sp>
      <p:pic>
        <p:nvPicPr>
          <p:cNvPr id="3" name="Graphic 2" descr="Presentation with checklist with solid fill">
            <a:extLst>
              <a:ext uri="{FF2B5EF4-FFF2-40B4-BE49-F238E27FC236}">
                <a16:creationId xmlns:a16="http://schemas.microsoft.com/office/drawing/2014/main" id="{E2AA8176-D207-A966-547E-9EDE9ABA3B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1562" y="271233"/>
            <a:ext cx="679079" cy="679079"/>
          </a:xfrm>
          <a:prstGeom prst="rect">
            <a:avLst/>
          </a:prstGeom>
        </p:spPr>
      </p:pic>
    </p:spTree>
    <p:extLst>
      <p:ext uri="{BB962C8B-B14F-4D97-AF65-F5344CB8AC3E}">
        <p14:creationId xmlns:p14="http://schemas.microsoft.com/office/powerpoint/2010/main" val="2242431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EF203-35B8-CCA9-D068-CAB99CB7A2D7}"/>
            </a:ext>
          </a:extLst>
        </p:cNvPr>
        <p:cNvGrpSpPr/>
        <p:nvPr/>
      </p:nvGrpSpPr>
      <p:grpSpPr>
        <a:xfrm>
          <a:off x="0" y="0"/>
          <a:ext cx="0" cy="0"/>
          <a:chOff x="0" y="0"/>
          <a:chExt cx="0" cy="0"/>
        </a:xfrm>
      </p:grpSpPr>
      <p:sp>
        <p:nvSpPr>
          <p:cNvPr id="1039" name="Arrow: Chevron 1038">
            <a:extLst>
              <a:ext uri="{FF2B5EF4-FFF2-40B4-BE49-F238E27FC236}">
                <a16:creationId xmlns:a16="http://schemas.microsoft.com/office/drawing/2014/main" id="{21A1BC85-0587-A227-9B64-543BD39566AF}"/>
              </a:ext>
            </a:extLst>
          </p:cNvPr>
          <p:cNvSpPr/>
          <p:nvPr/>
        </p:nvSpPr>
        <p:spPr>
          <a:xfrm>
            <a:off x="1485715" y="291721"/>
            <a:ext cx="7563405" cy="620068"/>
          </a:xfrm>
          <a:prstGeom prst="chevron">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6151B8CC-AA4F-3D9B-19DA-B2B721F1C9A1}"/>
              </a:ext>
            </a:extLst>
          </p:cNvPr>
          <p:cNvSpPr/>
          <p:nvPr/>
        </p:nvSpPr>
        <p:spPr>
          <a:xfrm>
            <a:off x="-1913" y="-5712"/>
            <a:ext cx="1353015" cy="692466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75390EC-E983-47F9-AB81-58C07F3F8B09}"/>
              </a:ext>
            </a:extLst>
          </p:cNvPr>
          <p:cNvSpPr/>
          <p:nvPr/>
        </p:nvSpPr>
        <p:spPr>
          <a:xfrm>
            <a:off x="0" y="6412044"/>
            <a:ext cx="12192000" cy="112581"/>
          </a:xfrm>
          <a:prstGeom prst="rect">
            <a:avLst/>
          </a:prstGeom>
          <a:solidFill>
            <a:srgbClr val="E37F3A"/>
          </a:solidFill>
          <a:ln>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E462844-57D1-39C2-1740-E8BD5FDEA126}"/>
              </a:ext>
            </a:extLst>
          </p:cNvPr>
          <p:cNvSpPr/>
          <p:nvPr/>
        </p:nvSpPr>
        <p:spPr>
          <a:xfrm>
            <a:off x="0" y="6589128"/>
            <a:ext cx="12192000" cy="112581"/>
          </a:xfrm>
          <a:prstGeom prst="rect">
            <a:avLst/>
          </a:prstGeom>
          <a:solidFill>
            <a:srgbClr val="0C2649"/>
          </a:solidFill>
          <a:ln>
            <a:solidFill>
              <a:srgbClr val="0C26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71135DB-9F0E-999C-FB35-20D722DBFDA8}"/>
              </a:ext>
            </a:extLst>
          </p:cNvPr>
          <p:cNvSpPr/>
          <p:nvPr/>
        </p:nvSpPr>
        <p:spPr>
          <a:xfrm>
            <a:off x="10162478" y="6205424"/>
            <a:ext cx="1907219" cy="6525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al State Fullerton wordmark">
            <a:extLst>
              <a:ext uri="{FF2B5EF4-FFF2-40B4-BE49-F238E27FC236}">
                <a16:creationId xmlns:a16="http://schemas.microsoft.com/office/drawing/2014/main" id="{07595485-3D12-C154-F869-C87B37395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9926" y="6387236"/>
            <a:ext cx="1872337" cy="30382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descr="Machine Learning Methods&#10;">
            <a:extLst>
              <a:ext uri="{FF2B5EF4-FFF2-40B4-BE49-F238E27FC236}">
                <a16:creationId xmlns:a16="http://schemas.microsoft.com/office/drawing/2014/main" id="{7D754F67-3223-548A-1B6C-3639733DF5A0}"/>
              </a:ext>
            </a:extLst>
          </p:cNvPr>
          <p:cNvSpPr>
            <a:spLocks noGrp="1"/>
          </p:cNvSpPr>
          <p:nvPr>
            <p:ph type="subTitle" idx="1"/>
          </p:nvPr>
        </p:nvSpPr>
        <p:spPr>
          <a:xfrm>
            <a:off x="1966184" y="403449"/>
            <a:ext cx="7563405" cy="412151"/>
          </a:xfrm>
        </p:spPr>
        <p:txBody>
          <a:bodyPr anchor="ctr">
            <a:noAutofit/>
          </a:bodyPr>
          <a:lstStyle/>
          <a:p>
            <a:pPr algn="l"/>
            <a:r>
              <a:rPr lang="en-US" sz="3600" b="1" dirty="0">
                <a:solidFill>
                  <a:srgbClr val="E37F3A"/>
                </a:solidFill>
              </a:rPr>
              <a:t>Machine Learning Methods</a:t>
            </a:r>
          </a:p>
        </p:txBody>
      </p:sp>
      <p:sp>
        <p:nvSpPr>
          <p:cNvPr id="5" name="Oval 4">
            <a:extLst>
              <a:ext uri="{FF2B5EF4-FFF2-40B4-BE49-F238E27FC236}">
                <a16:creationId xmlns:a16="http://schemas.microsoft.com/office/drawing/2014/main" id="{7604468B-8F58-8916-9B71-4B94B98DC907}"/>
              </a:ext>
            </a:extLst>
          </p:cNvPr>
          <p:cNvSpPr/>
          <p:nvPr/>
        </p:nvSpPr>
        <p:spPr>
          <a:xfrm>
            <a:off x="893902" y="153573"/>
            <a:ext cx="914400" cy="914400"/>
          </a:xfrm>
          <a:prstGeom prst="ellipse">
            <a:avLst/>
          </a:prstGeom>
          <a:solidFill>
            <a:srgbClr val="0C2649"/>
          </a:solidFill>
          <a:ln>
            <a:solidFill>
              <a:srgbClr val="0C2649"/>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Statistics with solid fill">
            <a:extLst>
              <a:ext uri="{FF2B5EF4-FFF2-40B4-BE49-F238E27FC236}">
                <a16:creationId xmlns:a16="http://schemas.microsoft.com/office/drawing/2014/main" id="{64108D44-4A2D-1404-321F-F9884FCB7A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5342" y="272094"/>
            <a:ext cx="731520" cy="731520"/>
          </a:xfrm>
          <a:prstGeom prst="rect">
            <a:avLst/>
          </a:prstGeom>
        </p:spPr>
      </p:pic>
      <p:pic>
        <p:nvPicPr>
          <p:cNvPr id="25" name="Graphic 24" descr="Badge 1 outline">
            <a:extLst>
              <a:ext uri="{FF2B5EF4-FFF2-40B4-BE49-F238E27FC236}">
                <a16:creationId xmlns:a16="http://schemas.microsoft.com/office/drawing/2014/main" id="{FB39C7AA-4449-34E2-79D0-A33603577C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37288" y="1359215"/>
            <a:ext cx="914400" cy="914400"/>
          </a:xfrm>
          <a:prstGeom prst="rect">
            <a:avLst/>
          </a:prstGeom>
        </p:spPr>
      </p:pic>
      <p:pic>
        <p:nvPicPr>
          <p:cNvPr id="27" name="Graphic 26" descr="Badge outline">
            <a:extLst>
              <a:ext uri="{FF2B5EF4-FFF2-40B4-BE49-F238E27FC236}">
                <a16:creationId xmlns:a16="http://schemas.microsoft.com/office/drawing/2014/main" id="{0A1B50C8-906F-F751-EFD9-95E13FB7394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37288" y="2269562"/>
            <a:ext cx="914400" cy="914400"/>
          </a:xfrm>
          <a:prstGeom prst="rect">
            <a:avLst/>
          </a:prstGeom>
        </p:spPr>
      </p:pic>
      <p:pic>
        <p:nvPicPr>
          <p:cNvPr id="29" name="Graphic 28" descr="Badge 3 outline">
            <a:extLst>
              <a:ext uri="{FF2B5EF4-FFF2-40B4-BE49-F238E27FC236}">
                <a16:creationId xmlns:a16="http://schemas.microsoft.com/office/drawing/2014/main" id="{D6890BF1-D771-72B6-3666-64FFB609171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37288" y="3179909"/>
            <a:ext cx="914400" cy="914400"/>
          </a:xfrm>
          <a:prstGeom prst="rect">
            <a:avLst/>
          </a:prstGeom>
        </p:spPr>
      </p:pic>
      <p:pic>
        <p:nvPicPr>
          <p:cNvPr id="31" name="Graphic 30" descr="Badge 4 outline">
            <a:extLst>
              <a:ext uri="{FF2B5EF4-FFF2-40B4-BE49-F238E27FC236}">
                <a16:creationId xmlns:a16="http://schemas.microsoft.com/office/drawing/2014/main" id="{78361DAC-0FA9-1FBD-5D31-AE34ED5F7D0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37288" y="4090256"/>
            <a:ext cx="914400" cy="914400"/>
          </a:xfrm>
          <a:prstGeom prst="rect">
            <a:avLst/>
          </a:prstGeom>
        </p:spPr>
      </p:pic>
      <p:pic>
        <p:nvPicPr>
          <p:cNvPr id="33" name="Graphic 32" descr="Badge 5 outline">
            <a:extLst>
              <a:ext uri="{FF2B5EF4-FFF2-40B4-BE49-F238E27FC236}">
                <a16:creationId xmlns:a16="http://schemas.microsoft.com/office/drawing/2014/main" id="{F3E693D9-654D-99C6-4DDE-F1D7E8DFDEE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737288" y="5000602"/>
            <a:ext cx="914400" cy="914400"/>
          </a:xfrm>
          <a:prstGeom prst="rect">
            <a:avLst/>
          </a:prstGeom>
        </p:spPr>
      </p:pic>
      <p:sp>
        <p:nvSpPr>
          <p:cNvPr id="34" name="Subtitle 2" descr="Logistic Regression&#10;">
            <a:extLst>
              <a:ext uri="{FF2B5EF4-FFF2-40B4-BE49-F238E27FC236}">
                <a16:creationId xmlns:a16="http://schemas.microsoft.com/office/drawing/2014/main" id="{806C41E3-4911-F267-6689-11A137235548}"/>
              </a:ext>
            </a:extLst>
          </p:cNvPr>
          <p:cNvSpPr txBox="1">
            <a:spLocks/>
          </p:cNvSpPr>
          <p:nvPr/>
        </p:nvSpPr>
        <p:spPr>
          <a:xfrm>
            <a:off x="3808919" y="1605037"/>
            <a:ext cx="7563405" cy="41215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rgbClr val="0C2649"/>
                </a:solidFill>
              </a:rPr>
              <a:t>Naïve Bayes</a:t>
            </a:r>
          </a:p>
        </p:txBody>
      </p:sp>
      <p:sp>
        <p:nvSpPr>
          <p:cNvPr id="35" name="Subtitle 2" descr="K-Nearest Neighbors (KNN)&#10;">
            <a:extLst>
              <a:ext uri="{FF2B5EF4-FFF2-40B4-BE49-F238E27FC236}">
                <a16:creationId xmlns:a16="http://schemas.microsoft.com/office/drawing/2014/main" id="{CAC15296-D9D1-6D26-869A-7D2BB598D8C2}"/>
              </a:ext>
            </a:extLst>
          </p:cNvPr>
          <p:cNvSpPr txBox="1">
            <a:spLocks/>
          </p:cNvSpPr>
          <p:nvPr/>
        </p:nvSpPr>
        <p:spPr>
          <a:xfrm>
            <a:off x="3808919" y="5251726"/>
            <a:ext cx="7563405" cy="41215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rgbClr val="0C2649"/>
                </a:solidFill>
              </a:rPr>
              <a:t>K-Nearest Neighbors (KNN)</a:t>
            </a:r>
          </a:p>
        </p:txBody>
      </p:sp>
      <p:sp>
        <p:nvSpPr>
          <p:cNvPr id="36" name="Subtitle 2" descr="Linear Discriminant Analysis (LDA)&#10;">
            <a:extLst>
              <a:ext uri="{FF2B5EF4-FFF2-40B4-BE49-F238E27FC236}">
                <a16:creationId xmlns:a16="http://schemas.microsoft.com/office/drawing/2014/main" id="{24A0ADCB-7399-94F3-95C9-E73A400AD9EB}"/>
              </a:ext>
            </a:extLst>
          </p:cNvPr>
          <p:cNvSpPr txBox="1">
            <a:spLocks/>
          </p:cNvSpPr>
          <p:nvPr/>
        </p:nvSpPr>
        <p:spPr>
          <a:xfrm>
            <a:off x="3808919" y="3428381"/>
            <a:ext cx="7563405" cy="41215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rgbClr val="0C2649"/>
                </a:solidFill>
              </a:rPr>
              <a:t>Linear Discriminant Analysis (LDA)</a:t>
            </a:r>
          </a:p>
        </p:txBody>
      </p:sp>
      <p:sp>
        <p:nvSpPr>
          <p:cNvPr id="37" name="Subtitle 2" descr="Quadratic Discriminant Analysis (QDA)&#10;">
            <a:extLst>
              <a:ext uri="{FF2B5EF4-FFF2-40B4-BE49-F238E27FC236}">
                <a16:creationId xmlns:a16="http://schemas.microsoft.com/office/drawing/2014/main" id="{F45231DB-4A7E-5C50-FC44-A7BD63802A79}"/>
              </a:ext>
            </a:extLst>
          </p:cNvPr>
          <p:cNvSpPr txBox="1">
            <a:spLocks/>
          </p:cNvSpPr>
          <p:nvPr/>
        </p:nvSpPr>
        <p:spPr>
          <a:xfrm>
            <a:off x="3808919" y="4340053"/>
            <a:ext cx="7563405" cy="41215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rgbClr val="0C2649"/>
                </a:solidFill>
              </a:rPr>
              <a:t>Quadratic Discriminant Analysis (QDA)</a:t>
            </a:r>
          </a:p>
        </p:txBody>
      </p:sp>
      <p:sp>
        <p:nvSpPr>
          <p:cNvPr id="38" name="Subtitle 2" descr="Naïve Bayes&#10;">
            <a:extLst>
              <a:ext uri="{FF2B5EF4-FFF2-40B4-BE49-F238E27FC236}">
                <a16:creationId xmlns:a16="http://schemas.microsoft.com/office/drawing/2014/main" id="{EC6E3396-9B8C-8D8C-EC06-6FCF3695F85D}"/>
              </a:ext>
            </a:extLst>
          </p:cNvPr>
          <p:cNvSpPr txBox="1">
            <a:spLocks/>
          </p:cNvSpPr>
          <p:nvPr/>
        </p:nvSpPr>
        <p:spPr>
          <a:xfrm>
            <a:off x="3808919" y="2520686"/>
            <a:ext cx="7563405" cy="41215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rgbClr val="0C2649"/>
                </a:solidFill>
              </a:rPr>
              <a:t>Logistic Regression</a:t>
            </a:r>
          </a:p>
        </p:txBody>
      </p:sp>
    </p:spTree>
    <p:extLst>
      <p:ext uri="{BB962C8B-B14F-4D97-AF65-F5344CB8AC3E}">
        <p14:creationId xmlns:p14="http://schemas.microsoft.com/office/powerpoint/2010/main" val="3205647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035DD-8A37-0A1E-D38C-D65F5D28576D}"/>
            </a:ext>
          </a:extLst>
        </p:cNvPr>
        <p:cNvGrpSpPr/>
        <p:nvPr/>
      </p:nvGrpSpPr>
      <p:grpSpPr>
        <a:xfrm>
          <a:off x="0" y="0"/>
          <a:ext cx="0" cy="0"/>
          <a:chOff x="0" y="0"/>
          <a:chExt cx="0" cy="0"/>
        </a:xfrm>
      </p:grpSpPr>
      <p:sp>
        <p:nvSpPr>
          <p:cNvPr id="14" name="Arrow: Chevron 13">
            <a:extLst>
              <a:ext uri="{FF2B5EF4-FFF2-40B4-BE49-F238E27FC236}">
                <a16:creationId xmlns:a16="http://schemas.microsoft.com/office/drawing/2014/main" id="{F435BB6E-B145-AE4D-141C-F5D579C26012}"/>
              </a:ext>
            </a:extLst>
          </p:cNvPr>
          <p:cNvSpPr/>
          <p:nvPr/>
        </p:nvSpPr>
        <p:spPr>
          <a:xfrm>
            <a:off x="183651" y="185933"/>
            <a:ext cx="5166272" cy="1545516"/>
          </a:xfrm>
          <a:prstGeom prst="chevron">
            <a:avLst>
              <a:gd name="adj" fmla="val 64519"/>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0AAF1311-A704-8809-7EAE-BCCB09869FF1}"/>
              </a:ext>
            </a:extLst>
          </p:cNvPr>
          <p:cNvSpPr/>
          <p:nvPr/>
        </p:nvSpPr>
        <p:spPr>
          <a:xfrm>
            <a:off x="-1913" y="-5712"/>
            <a:ext cx="1353015" cy="692466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21D0EF-7042-C5D0-A236-58E577F2E990}"/>
              </a:ext>
            </a:extLst>
          </p:cNvPr>
          <p:cNvSpPr/>
          <p:nvPr/>
        </p:nvSpPr>
        <p:spPr>
          <a:xfrm>
            <a:off x="0" y="6412044"/>
            <a:ext cx="12192000" cy="112581"/>
          </a:xfrm>
          <a:prstGeom prst="rect">
            <a:avLst/>
          </a:prstGeom>
          <a:solidFill>
            <a:srgbClr val="E37F3A"/>
          </a:solidFill>
          <a:ln>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E177C2-DFE0-82DE-9399-910A481AD0FF}"/>
              </a:ext>
            </a:extLst>
          </p:cNvPr>
          <p:cNvSpPr/>
          <p:nvPr/>
        </p:nvSpPr>
        <p:spPr>
          <a:xfrm>
            <a:off x="0" y="6589128"/>
            <a:ext cx="12192000" cy="112581"/>
          </a:xfrm>
          <a:prstGeom prst="rect">
            <a:avLst/>
          </a:prstGeom>
          <a:solidFill>
            <a:srgbClr val="0C2649"/>
          </a:solidFill>
          <a:ln>
            <a:solidFill>
              <a:srgbClr val="0C26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60165BA-30A6-85DE-6B7F-956150F2FADC}"/>
              </a:ext>
            </a:extLst>
          </p:cNvPr>
          <p:cNvSpPr/>
          <p:nvPr/>
        </p:nvSpPr>
        <p:spPr>
          <a:xfrm>
            <a:off x="10162478" y="6205424"/>
            <a:ext cx="1907219" cy="6525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al State Fullerton wordmark">
            <a:extLst>
              <a:ext uri="{FF2B5EF4-FFF2-40B4-BE49-F238E27FC236}">
                <a16:creationId xmlns:a16="http://schemas.microsoft.com/office/drawing/2014/main" id="{2D42CFC6-8DDF-3482-E235-D6195147D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9926" y="6387236"/>
            <a:ext cx="1872337" cy="30382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8E6E5766-5CD2-5415-9AD2-3DD1F199C769}"/>
              </a:ext>
            </a:extLst>
          </p:cNvPr>
          <p:cNvGrpSpPr/>
          <p:nvPr/>
        </p:nvGrpSpPr>
        <p:grpSpPr>
          <a:xfrm>
            <a:off x="893902" y="493375"/>
            <a:ext cx="914400" cy="914400"/>
            <a:chOff x="893902" y="493375"/>
            <a:chExt cx="914400" cy="914400"/>
          </a:xfrm>
        </p:grpSpPr>
        <p:sp>
          <p:nvSpPr>
            <p:cNvPr id="5" name="Oval 4">
              <a:extLst>
                <a:ext uri="{FF2B5EF4-FFF2-40B4-BE49-F238E27FC236}">
                  <a16:creationId xmlns:a16="http://schemas.microsoft.com/office/drawing/2014/main" id="{FE411A74-A55F-F13E-902B-5874C4D06172}"/>
                </a:ext>
              </a:extLst>
            </p:cNvPr>
            <p:cNvSpPr/>
            <p:nvPr/>
          </p:nvSpPr>
          <p:spPr>
            <a:xfrm>
              <a:off x="893902" y="493375"/>
              <a:ext cx="914400" cy="914400"/>
            </a:xfrm>
            <a:prstGeom prst="ellipse">
              <a:avLst/>
            </a:prstGeom>
            <a:solidFill>
              <a:srgbClr val="0C2649"/>
            </a:solidFill>
            <a:ln>
              <a:solidFill>
                <a:srgbClr val="0C2649"/>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Statistics with solid fill">
              <a:extLst>
                <a:ext uri="{FF2B5EF4-FFF2-40B4-BE49-F238E27FC236}">
                  <a16:creationId xmlns:a16="http://schemas.microsoft.com/office/drawing/2014/main" id="{C45C23DE-68DB-4439-0E54-A5E9DDCDD3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5342" y="626150"/>
              <a:ext cx="731520" cy="731520"/>
            </a:xfrm>
            <a:prstGeom prst="rect">
              <a:avLst/>
            </a:prstGeom>
          </p:spPr>
        </p:pic>
      </p:grpSp>
      <p:pic>
        <p:nvPicPr>
          <p:cNvPr id="25" name="Graphic 24" descr="Badge 1 outline">
            <a:extLst>
              <a:ext uri="{FF2B5EF4-FFF2-40B4-BE49-F238E27FC236}">
                <a16:creationId xmlns:a16="http://schemas.microsoft.com/office/drawing/2014/main" id="{69E54098-11D7-4F17-9D6F-F98CE45B1E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01456" y="249623"/>
            <a:ext cx="914400" cy="914400"/>
          </a:xfrm>
          <a:prstGeom prst="rect">
            <a:avLst/>
          </a:prstGeom>
        </p:spPr>
      </p:pic>
      <p:pic>
        <p:nvPicPr>
          <p:cNvPr id="27" name="Graphic 26" descr="Badge outline">
            <a:extLst>
              <a:ext uri="{FF2B5EF4-FFF2-40B4-BE49-F238E27FC236}">
                <a16:creationId xmlns:a16="http://schemas.microsoft.com/office/drawing/2014/main" id="{9C11DB83-EFBF-FBEE-BB94-BA9972C2CE6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15856" y="493600"/>
            <a:ext cx="457200" cy="457200"/>
          </a:xfrm>
          <a:prstGeom prst="rect">
            <a:avLst/>
          </a:prstGeom>
        </p:spPr>
      </p:pic>
      <p:pic>
        <p:nvPicPr>
          <p:cNvPr id="29" name="Graphic 28" descr="Badge 3 outline">
            <a:extLst>
              <a:ext uri="{FF2B5EF4-FFF2-40B4-BE49-F238E27FC236}">
                <a16:creationId xmlns:a16="http://schemas.microsoft.com/office/drawing/2014/main" id="{7FBFA3CA-8683-3CEB-0376-774D53D5547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273056" y="493600"/>
            <a:ext cx="457200" cy="457200"/>
          </a:xfrm>
          <a:prstGeom prst="rect">
            <a:avLst/>
          </a:prstGeom>
        </p:spPr>
      </p:pic>
      <p:pic>
        <p:nvPicPr>
          <p:cNvPr id="31" name="Graphic 30" descr="Badge 4 outline">
            <a:extLst>
              <a:ext uri="{FF2B5EF4-FFF2-40B4-BE49-F238E27FC236}">
                <a16:creationId xmlns:a16="http://schemas.microsoft.com/office/drawing/2014/main" id="{F9ADA3BC-12AD-5AC2-B7A9-D9118256500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730256" y="493600"/>
            <a:ext cx="457200" cy="457200"/>
          </a:xfrm>
          <a:prstGeom prst="rect">
            <a:avLst/>
          </a:prstGeom>
        </p:spPr>
      </p:pic>
      <p:pic>
        <p:nvPicPr>
          <p:cNvPr id="33" name="Graphic 32" descr="Badge 5 outline">
            <a:extLst>
              <a:ext uri="{FF2B5EF4-FFF2-40B4-BE49-F238E27FC236}">
                <a16:creationId xmlns:a16="http://schemas.microsoft.com/office/drawing/2014/main" id="{5AAEF48D-3011-2D0E-ADC4-D436502AD52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187456" y="493600"/>
            <a:ext cx="457200" cy="457200"/>
          </a:xfrm>
          <a:prstGeom prst="rect">
            <a:avLst/>
          </a:prstGeom>
        </p:spPr>
      </p:pic>
      <p:pic>
        <p:nvPicPr>
          <p:cNvPr id="2" name="Picture 1" descr="This is an image of the Naive bayes confusion matrix with 55534 true positive, 1330 false positive, 15 false negative, 83 true negative.">
            <a:extLst>
              <a:ext uri="{FF2B5EF4-FFF2-40B4-BE49-F238E27FC236}">
                <a16:creationId xmlns:a16="http://schemas.microsoft.com/office/drawing/2014/main" id="{0EB77061-C4B9-F0A7-3916-94719F0FBA0C}"/>
              </a:ext>
            </a:extLst>
          </p:cNvPr>
          <p:cNvPicPr>
            <a:picLocks noChangeAspect="1"/>
          </p:cNvPicPr>
          <p:nvPr/>
        </p:nvPicPr>
        <p:blipFill>
          <a:blip r:embed="rId16"/>
          <a:stretch>
            <a:fillRect/>
          </a:stretch>
        </p:blipFill>
        <p:spPr>
          <a:xfrm>
            <a:off x="6140950" y="185933"/>
            <a:ext cx="5867400" cy="4800600"/>
          </a:xfrm>
          <a:prstGeom prst="rect">
            <a:avLst/>
          </a:prstGeom>
        </p:spPr>
      </p:pic>
      <p:pic>
        <p:nvPicPr>
          <p:cNvPr id="3" name="Content Placeholder 15" descr="This is an image of the Naive bayes classification report with precision being 0.06 and recall being 0.85.">
            <a:extLst>
              <a:ext uri="{FF2B5EF4-FFF2-40B4-BE49-F238E27FC236}">
                <a16:creationId xmlns:a16="http://schemas.microsoft.com/office/drawing/2014/main" id="{839F6AB5-F564-32D8-3B58-ED37C07B254B}"/>
              </a:ext>
            </a:extLst>
          </p:cNvPr>
          <p:cNvPicPr>
            <a:picLocks noChangeAspect="1"/>
          </p:cNvPicPr>
          <p:nvPr/>
        </p:nvPicPr>
        <p:blipFill>
          <a:blip r:embed="rId17"/>
          <a:stretch>
            <a:fillRect/>
          </a:stretch>
        </p:blipFill>
        <p:spPr>
          <a:xfrm>
            <a:off x="1432283" y="1878293"/>
            <a:ext cx="4552950" cy="2209800"/>
          </a:xfrm>
          <a:prstGeom prst="rect">
            <a:avLst/>
          </a:prstGeom>
          <a:effectLst>
            <a:outerShdw blurRad="50800" dist="38100" dir="2700000" algn="tl" rotWithShape="0">
              <a:prstClr val="black">
                <a:alpha val="40000"/>
              </a:prstClr>
            </a:outerShdw>
          </a:effectLst>
        </p:spPr>
      </p:pic>
      <p:sp>
        <p:nvSpPr>
          <p:cNvPr id="4" name="TextBox 3" descr="Concept: Leverages Bayes’ Theorem and assumes independence among features.&#10;Key Consideration: Fast and efficient, but the independence assumption leads to many false positives&#10;">
            <a:extLst>
              <a:ext uri="{FF2B5EF4-FFF2-40B4-BE49-F238E27FC236}">
                <a16:creationId xmlns:a16="http://schemas.microsoft.com/office/drawing/2014/main" id="{4077D2EB-1735-719F-1854-A97859A2C9BE}"/>
              </a:ext>
            </a:extLst>
          </p:cNvPr>
          <p:cNvSpPr txBox="1"/>
          <p:nvPr/>
        </p:nvSpPr>
        <p:spPr>
          <a:xfrm>
            <a:off x="1351102" y="5104620"/>
            <a:ext cx="10840898"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C2649"/>
                </a:solidFill>
                <a:effectLst/>
              </a:rPr>
              <a:t>Concept:</a:t>
            </a:r>
            <a:r>
              <a:rPr kumimoji="0" lang="en-US" altLang="en-US" sz="2400" b="0" i="0" u="none" strike="noStrike" cap="none" normalizeH="0" baseline="0" dirty="0">
                <a:ln>
                  <a:noFill/>
                </a:ln>
                <a:solidFill>
                  <a:srgbClr val="0C2649"/>
                </a:solidFill>
                <a:effectLst/>
              </a:rPr>
              <a:t> </a:t>
            </a:r>
            <a:r>
              <a:rPr kumimoji="0" lang="en-US" altLang="en-US" sz="2300" b="0" i="0" u="none" strike="noStrike" cap="none" normalizeH="0" baseline="0" dirty="0">
                <a:ln>
                  <a:noFill/>
                </a:ln>
                <a:solidFill>
                  <a:srgbClr val="0C2649"/>
                </a:solidFill>
                <a:effectLst/>
              </a:rPr>
              <a:t>Leverages Bayes’ Theorem and assumes independence among features</a:t>
            </a:r>
            <a:r>
              <a:rPr kumimoji="0" lang="en-US" altLang="en-US" sz="2400" b="0" i="0" u="none" strike="noStrike" cap="none" normalizeH="0" baseline="0" dirty="0">
                <a:ln>
                  <a:noFill/>
                </a:ln>
                <a:solidFill>
                  <a:srgbClr val="0C2649"/>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C2649"/>
                </a:solidFill>
                <a:effectLst/>
              </a:rPr>
              <a:t>Key Consideration:</a:t>
            </a:r>
            <a:r>
              <a:rPr kumimoji="0" lang="en-US" altLang="en-US" sz="2400" b="0" i="0" u="none" strike="noStrike" cap="none" normalizeH="0" baseline="0" dirty="0">
                <a:ln>
                  <a:noFill/>
                </a:ln>
                <a:solidFill>
                  <a:srgbClr val="0C2649"/>
                </a:solidFill>
                <a:effectLst/>
              </a:rPr>
              <a:t> </a:t>
            </a:r>
            <a:r>
              <a:rPr kumimoji="0" lang="en-US" altLang="en-US" sz="2300" b="0" i="0" u="none" strike="noStrike" cap="none" normalizeH="0" baseline="0" dirty="0">
                <a:ln>
                  <a:noFill/>
                </a:ln>
                <a:solidFill>
                  <a:srgbClr val="0C2649"/>
                </a:solidFill>
                <a:effectLst/>
              </a:rPr>
              <a:t>Fast and efficient, but the independence assumption leads to many false positives</a:t>
            </a:r>
            <a:endParaRPr lang="en-US" sz="2300" dirty="0">
              <a:solidFill>
                <a:srgbClr val="0C2649"/>
              </a:solidFill>
            </a:endParaRPr>
          </a:p>
        </p:txBody>
      </p:sp>
      <p:sp>
        <p:nvSpPr>
          <p:cNvPr id="17" name="Subtitle 2" descr="Naïve Bayes&#10;">
            <a:extLst>
              <a:ext uri="{FF2B5EF4-FFF2-40B4-BE49-F238E27FC236}">
                <a16:creationId xmlns:a16="http://schemas.microsoft.com/office/drawing/2014/main" id="{5AD8306F-532D-21D5-C405-0C56C3302E0E}"/>
              </a:ext>
            </a:extLst>
          </p:cNvPr>
          <p:cNvSpPr txBox="1">
            <a:spLocks/>
          </p:cNvSpPr>
          <p:nvPr/>
        </p:nvSpPr>
        <p:spPr>
          <a:xfrm>
            <a:off x="1971398" y="1164023"/>
            <a:ext cx="7563405" cy="41215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0C2649"/>
                </a:solidFill>
              </a:rPr>
              <a:t>Naïve Bayes</a:t>
            </a:r>
          </a:p>
        </p:txBody>
      </p:sp>
      <p:sp>
        <p:nvSpPr>
          <p:cNvPr id="18" name="TextBox 17">
            <a:extLst>
              <a:ext uri="{FF2B5EF4-FFF2-40B4-BE49-F238E27FC236}">
                <a16:creationId xmlns:a16="http://schemas.microsoft.com/office/drawing/2014/main" id="{8C0898BC-163F-BF96-C056-CF4EFD21C83A}"/>
              </a:ext>
            </a:extLst>
          </p:cNvPr>
          <p:cNvSpPr txBox="1"/>
          <p:nvPr/>
        </p:nvSpPr>
        <p:spPr>
          <a:xfrm>
            <a:off x="1351102" y="4097824"/>
            <a:ext cx="4744898" cy="584775"/>
          </a:xfrm>
          <a:prstGeom prst="rect">
            <a:avLst/>
          </a:prstGeom>
          <a:noFill/>
        </p:spPr>
        <p:txBody>
          <a:bodyPr wrap="square" rtlCol="0">
            <a:spAutoFit/>
          </a:bodyPr>
          <a:lstStyle/>
          <a:p>
            <a:r>
              <a:rPr lang="en-US" sz="1600" b="0" i="1" dirty="0">
                <a:solidFill>
                  <a:srgbClr val="E37F3A"/>
                </a:solidFill>
                <a:effectLst/>
              </a:rPr>
              <a:t>Naive Bayes confusion matrix and classification report with precision, recall, f1-score, and support.</a:t>
            </a:r>
            <a:endParaRPr lang="en-US" sz="1600" i="1" dirty="0">
              <a:solidFill>
                <a:srgbClr val="E37F3A"/>
              </a:solidFill>
            </a:endParaRPr>
          </a:p>
        </p:txBody>
      </p:sp>
    </p:spTree>
    <p:extLst>
      <p:ext uri="{BB962C8B-B14F-4D97-AF65-F5344CB8AC3E}">
        <p14:creationId xmlns:p14="http://schemas.microsoft.com/office/powerpoint/2010/main" val="3895749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C8604-725B-E302-9E78-5EB913FB81A2}"/>
            </a:ext>
          </a:extLst>
        </p:cNvPr>
        <p:cNvGrpSpPr/>
        <p:nvPr/>
      </p:nvGrpSpPr>
      <p:grpSpPr>
        <a:xfrm>
          <a:off x="0" y="0"/>
          <a:ext cx="0" cy="0"/>
          <a:chOff x="0" y="0"/>
          <a:chExt cx="0" cy="0"/>
        </a:xfrm>
      </p:grpSpPr>
      <p:sp>
        <p:nvSpPr>
          <p:cNvPr id="22" name="Arrow: Chevron 21">
            <a:extLst>
              <a:ext uri="{FF2B5EF4-FFF2-40B4-BE49-F238E27FC236}">
                <a16:creationId xmlns:a16="http://schemas.microsoft.com/office/drawing/2014/main" id="{452278BD-D47E-C7BE-F2D4-2022CAFD44D0}"/>
              </a:ext>
            </a:extLst>
          </p:cNvPr>
          <p:cNvSpPr/>
          <p:nvPr/>
        </p:nvSpPr>
        <p:spPr>
          <a:xfrm>
            <a:off x="183651" y="185933"/>
            <a:ext cx="6189854" cy="1545516"/>
          </a:xfrm>
          <a:prstGeom prst="chevron">
            <a:avLst>
              <a:gd name="adj" fmla="val 64519"/>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158772CC-BE38-DC94-46A7-DA25E025E312}"/>
              </a:ext>
            </a:extLst>
          </p:cNvPr>
          <p:cNvSpPr/>
          <p:nvPr/>
        </p:nvSpPr>
        <p:spPr>
          <a:xfrm>
            <a:off x="-1913" y="-5712"/>
            <a:ext cx="1353015" cy="692466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B1CE34E-D2E6-998B-92DA-54793ADE6ABC}"/>
              </a:ext>
            </a:extLst>
          </p:cNvPr>
          <p:cNvSpPr/>
          <p:nvPr/>
        </p:nvSpPr>
        <p:spPr>
          <a:xfrm>
            <a:off x="0" y="6412044"/>
            <a:ext cx="12192000" cy="112581"/>
          </a:xfrm>
          <a:prstGeom prst="rect">
            <a:avLst/>
          </a:prstGeom>
          <a:solidFill>
            <a:srgbClr val="E37F3A"/>
          </a:solidFill>
          <a:ln>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C7A0D6F-2E01-DFC6-7912-937D15EFF27D}"/>
              </a:ext>
            </a:extLst>
          </p:cNvPr>
          <p:cNvSpPr/>
          <p:nvPr/>
        </p:nvSpPr>
        <p:spPr>
          <a:xfrm>
            <a:off x="0" y="6589128"/>
            <a:ext cx="12192000" cy="112581"/>
          </a:xfrm>
          <a:prstGeom prst="rect">
            <a:avLst/>
          </a:prstGeom>
          <a:solidFill>
            <a:srgbClr val="0C2649"/>
          </a:solidFill>
          <a:ln>
            <a:solidFill>
              <a:srgbClr val="0C26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00CF27-BC7C-CC4E-2D2B-F3AA71BBB6C0}"/>
              </a:ext>
            </a:extLst>
          </p:cNvPr>
          <p:cNvSpPr/>
          <p:nvPr/>
        </p:nvSpPr>
        <p:spPr>
          <a:xfrm>
            <a:off x="10162478" y="6205424"/>
            <a:ext cx="1907219" cy="6525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al State Fullerton wordmark">
            <a:extLst>
              <a:ext uri="{FF2B5EF4-FFF2-40B4-BE49-F238E27FC236}">
                <a16:creationId xmlns:a16="http://schemas.microsoft.com/office/drawing/2014/main" id="{FE685C4B-E1B6-A2EC-809E-7F1E0082A7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9926" y="6387236"/>
            <a:ext cx="1872337" cy="303820"/>
          </a:xfrm>
          <a:prstGeom prst="rect">
            <a:avLst/>
          </a:prstGeom>
          <a:noFill/>
          <a:extLst>
            <a:ext uri="{909E8E84-426E-40DD-AFC4-6F175D3DCCD1}">
              <a14:hiddenFill xmlns:a14="http://schemas.microsoft.com/office/drawing/2010/main">
                <a:solidFill>
                  <a:srgbClr val="FFFFFF"/>
                </a:solidFill>
              </a14:hiddenFill>
            </a:ext>
          </a:extLst>
        </p:spPr>
      </p:pic>
      <p:pic>
        <p:nvPicPr>
          <p:cNvPr id="25" name="Graphic 24" descr="Badge 1 outline">
            <a:extLst>
              <a:ext uri="{FF2B5EF4-FFF2-40B4-BE49-F238E27FC236}">
                <a16:creationId xmlns:a16="http://schemas.microsoft.com/office/drawing/2014/main" id="{B0698F7B-B54A-2058-5946-AFAFFE194B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99742" y="495753"/>
            <a:ext cx="457200" cy="457200"/>
          </a:xfrm>
          <a:prstGeom prst="rect">
            <a:avLst/>
          </a:prstGeom>
        </p:spPr>
      </p:pic>
      <p:pic>
        <p:nvPicPr>
          <p:cNvPr id="27" name="Graphic 26" descr="Badge outline">
            <a:extLst>
              <a:ext uri="{FF2B5EF4-FFF2-40B4-BE49-F238E27FC236}">
                <a16:creationId xmlns:a16="http://schemas.microsoft.com/office/drawing/2014/main" id="{0697F888-A5C8-1B3E-A7E8-5D2143588F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15279" y="267153"/>
            <a:ext cx="914400" cy="914400"/>
          </a:xfrm>
          <a:prstGeom prst="rect">
            <a:avLst/>
          </a:prstGeom>
        </p:spPr>
      </p:pic>
      <p:pic>
        <p:nvPicPr>
          <p:cNvPr id="29" name="Graphic 28" descr="Badge 3 outline">
            <a:extLst>
              <a:ext uri="{FF2B5EF4-FFF2-40B4-BE49-F238E27FC236}">
                <a16:creationId xmlns:a16="http://schemas.microsoft.com/office/drawing/2014/main" id="{0BEDB5F0-2D1F-0E05-DCCF-3A69D2327F6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88016" y="495753"/>
            <a:ext cx="457200" cy="457200"/>
          </a:xfrm>
          <a:prstGeom prst="rect">
            <a:avLst/>
          </a:prstGeom>
        </p:spPr>
      </p:pic>
      <p:pic>
        <p:nvPicPr>
          <p:cNvPr id="31" name="Graphic 30" descr="Badge 4 outline">
            <a:extLst>
              <a:ext uri="{FF2B5EF4-FFF2-40B4-BE49-F238E27FC236}">
                <a16:creationId xmlns:a16="http://schemas.microsoft.com/office/drawing/2014/main" id="{1890C21B-7746-65AD-0481-77D0C72DE73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645216" y="495753"/>
            <a:ext cx="457200" cy="457200"/>
          </a:xfrm>
          <a:prstGeom prst="rect">
            <a:avLst/>
          </a:prstGeom>
        </p:spPr>
      </p:pic>
      <p:pic>
        <p:nvPicPr>
          <p:cNvPr id="33" name="Graphic 32" descr="Badge 5 outline">
            <a:extLst>
              <a:ext uri="{FF2B5EF4-FFF2-40B4-BE49-F238E27FC236}">
                <a16:creationId xmlns:a16="http://schemas.microsoft.com/office/drawing/2014/main" id="{FD48E1F3-DDB4-2EB5-8810-55707C444A6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102416" y="495753"/>
            <a:ext cx="457200" cy="457200"/>
          </a:xfrm>
          <a:prstGeom prst="rect">
            <a:avLst/>
          </a:prstGeom>
        </p:spPr>
      </p:pic>
      <p:grpSp>
        <p:nvGrpSpPr>
          <p:cNvPr id="19" name="Group 18">
            <a:extLst>
              <a:ext uri="{FF2B5EF4-FFF2-40B4-BE49-F238E27FC236}">
                <a16:creationId xmlns:a16="http://schemas.microsoft.com/office/drawing/2014/main" id="{2A4AEF4A-F977-4A61-3738-0CFED80DBB0A}"/>
              </a:ext>
            </a:extLst>
          </p:cNvPr>
          <p:cNvGrpSpPr/>
          <p:nvPr/>
        </p:nvGrpSpPr>
        <p:grpSpPr>
          <a:xfrm>
            <a:off x="893902" y="493375"/>
            <a:ext cx="914400" cy="914400"/>
            <a:chOff x="893902" y="493375"/>
            <a:chExt cx="914400" cy="914400"/>
          </a:xfrm>
        </p:grpSpPr>
        <p:sp>
          <p:nvSpPr>
            <p:cNvPr id="20" name="Oval 19">
              <a:extLst>
                <a:ext uri="{FF2B5EF4-FFF2-40B4-BE49-F238E27FC236}">
                  <a16:creationId xmlns:a16="http://schemas.microsoft.com/office/drawing/2014/main" id="{37F11457-12ED-83CF-57EF-9C86797E0398}"/>
                </a:ext>
              </a:extLst>
            </p:cNvPr>
            <p:cNvSpPr/>
            <p:nvPr/>
          </p:nvSpPr>
          <p:spPr>
            <a:xfrm>
              <a:off x="893902" y="493375"/>
              <a:ext cx="914400" cy="914400"/>
            </a:xfrm>
            <a:prstGeom prst="ellipse">
              <a:avLst/>
            </a:prstGeom>
            <a:solidFill>
              <a:srgbClr val="0C2649"/>
            </a:solidFill>
            <a:ln>
              <a:solidFill>
                <a:srgbClr val="0C2649"/>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Statistics with solid fill">
              <a:extLst>
                <a:ext uri="{FF2B5EF4-FFF2-40B4-BE49-F238E27FC236}">
                  <a16:creationId xmlns:a16="http://schemas.microsoft.com/office/drawing/2014/main" id="{EF9BF059-AE3A-7F36-A090-235B145E12D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85342" y="626150"/>
              <a:ext cx="731520" cy="731520"/>
            </a:xfrm>
            <a:prstGeom prst="rect">
              <a:avLst/>
            </a:prstGeom>
          </p:spPr>
        </p:pic>
      </p:grpSp>
      <p:sp>
        <p:nvSpPr>
          <p:cNvPr id="2" name="Subtitle 2" descr="Logistic Regression&#10;">
            <a:extLst>
              <a:ext uri="{FF2B5EF4-FFF2-40B4-BE49-F238E27FC236}">
                <a16:creationId xmlns:a16="http://schemas.microsoft.com/office/drawing/2014/main" id="{F624171C-8DFE-D3A7-293B-BB68D977D93F}"/>
              </a:ext>
            </a:extLst>
          </p:cNvPr>
          <p:cNvSpPr txBox="1">
            <a:spLocks/>
          </p:cNvSpPr>
          <p:nvPr/>
        </p:nvSpPr>
        <p:spPr>
          <a:xfrm>
            <a:off x="1971398" y="1164023"/>
            <a:ext cx="7563405" cy="41215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0C2649"/>
                </a:solidFill>
              </a:rPr>
              <a:t>Logistic Regression</a:t>
            </a:r>
          </a:p>
        </p:txBody>
      </p:sp>
      <p:pic>
        <p:nvPicPr>
          <p:cNvPr id="3" name="Picture 2" descr="This is an image of the Logistic Regression confusion matrix with 56851 true positive, 13 false positive, 35 false negative, 63 true negative.&#10;">
            <a:extLst>
              <a:ext uri="{FF2B5EF4-FFF2-40B4-BE49-F238E27FC236}">
                <a16:creationId xmlns:a16="http://schemas.microsoft.com/office/drawing/2014/main" id="{B7FA939F-C5F5-6C9F-06C1-DA1BEFAC4834}"/>
              </a:ext>
            </a:extLst>
          </p:cNvPr>
          <p:cNvPicPr>
            <a:picLocks noChangeAspect="1"/>
          </p:cNvPicPr>
          <p:nvPr/>
        </p:nvPicPr>
        <p:blipFill>
          <a:blip r:embed="rId16"/>
          <a:stretch>
            <a:fillRect/>
          </a:stretch>
        </p:blipFill>
        <p:spPr>
          <a:xfrm>
            <a:off x="6592002" y="333375"/>
            <a:ext cx="5061861" cy="4137806"/>
          </a:xfrm>
          <a:prstGeom prst="rect">
            <a:avLst/>
          </a:prstGeom>
        </p:spPr>
      </p:pic>
      <p:pic>
        <p:nvPicPr>
          <p:cNvPr id="4" name="Content Placeholder 19" descr="Logistic Regression: 99.92% accuracy, 0.83 precision, 0.64 recall, 0.72 F1-score.&#10;">
            <a:extLst>
              <a:ext uri="{FF2B5EF4-FFF2-40B4-BE49-F238E27FC236}">
                <a16:creationId xmlns:a16="http://schemas.microsoft.com/office/drawing/2014/main" id="{3CE4BE7A-F753-187E-0B4A-71AE264F595A}"/>
              </a:ext>
            </a:extLst>
          </p:cNvPr>
          <p:cNvPicPr>
            <a:picLocks noChangeAspect="1"/>
          </p:cNvPicPr>
          <p:nvPr/>
        </p:nvPicPr>
        <p:blipFill>
          <a:blip r:embed="rId17"/>
          <a:stretch>
            <a:fillRect/>
          </a:stretch>
        </p:blipFill>
        <p:spPr>
          <a:xfrm>
            <a:off x="1555373" y="1864224"/>
            <a:ext cx="4486275" cy="2162175"/>
          </a:xfrm>
          <a:prstGeom prst="rect">
            <a:avLst/>
          </a:prstGeom>
          <a:effectLst>
            <a:outerShdw blurRad="50800" dist="38100" dir="2700000" algn="tl" rotWithShape="0">
              <a:prstClr val="black">
                <a:alpha val="40000"/>
              </a:prstClr>
            </a:outerShdw>
          </a:effectLst>
        </p:spPr>
      </p:pic>
      <p:sp>
        <p:nvSpPr>
          <p:cNvPr id="5" name="TextBox 4" descr="Concept: It models the probability that a transaction is fraudulent based on a linear combination of input features (precision 0.83, recall 0.64).&#10;Key Insight: Serves as a simple, interpretable baseline that is effective at flagging fraud but misses some cases.&#10;">
            <a:extLst>
              <a:ext uri="{FF2B5EF4-FFF2-40B4-BE49-F238E27FC236}">
                <a16:creationId xmlns:a16="http://schemas.microsoft.com/office/drawing/2014/main" id="{0D81DBA8-6CA9-F5E9-34B5-47DBD5BABFE3}"/>
              </a:ext>
            </a:extLst>
          </p:cNvPr>
          <p:cNvSpPr txBox="1"/>
          <p:nvPr/>
        </p:nvSpPr>
        <p:spPr>
          <a:xfrm>
            <a:off x="1502877" y="4777881"/>
            <a:ext cx="10333990" cy="156966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C2649"/>
                </a:solidFill>
                <a:effectLst/>
              </a:rPr>
              <a:t>Concept:</a:t>
            </a:r>
            <a:r>
              <a:rPr kumimoji="0" lang="en-US" altLang="en-US" sz="2400" b="0" i="0" u="none" strike="noStrike" cap="none" normalizeH="0" baseline="0" dirty="0">
                <a:ln>
                  <a:noFill/>
                </a:ln>
                <a:solidFill>
                  <a:srgbClr val="0C2649"/>
                </a:solidFill>
                <a:effectLst/>
              </a:rPr>
              <a:t> </a:t>
            </a:r>
            <a:r>
              <a:rPr lang="en-US" sz="2400" dirty="0"/>
              <a:t>It models the probability that a transaction is fraudulent based on a linear combination of input features </a:t>
            </a:r>
            <a:r>
              <a:rPr kumimoji="0" lang="en-US" altLang="en-US" sz="2400" b="0" i="0" u="none" strike="noStrike" cap="none" normalizeH="0" baseline="0" dirty="0">
                <a:ln>
                  <a:noFill/>
                </a:ln>
                <a:solidFill>
                  <a:srgbClr val="0C2649"/>
                </a:solidFill>
                <a:effectLst/>
              </a:rPr>
              <a:t>(precision 0.83, recall 0.64).</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C2649"/>
                </a:solidFill>
                <a:effectLst/>
              </a:rPr>
              <a:t>Key Insight:</a:t>
            </a:r>
            <a:r>
              <a:rPr kumimoji="0" lang="en-US" altLang="en-US" sz="2400" b="0" i="0" u="none" strike="noStrike" cap="none" normalizeH="0" baseline="0" dirty="0">
                <a:ln>
                  <a:noFill/>
                </a:ln>
                <a:solidFill>
                  <a:srgbClr val="0C2649"/>
                </a:solidFill>
                <a:effectLst/>
              </a:rPr>
              <a:t> Serves as a simple, interpretable baseline that is effective at flagging fraud but misses some cases.</a:t>
            </a:r>
          </a:p>
        </p:txBody>
      </p:sp>
      <p:sp>
        <p:nvSpPr>
          <p:cNvPr id="6" name="TextBox 5">
            <a:extLst>
              <a:ext uri="{FF2B5EF4-FFF2-40B4-BE49-F238E27FC236}">
                <a16:creationId xmlns:a16="http://schemas.microsoft.com/office/drawing/2014/main" id="{48F49454-6BAB-5653-487C-63B4B61D4516}"/>
              </a:ext>
            </a:extLst>
          </p:cNvPr>
          <p:cNvSpPr txBox="1"/>
          <p:nvPr/>
        </p:nvSpPr>
        <p:spPr>
          <a:xfrm>
            <a:off x="1555372" y="4051207"/>
            <a:ext cx="4486276" cy="646331"/>
          </a:xfrm>
          <a:prstGeom prst="rect">
            <a:avLst/>
          </a:prstGeom>
          <a:noFill/>
        </p:spPr>
        <p:txBody>
          <a:bodyPr wrap="square">
            <a:spAutoFit/>
          </a:bodyPr>
          <a:lstStyle/>
          <a:p>
            <a:pPr algn="ctr"/>
            <a:r>
              <a:rPr lang="en-US" i="1" dirty="0">
                <a:solidFill>
                  <a:srgbClr val="E37F3A"/>
                </a:solidFill>
              </a:rPr>
              <a:t>Logistic Regression: 99.92% accuracy, 0.83 precision, 0.64 recall, 0.72 F1-score.</a:t>
            </a:r>
          </a:p>
        </p:txBody>
      </p:sp>
    </p:spTree>
    <p:extLst>
      <p:ext uri="{BB962C8B-B14F-4D97-AF65-F5344CB8AC3E}">
        <p14:creationId xmlns:p14="http://schemas.microsoft.com/office/powerpoint/2010/main" val="946900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1AEC3-006A-E715-61E2-2D5B6958F3D0}"/>
            </a:ext>
          </a:extLst>
        </p:cNvPr>
        <p:cNvGrpSpPr/>
        <p:nvPr/>
      </p:nvGrpSpPr>
      <p:grpSpPr>
        <a:xfrm>
          <a:off x="0" y="0"/>
          <a:ext cx="0" cy="0"/>
          <a:chOff x="0" y="0"/>
          <a:chExt cx="0" cy="0"/>
        </a:xfrm>
      </p:grpSpPr>
      <p:pic>
        <p:nvPicPr>
          <p:cNvPr id="12" name="Picture 11" descr="This is an image of the LDA confusion matrix with 56847 true positive, 17 false positive, 19 false negative, 79 true negative.">
            <a:extLst>
              <a:ext uri="{FF2B5EF4-FFF2-40B4-BE49-F238E27FC236}">
                <a16:creationId xmlns:a16="http://schemas.microsoft.com/office/drawing/2014/main" id="{44135752-EB80-998B-7A74-7F401261F720}"/>
              </a:ext>
            </a:extLst>
          </p:cNvPr>
          <p:cNvPicPr>
            <a:picLocks noChangeAspect="1"/>
          </p:cNvPicPr>
          <p:nvPr/>
        </p:nvPicPr>
        <p:blipFill>
          <a:blip r:embed="rId3"/>
          <a:stretch>
            <a:fillRect/>
          </a:stretch>
        </p:blipFill>
        <p:spPr>
          <a:xfrm>
            <a:off x="6107677" y="1426176"/>
            <a:ext cx="5915025" cy="4857750"/>
          </a:xfrm>
          <a:prstGeom prst="rect">
            <a:avLst/>
          </a:prstGeom>
        </p:spPr>
      </p:pic>
      <p:sp>
        <p:nvSpPr>
          <p:cNvPr id="20" name="Arrow: Chevron 19">
            <a:extLst>
              <a:ext uri="{FF2B5EF4-FFF2-40B4-BE49-F238E27FC236}">
                <a16:creationId xmlns:a16="http://schemas.microsoft.com/office/drawing/2014/main" id="{565878F9-4806-AAD2-4740-F3925A9C364D}"/>
              </a:ext>
            </a:extLst>
          </p:cNvPr>
          <p:cNvSpPr/>
          <p:nvPr/>
        </p:nvSpPr>
        <p:spPr>
          <a:xfrm>
            <a:off x="183650" y="185933"/>
            <a:ext cx="8387473" cy="1545516"/>
          </a:xfrm>
          <a:prstGeom prst="chevron">
            <a:avLst>
              <a:gd name="adj" fmla="val 64519"/>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FEF27B33-2E0D-BEA6-DC73-F44609419753}"/>
              </a:ext>
            </a:extLst>
          </p:cNvPr>
          <p:cNvSpPr/>
          <p:nvPr/>
        </p:nvSpPr>
        <p:spPr>
          <a:xfrm>
            <a:off x="-1913" y="-5712"/>
            <a:ext cx="1353015" cy="692466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497133A-59F2-AA5E-89EF-641C50782C34}"/>
              </a:ext>
            </a:extLst>
          </p:cNvPr>
          <p:cNvSpPr/>
          <p:nvPr/>
        </p:nvSpPr>
        <p:spPr>
          <a:xfrm>
            <a:off x="0" y="6412044"/>
            <a:ext cx="12192000" cy="112581"/>
          </a:xfrm>
          <a:prstGeom prst="rect">
            <a:avLst/>
          </a:prstGeom>
          <a:solidFill>
            <a:srgbClr val="E37F3A"/>
          </a:solidFill>
          <a:ln>
            <a:solidFill>
              <a:srgbClr val="E37F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7E81E8B-724B-572F-A54F-5BA41E6112C9}"/>
              </a:ext>
            </a:extLst>
          </p:cNvPr>
          <p:cNvSpPr/>
          <p:nvPr/>
        </p:nvSpPr>
        <p:spPr>
          <a:xfrm>
            <a:off x="0" y="6589128"/>
            <a:ext cx="12192000" cy="112581"/>
          </a:xfrm>
          <a:prstGeom prst="rect">
            <a:avLst/>
          </a:prstGeom>
          <a:solidFill>
            <a:srgbClr val="0C2649"/>
          </a:solidFill>
          <a:ln>
            <a:solidFill>
              <a:srgbClr val="0C26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F31178F-B231-76D4-D916-6DD6B117D286}"/>
              </a:ext>
            </a:extLst>
          </p:cNvPr>
          <p:cNvSpPr/>
          <p:nvPr/>
        </p:nvSpPr>
        <p:spPr>
          <a:xfrm>
            <a:off x="10162478" y="6205424"/>
            <a:ext cx="1907219" cy="6525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Cal State Fullerton wordmark">
            <a:extLst>
              <a:ext uri="{FF2B5EF4-FFF2-40B4-BE49-F238E27FC236}">
                <a16:creationId xmlns:a16="http://schemas.microsoft.com/office/drawing/2014/main" id="{0DE8B26F-46C7-2A75-B9F5-3D62C5A79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9926" y="6387236"/>
            <a:ext cx="1872337" cy="303820"/>
          </a:xfrm>
          <a:prstGeom prst="rect">
            <a:avLst/>
          </a:prstGeom>
          <a:noFill/>
          <a:extLst>
            <a:ext uri="{909E8E84-426E-40DD-AFC4-6F175D3DCCD1}">
              <a14:hiddenFill xmlns:a14="http://schemas.microsoft.com/office/drawing/2010/main">
                <a:solidFill>
                  <a:srgbClr val="FFFFFF"/>
                </a:solidFill>
              </a14:hiddenFill>
            </a:ext>
          </a:extLst>
        </p:spPr>
      </p:pic>
      <p:pic>
        <p:nvPicPr>
          <p:cNvPr id="25" name="Graphic 24" descr="Badge 1 outline">
            <a:extLst>
              <a:ext uri="{FF2B5EF4-FFF2-40B4-BE49-F238E27FC236}">
                <a16:creationId xmlns:a16="http://schemas.microsoft.com/office/drawing/2014/main" id="{B25118DA-0DED-586F-F89D-5A07C3679D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99742" y="476836"/>
            <a:ext cx="457200" cy="457200"/>
          </a:xfrm>
          <a:prstGeom prst="rect">
            <a:avLst/>
          </a:prstGeom>
        </p:spPr>
      </p:pic>
      <p:pic>
        <p:nvPicPr>
          <p:cNvPr id="27" name="Graphic 26" descr="Badge outline">
            <a:extLst>
              <a:ext uri="{FF2B5EF4-FFF2-40B4-BE49-F238E27FC236}">
                <a16:creationId xmlns:a16="http://schemas.microsoft.com/office/drawing/2014/main" id="{48925A08-1FCE-E35E-4362-6F7F7B722F6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56942" y="476836"/>
            <a:ext cx="457200" cy="457200"/>
          </a:xfrm>
          <a:prstGeom prst="rect">
            <a:avLst/>
          </a:prstGeom>
        </p:spPr>
      </p:pic>
      <p:pic>
        <p:nvPicPr>
          <p:cNvPr id="29" name="Graphic 28" descr="Badge 3 outline">
            <a:extLst>
              <a:ext uri="{FF2B5EF4-FFF2-40B4-BE49-F238E27FC236}">
                <a16:creationId xmlns:a16="http://schemas.microsoft.com/office/drawing/2014/main" id="{E7D27469-1C64-396C-B9F8-C09827FCF9E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72479" y="248236"/>
            <a:ext cx="914400" cy="914400"/>
          </a:xfrm>
          <a:prstGeom prst="rect">
            <a:avLst/>
          </a:prstGeom>
        </p:spPr>
      </p:pic>
      <p:pic>
        <p:nvPicPr>
          <p:cNvPr id="31" name="Graphic 30" descr="Badge 4 outline">
            <a:extLst>
              <a:ext uri="{FF2B5EF4-FFF2-40B4-BE49-F238E27FC236}">
                <a16:creationId xmlns:a16="http://schemas.microsoft.com/office/drawing/2014/main" id="{B8A70B37-24F9-4D4D-BC5C-C96D8E3DDB4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645216" y="476836"/>
            <a:ext cx="457200" cy="457200"/>
          </a:xfrm>
          <a:prstGeom prst="rect">
            <a:avLst/>
          </a:prstGeom>
        </p:spPr>
      </p:pic>
      <p:pic>
        <p:nvPicPr>
          <p:cNvPr id="33" name="Graphic 32" descr="Badge 5 outline">
            <a:extLst>
              <a:ext uri="{FF2B5EF4-FFF2-40B4-BE49-F238E27FC236}">
                <a16:creationId xmlns:a16="http://schemas.microsoft.com/office/drawing/2014/main" id="{791BAAE2-C274-A5ED-4FD7-C3B4E5A3A0A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102416" y="476836"/>
            <a:ext cx="457200" cy="457200"/>
          </a:xfrm>
          <a:prstGeom prst="rect">
            <a:avLst/>
          </a:prstGeom>
        </p:spPr>
      </p:pic>
      <p:pic>
        <p:nvPicPr>
          <p:cNvPr id="14" name="Content Placeholder 14" descr="This is an image of the LDA classification report with precision being 0.82 and recall being 0.81.">
            <a:extLst>
              <a:ext uri="{FF2B5EF4-FFF2-40B4-BE49-F238E27FC236}">
                <a16:creationId xmlns:a16="http://schemas.microsoft.com/office/drawing/2014/main" id="{F403B10D-188A-20CB-8045-3D698E58B285}"/>
              </a:ext>
            </a:extLst>
          </p:cNvPr>
          <p:cNvPicPr>
            <a:picLocks noChangeAspect="1"/>
          </p:cNvPicPr>
          <p:nvPr/>
        </p:nvPicPr>
        <p:blipFill>
          <a:blip r:embed="rId15"/>
          <a:stretch>
            <a:fillRect/>
          </a:stretch>
        </p:blipFill>
        <p:spPr>
          <a:xfrm>
            <a:off x="1363978" y="3638507"/>
            <a:ext cx="4562475" cy="2114550"/>
          </a:xfrm>
          <a:prstGeom prst="rect">
            <a:avLst/>
          </a:prstGeom>
          <a:effectLst>
            <a:outerShdw blurRad="50800" dist="38100" dir="2700000" algn="tl" rotWithShape="0">
              <a:prstClr val="black">
                <a:alpha val="40000"/>
              </a:prstClr>
            </a:outerShdw>
          </a:effectLst>
        </p:spPr>
      </p:pic>
      <p:sp>
        <p:nvSpPr>
          <p:cNvPr id="16" name="TextBox 15" descr="Concept: Finds linear combinations of features to best separate the classes.&#10;Advantage: Highly efficient for high-dimensional datasets.&#10;">
            <a:extLst>
              <a:ext uri="{FF2B5EF4-FFF2-40B4-BE49-F238E27FC236}">
                <a16:creationId xmlns:a16="http://schemas.microsoft.com/office/drawing/2014/main" id="{82C4E9D4-A705-40A3-9DA3-6304DF13DBD2}"/>
              </a:ext>
            </a:extLst>
          </p:cNvPr>
          <p:cNvSpPr txBox="1"/>
          <p:nvPr/>
        </p:nvSpPr>
        <p:spPr>
          <a:xfrm>
            <a:off x="1351102" y="1704292"/>
            <a:ext cx="4915474" cy="1938992"/>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C2649"/>
                </a:solidFill>
                <a:effectLst/>
              </a:rPr>
              <a:t>Concept:</a:t>
            </a:r>
            <a:r>
              <a:rPr kumimoji="0" lang="en-US" altLang="en-US" sz="2400" b="0" i="0" u="none" strike="noStrike" cap="none" normalizeH="0" baseline="0" dirty="0">
                <a:ln>
                  <a:noFill/>
                </a:ln>
                <a:solidFill>
                  <a:srgbClr val="0C2649"/>
                </a:solidFill>
                <a:effectLst/>
              </a:rPr>
              <a:t> Finds linear combinations of features to best separate the classes.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0C2649"/>
                </a:solidFill>
                <a:effectLst/>
              </a:rPr>
              <a:t>Advantage:</a:t>
            </a:r>
            <a:r>
              <a:rPr kumimoji="0" lang="en-US" altLang="en-US" sz="2400" b="0" i="0" u="none" strike="noStrike" cap="none" normalizeH="0" baseline="0" dirty="0">
                <a:ln>
                  <a:noFill/>
                </a:ln>
                <a:solidFill>
                  <a:srgbClr val="0C2649"/>
                </a:solidFill>
                <a:effectLst/>
              </a:rPr>
              <a:t> Highly efficient for high-dimensional datasets.</a:t>
            </a:r>
          </a:p>
        </p:txBody>
      </p:sp>
      <p:grpSp>
        <p:nvGrpSpPr>
          <p:cNvPr id="17" name="Group 16">
            <a:extLst>
              <a:ext uri="{FF2B5EF4-FFF2-40B4-BE49-F238E27FC236}">
                <a16:creationId xmlns:a16="http://schemas.microsoft.com/office/drawing/2014/main" id="{5C6BC675-30E5-9770-62A1-80FCF852ED62}"/>
              </a:ext>
            </a:extLst>
          </p:cNvPr>
          <p:cNvGrpSpPr/>
          <p:nvPr/>
        </p:nvGrpSpPr>
        <p:grpSpPr>
          <a:xfrm>
            <a:off x="893902" y="493375"/>
            <a:ext cx="914400" cy="914400"/>
            <a:chOff x="893902" y="493375"/>
            <a:chExt cx="914400" cy="914400"/>
          </a:xfrm>
        </p:grpSpPr>
        <p:sp>
          <p:nvSpPr>
            <p:cNvPr id="18" name="Oval 17">
              <a:extLst>
                <a:ext uri="{FF2B5EF4-FFF2-40B4-BE49-F238E27FC236}">
                  <a16:creationId xmlns:a16="http://schemas.microsoft.com/office/drawing/2014/main" id="{075494D4-E854-D5DE-4B58-735ADFC5C74B}"/>
                </a:ext>
              </a:extLst>
            </p:cNvPr>
            <p:cNvSpPr/>
            <p:nvPr/>
          </p:nvSpPr>
          <p:spPr>
            <a:xfrm>
              <a:off x="893902" y="493375"/>
              <a:ext cx="914400" cy="914400"/>
            </a:xfrm>
            <a:prstGeom prst="ellipse">
              <a:avLst/>
            </a:prstGeom>
            <a:solidFill>
              <a:srgbClr val="0C2649"/>
            </a:solidFill>
            <a:ln>
              <a:solidFill>
                <a:srgbClr val="0C2649"/>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Graphic 18" descr="Statistics with solid fill">
              <a:extLst>
                <a:ext uri="{FF2B5EF4-FFF2-40B4-BE49-F238E27FC236}">
                  <a16:creationId xmlns:a16="http://schemas.microsoft.com/office/drawing/2014/main" id="{C0561754-58CB-5CEB-204C-ABA41BE10AC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85342" y="626150"/>
              <a:ext cx="731520" cy="731520"/>
            </a:xfrm>
            <a:prstGeom prst="rect">
              <a:avLst/>
            </a:prstGeom>
          </p:spPr>
        </p:pic>
      </p:grpSp>
      <p:sp>
        <p:nvSpPr>
          <p:cNvPr id="21" name="Subtitle 2" descr="Linear Discriminant Analysis (LDA)&#10;">
            <a:extLst>
              <a:ext uri="{FF2B5EF4-FFF2-40B4-BE49-F238E27FC236}">
                <a16:creationId xmlns:a16="http://schemas.microsoft.com/office/drawing/2014/main" id="{804590FC-5C75-08D5-E151-76A2C31DBE86}"/>
              </a:ext>
            </a:extLst>
          </p:cNvPr>
          <p:cNvSpPr txBox="1">
            <a:spLocks/>
          </p:cNvSpPr>
          <p:nvPr/>
        </p:nvSpPr>
        <p:spPr>
          <a:xfrm>
            <a:off x="1971398" y="1164023"/>
            <a:ext cx="7563405" cy="41215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rgbClr val="0C2649"/>
                </a:solidFill>
              </a:rPr>
              <a:t>Linear Discriminant Analysis (LDA)</a:t>
            </a:r>
          </a:p>
        </p:txBody>
      </p:sp>
      <p:sp>
        <p:nvSpPr>
          <p:cNvPr id="2" name="TextBox 1">
            <a:extLst>
              <a:ext uri="{FF2B5EF4-FFF2-40B4-BE49-F238E27FC236}">
                <a16:creationId xmlns:a16="http://schemas.microsoft.com/office/drawing/2014/main" id="{80BF5F76-00A6-8D8F-6F73-8BD6494927EC}"/>
              </a:ext>
            </a:extLst>
          </p:cNvPr>
          <p:cNvSpPr txBox="1"/>
          <p:nvPr/>
        </p:nvSpPr>
        <p:spPr>
          <a:xfrm>
            <a:off x="1339002" y="5817560"/>
            <a:ext cx="4587451" cy="584775"/>
          </a:xfrm>
          <a:prstGeom prst="rect">
            <a:avLst/>
          </a:prstGeom>
          <a:noFill/>
        </p:spPr>
        <p:txBody>
          <a:bodyPr wrap="square" rtlCol="0">
            <a:spAutoFit/>
          </a:bodyPr>
          <a:lstStyle/>
          <a:p>
            <a:r>
              <a:rPr lang="en-US" sz="1600" b="0" i="1" dirty="0">
                <a:solidFill>
                  <a:srgbClr val="E37F3A"/>
                </a:solidFill>
                <a:effectLst/>
              </a:rPr>
              <a:t>LDA confusion matrix and classification report with precision, recall, f1-score, and support.</a:t>
            </a:r>
            <a:endParaRPr lang="en-US" sz="1600" i="1" dirty="0">
              <a:solidFill>
                <a:srgbClr val="E37F3A"/>
              </a:solidFill>
            </a:endParaRPr>
          </a:p>
        </p:txBody>
      </p:sp>
    </p:spTree>
    <p:extLst>
      <p:ext uri="{BB962C8B-B14F-4D97-AF65-F5344CB8AC3E}">
        <p14:creationId xmlns:p14="http://schemas.microsoft.com/office/powerpoint/2010/main" val="748563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3433</TotalTime>
  <Words>1860</Words>
  <Application>Microsoft Office PowerPoint</Application>
  <PresentationFormat>Widescreen</PresentationFormat>
  <Paragraphs>158</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Roboto</vt:lpstr>
      <vt:lpstr>Wingdings</vt:lpstr>
      <vt:lpstr>Office Theme</vt:lpstr>
      <vt:lpstr>Credit Card Fraud Detection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Bonuso, Nicole</dc:creator>
  <cp:lastModifiedBy>zz-Ellur, Keerthanaa</cp:lastModifiedBy>
  <cp:revision>43</cp:revision>
  <dcterms:created xsi:type="dcterms:W3CDTF">2025-04-07T16:51:06Z</dcterms:created>
  <dcterms:modified xsi:type="dcterms:W3CDTF">2025-07-28T20:40:52Z</dcterms:modified>
</cp:coreProperties>
</file>