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BD04-153C-48C8-BDA4-C3DB0D77C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ED52-52F2-4D2F-8EA8-1DE569221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D972-D0F1-40C3-9B22-33BD5EE9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BAD6-9E3B-4D9C-B18A-646813D8D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900A7-622D-4573-B23A-904A181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0A83-5527-40C2-A596-8AD53F92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4FDB-BD14-4697-BEB9-245B261A3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7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0898-3C3F-4032-B35A-409C137F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4EE1D-60A4-4FD6-91B7-38645809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359B-F041-4457-808C-9F860731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BAD6-9E3B-4D9C-B18A-646813D8D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1B4C-C25F-4F93-829B-3A34C619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3188-096E-4A8A-BBD1-201C91F1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4FDB-BD14-4697-BEB9-245B261A3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9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3A522-43AC-4BB4-A8EF-1059033CC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53180-36A3-4FB3-9732-08AB96AA0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AFF52-C7D3-461F-AD73-CBC368F4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BAD6-9E3B-4D9C-B18A-646813D8D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B976B-9F03-4C87-A757-97CBFE4A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4FA43-467F-4AC9-9DAA-DA8909E4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4FDB-BD14-4697-BEB9-245B261A3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9AD2-84BB-4CC0-8586-5914404E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AF3B-13E6-43F5-A6A9-11775B85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5FD02-E258-4627-B71F-6EEE6F7B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BAD6-9E3B-4D9C-B18A-646813D8D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0A9-45A0-41C0-B292-42F0DA90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3DF6-3DE5-45C3-B25D-488E2EEF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4FDB-BD14-4697-BEB9-245B261A3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2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1715-64FD-44BF-9FF1-AAECC697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3ACE3-A089-44AE-AA9E-84A7258C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D26D7-723B-4B4F-8D27-EF8788E9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BAD6-9E3B-4D9C-B18A-646813D8D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491A-4FF6-4AD2-9FBC-22AE1E4D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7663-AD3C-4ABA-840C-6573B81F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4FDB-BD14-4697-BEB9-245B261A3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6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04A1-1131-46D7-A7F0-A36007F9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B1D87-073D-4CAA-9883-D6971A656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1AFDC-91D2-4C45-8BE0-E6518FFB0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352EA-C5FE-4719-9C7C-C841788B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BAD6-9E3B-4D9C-B18A-646813D8D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8880F-50F6-4400-ADFF-A5B3FA0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E6E9A-915C-4F3B-AE01-057B652F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4FDB-BD14-4697-BEB9-245B261A3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8031-6E78-43A8-87A7-327318FA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A7718-A512-445B-8046-9ABBE6F62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5BF41-69FB-41A4-8739-5605B04D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D33ED-5475-4CDF-97D0-3CC2FB201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6F6E1-D012-4F20-8376-2202EB5F1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7CBDA-6072-4974-ADFC-5C792695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BAD6-9E3B-4D9C-B18A-646813D8D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89002-1B2F-412F-87CE-F3B5A31A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87206-3E84-461A-9705-D129901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4FDB-BD14-4697-BEB9-245B261A3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37A0-E2B6-44B2-8068-18089D67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F1DE5-54C7-4D8E-BC7F-6F176A5E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BAD6-9E3B-4D9C-B18A-646813D8D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17399-EADF-466B-8B3F-53D27C8A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A98E4-A696-4E5A-968B-C7576631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4FDB-BD14-4697-BEB9-245B261A3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1AC6C-4B86-448C-8302-B6FE6455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BAD6-9E3B-4D9C-B18A-646813D8D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14BC2-615C-4014-BADD-E2CED123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9F369-F582-44E2-8865-0C8B7886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4FDB-BD14-4697-BEB9-245B261A3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6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1F50-B6FA-480E-B0B2-1A4769B6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21E3-9CEE-49E9-BB74-082DA640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69EFC-3DA3-4002-8BB3-A59D59FFF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F22BC-9C9A-43DC-8E96-153C2D90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BAD6-9E3B-4D9C-B18A-646813D8D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C72DF-1E9D-4877-9CA6-7B432338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EF2CB-07E5-44ED-9B65-BDBD1105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4FDB-BD14-4697-BEB9-245B261A3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9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119D-EDC9-4F07-92F9-D88C9369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881FB-397E-4586-93CA-D2F1BE07F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22A5A-9590-46D9-AA98-A40FA7B79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648C8-15D1-4EBB-9B07-05A27115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BAD6-9E3B-4D9C-B18A-646813D8D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D002B-7494-477F-8C16-A09AC124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CD5D7-88B0-40F0-A2ED-BB089641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4FDB-BD14-4697-BEB9-245B261A3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3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90CAA-0EA1-4E21-8CB1-A5A588D9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9EE0-582D-41AA-875D-6B6E0E5A5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86DE4-E4DD-4195-B582-9A2CB4CDF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3BAD6-9E3B-4D9C-B18A-646813D8D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D69B-938C-4E45-9049-CC364D12F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4BAD-35D8-4F28-80E3-3BE621418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4FDB-BD14-4697-BEB9-245B261A3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8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F1AA-536D-4E7F-B22D-264005A51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 of MEA Acute potential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B512A-D0A3-4B28-986C-C278DE1F5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whether we will pipeline and release the TSCA data</a:t>
            </a:r>
          </a:p>
        </p:txBody>
      </p:sp>
    </p:spTree>
    <p:extLst>
      <p:ext uri="{BB962C8B-B14F-4D97-AF65-F5344CB8AC3E}">
        <p14:creationId xmlns:p14="http://schemas.microsoft.com/office/powerpoint/2010/main" val="105627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A79E-A76A-444D-8292-DADA5079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224B-A380-4151-9851-EC464597B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29467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thought there was a strong "DMSO effect“ that was causing the activity to decrease over time</a:t>
            </a:r>
          </a:p>
          <a:p>
            <a:r>
              <a:rPr lang="en-US" dirty="0"/>
              <a:t>But, K &amp; T did some experiments and found that there is actually a significant decrease in activity as the plate sits, even with nothing added at all!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5A4C3-4384-4FE3-8BD9-CD9FE1166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67" y="2462882"/>
            <a:ext cx="8229600" cy="340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4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7978-D3EF-4D8B-BA8A-CD2E947F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9955" cy="1325563"/>
          </a:xfrm>
        </p:spPr>
        <p:txBody>
          <a:bodyPr/>
          <a:lstStyle/>
          <a:p>
            <a:r>
              <a:rPr lang="en-US" dirty="0"/>
              <a:t>Variable effects on endpoints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DD68D-293F-41CA-A215-2D1268F9B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69955" cy="4351338"/>
          </a:xfrm>
        </p:spPr>
        <p:txBody>
          <a:bodyPr/>
          <a:lstStyle/>
          <a:p>
            <a:r>
              <a:rPr lang="en-US" dirty="0"/>
              <a:t>Results from the “Baseline Decline” experiment, from all 3 Maestros</a:t>
            </a:r>
          </a:p>
          <a:p>
            <a:r>
              <a:rPr lang="en-US" dirty="0"/>
              <a:t>Theoretically, we would expect a 0% change in activity from 20 - 120 minutes if no treated added</a:t>
            </a:r>
          </a:p>
          <a:p>
            <a:r>
              <a:rPr lang="en-US" dirty="0"/>
              <a:t>Dashed lines +/- 10%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3B8515ED-0D5D-4E34-AB91-F05E293E2E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55" y="149290"/>
            <a:ext cx="6615502" cy="6615502"/>
          </a:xfr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387F9617-B56A-4B0E-A57F-69A60DCFD8EA}"/>
              </a:ext>
            </a:extLst>
          </p:cNvPr>
          <p:cNvSpPr/>
          <p:nvPr/>
        </p:nvSpPr>
        <p:spPr>
          <a:xfrm>
            <a:off x="6384021" y="5318620"/>
            <a:ext cx="243281" cy="1157477"/>
          </a:xfrm>
          <a:prstGeom prst="leftBrace">
            <a:avLst>
              <a:gd name="adj1" fmla="val 100333"/>
              <a:gd name="adj2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C72EA-F3B2-46FE-A1F6-49639698E36A}"/>
              </a:ext>
            </a:extLst>
          </p:cNvPr>
          <p:cNvSpPr txBox="1"/>
          <p:nvPr/>
        </p:nvSpPr>
        <p:spPr>
          <a:xfrm>
            <a:off x="3865146" y="5335398"/>
            <a:ext cx="2518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Largely endpoints that measure general activity level, plus burst frequency SD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F51DEF7-2ADC-425D-A85E-F02D8DEB9E50}"/>
              </a:ext>
            </a:extLst>
          </p:cNvPr>
          <p:cNvSpPr/>
          <p:nvPr/>
        </p:nvSpPr>
        <p:spPr>
          <a:xfrm flipH="1">
            <a:off x="10325099" y="754929"/>
            <a:ext cx="137717" cy="272977"/>
          </a:xfrm>
          <a:prstGeom prst="leftBrace">
            <a:avLst>
              <a:gd name="adj1" fmla="val 100333"/>
              <a:gd name="adj2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A79E-A76A-444D-8292-DADA5079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224B-A380-4151-9851-EC464597B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971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 one hand, normalizing to controls should solve the problem</a:t>
            </a:r>
          </a:p>
          <a:p>
            <a:r>
              <a:rPr lang="en-US" dirty="0"/>
              <a:t>BUT, if the activity at baseline decreases to nearly 0, then maybe we would miss chemicals that would normally cause e.g. a 20% decrease in activity? </a:t>
            </a:r>
          </a:p>
          <a:p>
            <a:r>
              <a:rPr lang="en-US" dirty="0"/>
              <a:t>Has this always been going on, or do we think this is a new issue? </a:t>
            </a:r>
          </a:p>
          <a:p>
            <a:pPr lvl="1"/>
            <a:r>
              <a:rPr lang="en-US" dirty="0"/>
              <a:t>If it's always been going on, then I see it as less of an issue. It is just one of the shortcomings of the assay.</a:t>
            </a:r>
          </a:p>
          <a:p>
            <a:pPr lvl="1"/>
            <a:r>
              <a:rPr lang="en-US" dirty="0"/>
              <a:t>If the decline in baseline is a new phenomena, then we have more of a problem for assay interpretation.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5A4C3-4384-4FE3-8BD9-CD9FE1166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23" r="33040"/>
          <a:stretch/>
        </p:blipFill>
        <p:spPr>
          <a:xfrm>
            <a:off x="7176083" y="681037"/>
            <a:ext cx="4655890" cy="574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6DAB-7C7C-4AAF-9590-9BD64887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over time for DMSO and water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D4C1-858D-408A-9554-A9DBC9D4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2916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June 2015 – Oct 2019</a:t>
            </a:r>
          </a:p>
          <a:p>
            <a:r>
              <a:rPr lang="en-US" dirty="0"/>
              <a:t>Assay protocols may have changed slightly</a:t>
            </a:r>
          </a:p>
          <a:p>
            <a:pPr lvl="1"/>
            <a:r>
              <a:rPr lang="en-US" dirty="0"/>
              <a:t>Different maestro</a:t>
            </a:r>
          </a:p>
          <a:p>
            <a:pPr lvl="1"/>
            <a:r>
              <a:rPr lang="en-US" dirty="0"/>
              <a:t>Possibly longer interval between baseline, dose, and treated recordings?</a:t>
            </a:r>
          </a:p>
          <a:p>
            <a:pPr lvl="1"/>
            <a:r>
              <a:rPr lang="en-US" dirty="0"/>
              <a:t>Possibly different administration methods of DMSO?</a:t>
            </a:r>
          </a:p>
          <a:p>
            <a:r>
              <a:rPr lang="en-US" dirty="0"/>
              <a:t>Trends</a:t>
            </a:r>
          </a:p>
          <a:p>
            <a:pPr lvl="1"/>
            <a:r>
              <a:rPr lang="en-US" dirty="0"/>
              <a:t>Increase in noise in recent times</a:t>
            </a:r>
          </a:p>
          <a:p>
            <a:r>
              <a:rPr lang="en-US" dirty="0"/>
              <a:t>I’m NOT seeing a new emergence of controls dropping out</a:t>
            </a:r>
          </a:p>
          <a:p>
            <a:r>
              <a:rPr lang="en-US" dirty="0">
                <a:highlight>
                  <a:srgbClr val="FFFF00"/>
                </a:highlight>
              </a:rPr>
              <a:t>This does NOT include the TSCA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1134B-8979-4009-8BCA-0D236F85E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544" y="1825625"/>
            <a:ext cx="6887324" cy="408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4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9C32-D957-4D19-8121-1D17CF11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TSCA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1099-B3A5-48D9-840F-60631EF7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I left off: there was some non-</a:t>
            </a:r>
            <a:r>
              <a:rPr lang="en-US" dirty="0" err="1"/>
              <a:t>standardness</a:t>
            </a:r>
            <a:r>
              <a:rPr lang="en-US" dirty="0"/>
              <a:t> in how the baseline versus treatment files are named.</a:t>
            </a:r>
          </a:p>
          <a:p>
            <a:r>
              <a:rPr lang="en-US" dirty="0"/>
              <a:t>I have ideas of how to get this info in a much more robust way than just relying on K &amp; T to manually name the files consistently (I think I can scrape the info from the file body?)</a:t>
            </a:r>
          </a:p>
          <a:p>
            <a:pPr lvl="1"/>
            <a:r>
              <a:rPr lang="en-US" dirty="0"/>
              <a:t>Def doable, just need to write the code and test it</a:t>
            </a:r>
          </a:p>
          <a:p>
            <a:r>
              <a:rPr lang="en-US" dirty="0"/>
              <a:t>SO -&gt; I don't have the % change data yet here</a:t>
            </a:r>
          </a:p>
          <a:p>
            <a:r>
              <a:rPr lang="en-US" dirty="0">
                <a:highlight>
                  <a:srgbClr val="FFFF00"/>
                </a:highlight>
              </a:rPr>
              <a:t>So I don't know if the % change was worse here or not (and if that’s why K &amp; T started re-investigating this issue)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1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459C-B568-4B07-A4FE-9094FA9E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discussion with Tim September 13,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D972-D04B-44F3-BB91-40768DF28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298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Tim agreed that the decline in baseline activity just affects the sensitivity of the assays.</a:t>
            </a:r>
          </a:p>
          <a:p>
            <a:r>
              <a:rPr lang="en-US" dirty="0"/>
              <a:t>"I'd like to be able to fix this, but that's [an assay issue], not a data analysis issue."</a:t>
            </a:r>
          </a:p>
          <a:p>
            <a:r>
              <a:rPr lang="en-US" dirty="0"/>
              <a:t>(and I agree that it just affects the sensitivity, since we do normalize to controls now!)</a:t>
            </a:r>
          </a:p>
          <a:p>
            <a:r>
              <a:rPr lang="en-US" dirty="0"/>
              <a:t>Based on Tim's initial intuition and graphs I showed of activity over time from June 2015 - October 2019, it doesn't seem like there is a clearly newly-emerging issue of a decrease in activity</a:t>
            </a:r>
          </a:p>
          <a:p>
            <a:r>
              <a:rPr lang="en-US" dirty="0"/>
              <a:t>So Tim is inclined to </a:t>
            </a:r>
            <a:r>
              <a:rPr lang="en-US" dirty="0" err="1"/>
              <a:t>pipelien</a:t>
            </a:r>
            <a:r>
              <a:rPr lang="en-US" dirty="0"/>
              <a:t> the data as-is</a:t>
            </a:r>
          </a:p>
          <a:p>
            <a:r>
              <a:rPr lang="en-US" dirty="0"/>
              <a:t>But he also agreed it would be helpful to see how the TSCA data fits in, to see if there is a new issue emerging/if it's any different</a:t>
            </a:r>
          </a:p>
          <a:p>
            <a:endParaRPr lang="en-US" dirty="0"/>
          </a:p>
          <a:p>
            <a:r>
              <a:rPr lang="en-US" dirty="0"/>
              <a:t>Regardless, NTP data is higher priority than the TSCA data</a:t>
            </a:r>
          </a:p>
          <a:p>
            <a:r>
              <a:rPr lang="en-US" dirty="0"/>
              <a:t>Tim decided to move the TSCA data subproduct delivery due date to the next strap.</a:t>
            </a:r>
          </a:p>
          <a:p>
            <a:r>
              <a:rPr lang="en-US" dirty="0"/>
              <a:t>So we will return to this in October.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Next step: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Prepare the TSCA data (left off with new function to identify treated vs baseline recording file names) (see git branch “experimental 1”, new “</a:t>
            </a:r>
            <a:r>
              <a:rPr lang="en-US" dirty="0" err="1">
                <a:highlight>
                  <a:srgbClr val="FFFF00"/>
                </a:highlight>
              </a:rPr>
              <a:t>run_type_determination</a:t>
            </a:r>
            <a:r>
              <a:rPr lang="en-US" dirty="0">
                <a:highlight>
                  <a:srgbClr val="FFFF00"/>
                </a:highlight>
              </a:rPr>
              <a:t>” function and test/R/experimenting)with_run_type_determination_2022-09-14.R). To ultimately replace </a:t>
            </a:r>
            <a:r>
              <a:rPr lang="en-US" dirty="0" err="1">
                <a:highlight>
                  <a:srgbClr val="FFFF00"/>
                </a:highlight>
              </a:rPr>
              <a:t>run_type_determination</a:t>
            </a:r>
            <a:r>
              <a:rPr lang="en-US" dirty="0">
                <a:highlight>
                  <a:srgbClr val="FFFF00"/>
                </a:highlight>
              </a:rPr>
              <a:t> in current dat1 function).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See if the decline in baseline (or really, controls) is significantly greater than it was in the past for any endpoints (is that why K &amp; T noticed this? Or just because they happened to notice the decline with this assay and had the bandwidth to investigate?)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If not, then release to be pipelined.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If yes, then discuss with Tim again. Is this data usable/informative, </a:t>
            </a:r>
            <a:r>
              <a:rPr lang="en-US" dirty="0" err="1">
                <a:highlight>
                  <a:srgbClr val="FFFF00"/>
                </a:highlight>
              </a:rPr>
              <a:t>inlight</a:t>
            </a:r>
            <a:r>
              <a:rPr lang="en-US" dirty="0">
                <a:highlight>
                  <a:srgbClr val="FFFF00"/>
                </a:highlight>
              </a:rPr>
              <a:t> of the assay as a whole?</a:t>
            </a:r>
          </a:p>
        </p:txBody>
      </p:sp>
    </p:spTree>
    <p:extLst>
      <p:ext uri="{BB962C8B-B14F-4D97-AF65-F5344CB8AC3E}">
        <p14:creationId xmlns:p14="http://schemas.microsoft.com/office/powerpoint/2010/main" val="394009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747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Status of MEA Acute potential issues</vt:lpstr>
      <vt:lpstr>The issue</vt:lpstr>
      <vt:lpstr>Variable effects on endpoints</vt:lpstr>
      <vt:lpstr>My thoughts</vt:lpstr>
      <vt:lpstr>Trends over time for DMSO and water controls</vt:lpstr>
      <vt:lpstr>Status of TSCA data?</vt:lpstr>
      <vt:lpstr>Notes from discussion with Tim September 13,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Carpenter, Amy</dc:creator>
  <cp:lastModifiedBy>Carpenter, Amy</cp:lastModifiedBy>
  <cp:revision>14</cp:revision>
  <dcterms:created xsi:type="dcterms:W3CDTF">2022-09-12T22:36:37Z</dcterms:created>
  <dcterms:modified xsi:type="dcterms:W3CDTF">2022-09-14T15:52:16Z</dcterms:modified>
</cp:coreProperties>
</file>