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6" r:id="rId9"/>
    <p:sldId id="268" r:id="rId10"/>
    <p:sldId id="270" r:id="rId11"/>
    <p:sldId id="271" r:id="rId12"/>
    <p:sldId id="272" r:id="rId13"/>
    <p:sldId id="277" r:id="rId14"/>
    <p:sldId id="276" r:id="rId15"/>
    <p:sldId id="278" r:id="rId16"/>
    <p:sldId id="267" r:id="rId17"/>
    <p:sldId id="263"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31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AC34-6AF4-424D-9A8E-025B3F582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662A8-2275-4710-877F-8D955AD6A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CBC50-EFC9-40AF-A85B-EFE6785E3932}"/>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F306BF70-C954-462C-B445-6C3FF608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2B5D0-5D5B-4C42-ACEB-22D67A31261E}"/>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81493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D923-D19C-42D0-9623-1A2310962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61C682-5767-48A2-AB00-2168245FF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7C63A-A023-495C-906E-D3C6D91B9CBA}"/>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DC8810F9-4EB3-4673-A3A8-2BF7BB5D8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73412-E10C-4499-8F2B-0C06AED68F72}"/>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33581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59492-E48E-46BA-AC73-671F4698F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3D833-5C68-421D-9C78-2EDF081FC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7F691-46C9-4713-BE2D-FE178596C286}"/>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F6BC4254-3B03-4A2E-8FD5-2CB3BF457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C1541-66F4-461D-BA06-34830381C09E}"/>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419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1582-AEAB-4E07-82BA-D9E20953B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E59ED-1B25-470D-A689-CE7DA2A8A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88C28-02EC-46C8-A3D8-E88EB2AB60ED}"/>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06B108A4-4A61-464A-92C3-FD2C78634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2FDC3-30B8-43A0-B192-D9E0A83BFCB2}"/>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116876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7006-C22D-4455-947F-EDEE1DFCB0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50F20-3637-4A35-AD55-AAAC252D9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E707A-4316-44A5-A9E5-E2A534BE02D0}"/>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D39BC010-EAD0-4A08-9A8A-A8C91944C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BBDAD-751A-45EA-84B2-61ED3E3DBEFA}"/>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88115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F735-F013-49ED-A2ED-70B45DBF5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03F9A-1277-4D09-A80B-68FC5F072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D497F-CCD8-4BF3-93F2-E2ED8B7F2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213FA-7226-4A4A-9B98-12C1389700EE}"/>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6" name="Footer Placeholder 5">
            <a:extLst>
              <a:ext uri="{FF2B5EF4-FFF2-40B4-BE49-F238E27FC236}">
                <a16:creationId xmlns:a16="http://schemas.microsoft.com/office/drawing/2014/main" id="{A507751A-9021-4828-8192-9D64A6147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EAB3B-709A-4483-92AA-F63891951AB2}"/>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17217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7F8A-DB72-40CD-84B0-9773A4C45B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3EA1A-86CD-4312-9DDE-192A4C2E2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C2EBC-72B3-49EA-8E47-60003D0CC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0CF46-A4A8-434D-B83E-E53CCB82F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FE8DE5-43DA-408A-9B74-F4A962CC5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599559-FDD1-4709-BAA4-798274709C17}"/>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8" name="Footer Placeholder 7">
            <a:extLst>
              <a:ext uri="{FF2B5EF4-FFF2-40B4-BE49-F238E27FC236}">
                <a16:creationId xmlns:a16="http://schemas.microsoft.com/office/drawing/2014/main" id="{7C1E4C6E-439C-433B-A5D0-8F262EFB7F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0EE64-2394-4334-88A3-9B1B148ED50F}"/>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68772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D43D-A41F-4776-8C65-6E5F563C2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E1DCC-8226-4984-B7F4-690308EA6EE1}"/>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4" name="Footer Placeholder 3">
            <a:extLst>
              <a:ext uri="{FF2B5EF4-FFF2-40B4-BE49-F238E27FC236}">
                <a16:creationId xmlns:a16="http://schemas.microsoft.com/office/drawing/2014/main" id="{D1B1C7A7-175F-485A-9A0F-FD848613D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3DDD6-5AE1-49E3-937C-9BF4D42732CA}"/>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329308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58C06-D563-4B76-84D1-3F584594D517}"/>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3" name="Footer Placeholder 2">
            <a:extLst>
              <a:ext uri="{FF2B5EF4-FFF2-40B4-BE49-F238E27FC236}">
                <a16:creationId xmlns:a16="http://schemas.microsoft.com/office/drawing/2014/main" id="{1222EE72-DC78-4C1C-82E3-BC9B323F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1ED13-09EA-4875-B1A8-7689B76BA82E}"/>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193342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6F55-8C41-4070-B3A0-107A1BEA6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E0070-C610-4DEB-A4AC-755FD7784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675A8-7491-4642-9DE5-1F9E0F163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F9BCC-D110-4422-8BA5-7CE8288346E7}"/>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6" name="Footer Placeholder 5">
            <a:extLst>
              <a:ext uri="{FF2B5EF4-FFF2-40B4-BE49-F238E27FC236}">
                <a16:creationId xmlns:a16="http://schemas.microsoft.com/office/drawing/2014/main" id="{77CB1DF0-82ED-4205-BA0E-41DFB4E36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A9953-5519-4D7C-992D-6ABC75CA0427}"/>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125615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FA2D-EB90-41D0-B762-D9721F387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DA514-E0D8-4EF0-B39B-D3450763D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9AC9E-1902-4250-9B30-ADDF90D02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54570-0CB4-4ADD-945B-059C278BD21A}"/>
              </a:ext>
            </a:extLst>
          </p:cNvPr>
          <p:cNvSpPr>
            <a:spLocks noGrp="1"/>
          </p:cNvSpPr>
          <p:nvPr>
            <p:ph type="dt" sz="half" idx="10"/>
          </p:nvPr>
        </p:nvSpPr>
        <p:spPr/>
        <p:txBody>
          <a:bodyPr/>
          <a:lstStyle/>
          <a:p>
            <a:fld id="{FFC83348-BCD4-44C5-9D44-84B560E10A29}" type="datetimeFigureOut">
              <a:rPr lang="en-US" smtClean="0"/>
              <a:t>5/3/2022</a:t>
            </a:fld>
            <a:endParaRPr lang="en-US"/>
          </a:p>
        </p:txBody>
      </p:sp>
      <p:sp>
        <p:nvSpPr>
          <p:cNvPr id="6" name="Footer Placeholder 5">
            <a:extLst>
              <a:ext uri="{FF2B5EF4-FFF2-40B4-BE49-F238E27FC236}">
                <a16:creationId xmlns:a16="http://schemas.microsoft.com/office/drawing/2014/main" id="{D5FD797E-C50B-4DA9-BD5D-AAD25C98E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68068-8C63-44E2-A8EB-2C822294C778}"/>
              </a:ext>
            </a:extLst>
          </p:cNvPr>
          <p:cNvSpPr>
            <a:spLocks noGrp="1"/>
          </p:cNvSpPr>
          <p:nvPr>
            <p:ph type="sldNum" sz="quarter" idx="12"/>
          </p:nvPr>
        </p:nvSpPr>
        <p:spPr/>
        <p:txBody>
          <a:bodyPr/>
          <a:lstStyle/>
          <a:p>
            <a:fld id="{D00F7DBD-43B8-471B-A1C6-ECB5342CFE3D}" type="slidenum">
              <a:rPr lang="en-US" smtClean="0"/>
              <a:t>‹#›</a:t>
            </a:fld>
            <a:endParaRPr lang="en-US"/>
          </a:p>
        </p:txBody>
      </p:sp>
    </p:spTree>
    <p:extLst>
      <p:ext uri="{BB962C8B-B14F-4D97-AF65-F5344CB8AC3E}">
        <p14:creationId xmlns:p14="http://schemas.microsoft.com/office/powerpoint/2010/main" val="404630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0FFF3-9180-4A92-B326-5FD53E78D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1D24F-8A2C-4258-AEC9-72180CC8D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5545C-3220-4896-8D19-C229211EC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83348-BCD4-44C5-9D44-84B560E10A29}" type="datetimeFigureOut">
              <a:rPr lang="en-US" smtClean="0"/>
              <a:t>5/3/2022</a:t>
            </a:fld>
            <a:endParaRPr lang="en-US"/>
          </a:p>
        </p:txBody>
      </p:sp>
      <p:sp>
        <p:nvSpPr>
          <p:cNvPr id="5" name="Footer Placeholder 4">
            <a:extLst>
              <a:ext uri="{FF2B5EF4-FFF2-40B4-BE49-F238E27FC236}">
                <a16:creationId xmlns:a16="http://schemas.microsoft.com/office/drawing/2014/main" id="{61196F89-9148-4FF0-9D89-2C773FD09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0A0CD6-F3C0-48FD-9745-2A9712A5A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F7DBD-43B8-471B-A1C6-ECB5342CFE3D}" type="slidenum">
              <a:rPr lang="en-US" smtClean="0"/>
              <a:t>‹#›</a:t>
            </a:fld>
            <a:endParaRPr lang="en-US"/>
          </a:p>
        </p:txBody>
      </p:sp>
    </p:spTree>
    <p:extLst>
      <p:ext uri="{BB962C8B-B14F-4D97-AF65-F5344CB8AC3E}">
        <p14:creationId xmlns:p14="http://schemas.microsoft.com/office/powerpoint/2010/main" val="4095052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8C90-0A7F-405E-8F51-0A4B081349C8}"/>
              </a:ext>
            </a:extLst>
          </p:cNvPr>
          <p:cNvSpPr>
            <a:spLocks noGrp="1"/>
          </p:cNvSpPr>
          <p:nvPr>
            <p:ph type="ctrTitle"/>
          </p:nvPr>
        </p:nvSpPr>
        <p:spPr/>
        <p:txBody>
          <a:bodyPr/>
          <a:lstStyle/>
          <a:p>
            <a:r>
              <a:rPr lang="en-US" dirty="0"/>
              <a:t>Effects of lack of CO2 during recording</a:t>
            </a:r>
          </a:p>
        </p:txBody>
      </p:sp>
      <p:sp>
        <p:nvSpPr>
          <p:cNvPr id="3" name="Subtitle 2">
            <a:extLst>
              <a:ext uri="{FF2B5EF4-FFF2-40B4-BE49-F238E27FC236}">
                <a16:creationId xmlns:a16="http://schemas.microsoft.com/office/drawing/2014/main" id="{9D434FED-6F90-46F7-8841-B6B6D7BA4460}"/>
              </a:ext>
            </a:extLst>
          </p:cNvPr>
          <p:cNvSpPr>
            <a:spLocks noGrp="1"/>
          </p:cNvSpPr>
          <p:nvPr>
            <p:ph type="subTitle" idx="1"/>
          </p:nvPr>
        </p:nvSpPr>
        <p:spPr/>
        <p:txBody>
          <a:bodyPr/>
          <a:lstStyle/>
          <a:p>
            <a:r>
              <a:rPr lang="en-US" dirty="0"/>
              <a:t>For MEA NFA </a:t>
            </a:r>
          </a:p>
          <a:p>
            <a:r>
              <a:rPr lang="en-US" dirty="0"/>
              <a:t>April 28, 2022</a:t>
            </a:r>
          </a:p>
        </p:txBody>
      </p:sp>
    </p:spTree>
    <p:extLst>
      <p:ext uri="{BB962C8B-B14F-4D97-AF65-F5344CB8AC3E}">
        <p14:creationId xmlns:p14="http://schemas.microsoft.com/office/powerpoint/2010/main" val="93500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92765" y="1844513"/>
            <a:ext cx="3260036" cy="3880425"/>
          </a:xfrm>
        </p:spPr>
        <p:txBody>
          <a:bodyPr>
            <a:normAutofit lnSpcReduction="10000"/>
          </a:bodyPr>
          <a:lstStyle/>
          <a:p>
            <a:r>
              <a:rPr lang="en-US" dirty="0"/>
              <a:t>Note that for per_network_spike_spike_percent_DIV12, the SD is elevated in addition to the CV. However, the SD is only slightly above the dataset 50%-</a:t>
            </a:r>
            <a:r>
              <a:rPr lang="en-US" dirty="0" err="1"/>
              <a:t>ile</a:t>
            </a:r>
            <a:r>
              <a:rPr lang="en-US" dirty="0"/>
              <a:t> when looking at the histogram. </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9137" y="1690688"/>
            <a:ext cx="8436806" cy="4198856"/>
          </a:xfrm>
          <a:prstGeom prst="rect">
            <a:avLst/>
          </a:prstGeom>
        </p:spPr>
      </p:pic>
      <p:sp>
        <p:nvSpPr>
          <p:cNvPr id="7" name="TextBox 6">
            <a:extLst>
              <a:ext uri="{FF2B5EF4-FFF2-40B4-BE49-F238E27FC236}">
                <a16:creationId xmlns:a16="http://schemas.microsoft.com/office/drawing/2014/main" id="{D3A6086B-353E-4D10-B7D3-469D09D37110}"/>
              </a:ext>
            </a:extLst>
          </p:cNvPr>
          <p:cNvSpPr txBox="1"/>
          <p:nvPr/>
        </p:nvSpPr>
        <p:spPr>
          <a:xfrm>
            <a:off x="1732068" y="5889544"/>
            <a:ext cx="9978888" cy="830997"/>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acnm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target_cv_over_median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target_sd_over_median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1:         mutual_information_norm_DIV12                  TRUE                 FALSE </a:t>
            </a:r>
          </a:p>
          <a:p>
            <a:r>
              <a:rPr lang="en-US" sz="1200" dirty="0">
                <a:latin typeface="Courier New" panose="02070309020205020404" pitchFamily="49" charset="0"/>
                <a:cs typeface="Courier New" panose="02070309020205020404" pitchFamily="49" charset="0"/>
              </a:rPr>
              <a:t>2:               </a:t>
            </a:r>
            <a:r>
              <a:rPr lang="en-US" sz="1200" dirty="0" err="1">
                <a:latin typeface="Courier New" panose="02070309020205020404" pitchFamily="49" charset="0"/>
                <a:cs typeface="Courier New" panose="02070309020205020404" pitchFamily="49" charset="0"/>
              </a:rPr>
              <a:t>mutual_information_norm</a:t>
            </a:r>
            <a:r>
              <a:rPr lang="en-US" sz="1200" dirty="0">
                <a:latin typeface="Courier New" panose="02070309020205020404" pitchFamily="49" charset="0"/>
                <a:cs typeface="Courier New" panose="02070309020205020404" pitchFamily="49" charset="0"/>
              </a:rPr>
              <a:t>                  TRUE                 FALSE </a:t>
            </a:r>
          </a:p>
          <a:p>
            <a:r>
              <a:rPr lang="en-US" sz="1200" dirty="0">
                <a:latin typeface="Courier New" panose="02070309020205020404" pitchFamily="49" charset="0"/>
                <a:cs typeface="Courier New" panose="02070309020205020404" pitchFamily="49" charset="0"/>
              </a:rPr>
              <a:t>3: </a:t>
            </a:r>
            <a:r>
              <a:rPr lang="en-US" sz="1200" b="1" dirty="0">
                <a:latin typeface="Courier New" panose="02070309020205020404" pitchFamily="49" charset="0"/>
                <a:cs typeface="Courier New" panose="02070309020205020404" pitchFamily="49" charset="0"/>
              </a:rPr>
              <a:t>per_network_spike_spike_percent_DIV12                  TRUE                  </a:t>
            </a:r>
            <a:r>
              <a:rPr lang="en-US" sz="1200" b="1" dirty="0" err="1">
                <a:latin typeface="Courier New" panose="02070309020205020404" pitchFamily="49" charset="0"/>
                <a:cs typeface="Courier New" panose="02070309020205020404" pitchFamily="49" charset="0"/>
              </a:rPr>
              <a:t>TRUE</a:t>
            </a:r>
            <a:r>
              <a:rPr lang="en-US" sz="1200" b="1"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4EDA8191-6C00-45D3-9A54-E6BDAA491604}"/>
              </a:ext>
            </a:extLst>
          </p:cNvPr>
          <p:cNvSpPr txBox="1"/>
          <p:nvPr/>
        </p:nvSpPr>
        <p:spPr>
          <a:xfrm>
            <a:off x="5738192" y="2187462"/>
            <a:ext cx="1298713" cy="369332"/>
          </a:xfrm>
          <a:prstGeom prst="rect">
            <a:avLst/>
          </a:prstGeom>
          <a:noFill/>
        </p:spPr>
        <p:txBody>
          <a:bodyPr wrap="square" rtlCol="0">
            <a:spAutoFit/>
          </a:bodyPr>
          <a:lstStyle/>
          <a:p>
            <a:r>
              <a:rPr lang="en-US" b="1" dirty="0"/>
              <a:t>SD</a:t>
            </a:r>
          </a:p>
        </p:txBody>
      </p:sp>
      <p:sp>
        <p:nvSpPr>
          <p:cNvPr id="8" name="TextBox 7">
            <a:extLst>
              <a:ext uri="{FF2B5EF4-FFF2-40B4-BE49-F238E27FC236}">
                <a16:creationId xmlns:a16="http://schemas.microsoft.com/office/drawing/2014/main" id="{1722AD1A-DC1F-4C28-ABB2-7D07DA42D39A}"/>
              </a:ext>
            </a:extLst>
          </p:cNvPr>
          <p:cNvSpPr txBox="1"/>
          <p:nvPr/>
        </p:nvSpPr>
        <p:spPr>
          <a:xfrm>
            <a:off x="9868329" y="2187462"/>
            <a:ext cx="1298713" cy="369332"/>
          </a:xfrm>
          <a:prstGeom prst="rect">
            <a:avLst/>
          </a:prstGeom>
          <a:noFill/>
        </p:spPr>
        <p:txBody>
          <a:bodyPr wrap="square" rtlCol="0">
            <a:spAutoFit/>
          </a:bodyPr>
          <a:lstStyle/>
          <a:p>
            <a:r>
              <a:rPr lang="en-US" b="1" dirty="0"/>
              <a:t>CV</a:t>
            </a:r>
          </a:p>
        </p:txBody>
      </p:sp>
    </p:spTree>
    <p:extLst>
      <p:ext uri="{BB962C8B-B14F-4D97-AF65-F5344CB8AC3E}">
        <p14:creationId xmlns:p14="http://schemas.microsoft.com/office/powerpoint/2010/main" val="220374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325333" y="1844514"/>
            <a:ext cx="3027468" cy="4045030"/>
          </a:xfrm>
        </p:spPr>
        <p:txBody>
          <a:bodyPr>
            <a:normAutofit fontScale="77500" lnSpcReduction="20000"/>
          </a:bodyPr>
          <a:lstStyle/>
          <a:p>
            <a:r>
              <a:rPr lang="en-US" dirty="0"/>
              <a:t>For 2/5 remaining endpoints, I cannot explain the increase in variability for the 20210818 culture. However, the median value from the plate that did have CO2 actually indicates decreased activity relative to the other 2 plates. Thus, these 2 endpoints do not seem to indicate that the lack of CO2 suppressed activity.</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3081" y="1697030"/>
            <a:ext cx="8448919" cy="4186171"/>
          </a:xfrm>
          <a:prstGeom prst="rect">
            <a:avLst/>
          </a:prstGeom>
        </p:spPr>
      </p:pic>
      <p:sp>
        <p:nvSpPr>
          <p:cNvPr id="7" name="TextBox 6">
            <a:extLst>
              <a:ext uri="{FF2B5EF4-FFF2-40B4-BE49-F238E27FC236}">
                <a16:creationId xmlns:a16="http://schemas.microsoft.com/office/drawing/2014/main" id="{D3A6086B-353E-4D10-B7D3-469D09D37110}"/>
              </a:ext>
            </a:extLst>
          </p:cNvPr>
          <p:cNvSpPr txBox="1"/>
          <p:nvPr/>
        </p:nvSpPr>
        <p:spPr>
          <a:xfrm>
            <a:off x="1166191" y="5889544"/>
            <a:ext cx="11025809" cy="64633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Affected endpoints:</a:t>
            </a:r>
          </a:p>
          <a:p>
            <a:r>
              <a:rPr lang="en-US" sz="1200" dirty="0">
                <a:latin typeface="Courier New" panose="02070309020205020404" pitchFamily="49" charset="0"/>
                <a:cs typeface="Courier New" panose="02070309020205020404" pitchFamily="49" charset="0"/>
              </a:rPr>
              <a:t># active_electrodes_number_DIV12 (unaffected plate median value lower than other 2 plates)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inter_network_spike_interval_mean</a:t>
            </a:r>
            <a:r>
              <a:rPr lang="en-US" sz="1200" dirty="0">
                <a:latin typeface="Courier New" panose="02070309020205020404" pitchFamily="49" charset="0"/>
                <a:cs typeface="Courier New" panose="02070309020205020404" pitchFamily="49" charset="0"/>
              </a:rPr>
              <a:t> (unaffected plate median value higher than other 2 plates)</a:t>
            </a:r>
          </a:p>
        </p:txBody>
      </p:sp>
    </p:spTree>
    <p:extLst>
      <p:ext uri="{BB962C8B-B14F-4D97-AF65-F5344CB8AC3E}">
        <p14:creationId xmlns:p14="http://schemas.microsoft.com/office/powerpoint/2010/main" val="423067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325332" y="1844514"/>
            <a:ext cx="3094761" cy="4045030"/>
          </a:xfrm>
        </p:spPr>
        <p:txBody>
          <a:bodyPr>
            <a:normAutofit/>
          </a:bodyPr>
          <a:lstStyle/>
          <a:p>
            <a:r>
              <a:rPr lang="en-US" dirty="0"/>
              <a:t>The final 2 endpoints (see next slides)</a:t>
            </a:r>
          </a:p>
        </p:txBody>
      </p:sp>
      <p:sp>
        <p:nvSpPr>
          <p:cNvPr id="7" name="TextBox 6">
            <a:extLst>
              <a:ext uri="{FF2B5EF4-FFF2-40B4-BE49-F238E27FC236}">
                <a16:creationId xmlns:a16="http://schemas.microsoft.com/office/drawing/2014/main" id="{D3A6086B-353E-4D10-B7D3-469D09D37110}"/>
              </a:ext>
            </a:extLst>
          </p:cNvPr>
          <p:cNvSpPr txBox="1"/>
          <p:nvPr/>
        </p:nvSpPr>
        <p:spPr>
          <a:xfrm>
            <a:off x="327991" y="3198167"/>
            <a:ext cx="11025809" cy="64633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network_spike_duration_std_DIV12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per_burst_spike_percent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per_burst_interspike_interval</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433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283C-2609-4659-95C0-56B137ACF3B3}"/>
              </a:ext>
            </a:extLst>
          </p:cNvPr>
          <p:cNvSpPr>
            <a:spLocks noGrp="1"/>
          </p:cNvSpPr>
          <p:nvPr>
            <p:ph type="title"/>
          </p:nvPr>
        </p:nvSpPr>
        <p:spPr>
          <a:xfrm>
            <a:off x="185530" y="-164961"/>
            <a:ext cx="12006470" cy="1325563"/>
          </a:xfrm>
        </p:spPr>
        <p:txBody>
          <a:bodyPr/>
          <a:lstStyle/>
          <a:p>
            <a:r>
              <a:rPr lang="en-US" dirty="0" err="1"/>
              <a:t>per_burst_spike_percent</a:t>
            </a:r>
            <a:endParaRPr lang="en-US" dirty="0"/>
          </a:p>
        </p:txBody>
      </p:sp>
      <p:sp>
        <p:nvSpPr>
          <p:cNvPr id="3" name="Content Placeholder 2">
            <a:extLst>
              <a:ext uri="{FF2B5EF4-FFF2-40B4-BE49-F238E27FC236}">
                <a16:creationId xmlns:a16="http://schemas.microsoft.com/office/drawing/2014/main" id="{409BC791-71CA-4C98-A6CA-050D9F11D694}"/>
              </a:ext>
            </a:extLst>
          </p:cNvPr>
          <p:cNvSpPr>
            <a:spLocks noGrp="1"/>
          </p:cNvSpPr>
          <p:nvPr>
            <p:ph idx="1"/>
          </p:nvPr>
        </p:nvSpPr>
        <p:spPr>
          <a:xfrm>
            <a:off x="838200" y="1825625"/>
            <a:ext cx="5257800" cy="4351338"/>
          </a:xfrm>
        </p:spPr>
        <p:txBody>
          <a:bodyPr>
            <a:normAutofit/>
          </a:bodyPr>
          <a:lstStyle/>
          <a:p>
            <a:r>
              <a:rPr lang="en-US" dirty="0"/>
              <a:t>CV is elevated, but not SD</a:t>
            </a:r>
          </a:p>
          <a:p>
            <a:r>
              <a:rPr lang="en-US" dirty="0"/>
              <a:t>An argument could be made that the value of this endpoint is decreasing over time (by culture), so the relatively high CV could be due to a smaller than average mean of plate medians in 20210818 (as observed for mutual information), though this trend is less consistent</a:t>
            </a:r>
          </a:p>
        </p:txBody>
      </p:sp>
      <p:pic>
        <p:nvPicPr>
          <p:cNvPr id="5" name="Picture 4">
            <a:extLst>
              <a:ext uri="{FF2B5EF4-FFF2-40B4-BE49-F238E27FC236}">
                <a16:creationId xmlns:a16="http://schemas.microsoft.com/office/drawing/2014/main" id="{7D36B7D8-3D0D-4163-8246-9EB1259896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4539" y="3900804"/>
            <a:ext cx="5857461" cy="2896869"/>
          </a:xfrm>
          <a:prstGeom prst="rect">
            <a:avLst/>
          </a:prstGeom>
        </p:spPr>
      </p:pic>
      <p:pic>
        <p:nvPicPr>
          <p:cNvPr id="6" name="Picture 5">
            <a:extLst>
              <a:ext uri="{FF2B5EF4-FFF2-40B4-BE49-F238E27FC236}">
                <a16:creationId xmlns:a16="http://schemas.microsoft.com/office/drawing/2014/main" id="{F162C88F-86C6-4412-A9B0-B25ECE49DA24}"/>
              </a:ext>
            </a:extLst>
          </p:cNvPr>
          <p:cNvPicPr>
            <a:picLocks noChangeAspect="1"/>
          </p:cNvPicPr>
          <p:nvPr/>
        </p:nvPicPr>
        <p:blipFill>
          <a:blip r:embed="rId3"/>
          <a:stretch>
            <a:fillRect/>
          </a:stretch>
        </p:blipFill>
        <p:spPr>
          <a:xfrm>
            <a:off x="6334539" y="873156"/>
            <a:ext cx="5857461" cy="2905159"/>
          </a:xfrm>
          <a:prstGeom prst="rect">
            <a:avLst/>
          </a:prstGeom>
        </p:spPr>
      </p:pic>
    </p:spTree>
    <p:extLst>
      <p:ext uri="{BB962C8B-B14F-4D97-AF65-F5344CB8AC3E}">
        <p14:creationId xmlns:p14="http://schemas.microsoft.com/office/powerpoint/2010/main" val="416971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283C-2609-4659-95C0-56B137ACF3B3}"/>
              </a:ext>
            </a:extLst>
          </p:cNvPr>
          <p:cNvSpPr>
            <a:spLocks noGrp="1"/>
          </p:cNvSpPr>
          <p:nvPr>
            <p:ph type="title"/>
          </p:nvPr>
        </p:nvSpPr>
        <p:spPr>
          <a:xfrm>
            <a:off x="185530" y="-164961"/>
            <a:ext cx="12006470" cy="1325563"/>
          </a:xfrm>
        </p:spPr>
        <p:txBody>
          <a:bodyPr/>
          <a:lstStyle/>
          <a:p>
            <a:r>
              <a:rPr lang="en-US" sz="4400" dirty="0">
                <a:latin typeface="Courier New" panose="02070309020205020404" pitchFamily="49" charset="0"/>
                <a:cs typeface="Courier New" panose="02070309020205020404" pitchFamily="49" charset="0"/>
              </a:rPr>
              <a:t>network_spike_duration_std_DIV12</a:t>
            </a:r>
          </a:p>
        </p:txBody>
      </p:sp>
      <p:sp>
        <p:nvSpPr>
          <p:cNvPr id="3" name="Content Placeholder 2">
            <a:extLst>
              <a:ext uri="{FF2B5EF4-FFF2-40B4-BE49-F238E27FC236}">
                <a16:creationId xmlns:a16="http://schemas.microsoft.com/office/drawing/2014/main" id="{409BC791-71CA-4C98-A6CA-050D9F11D694}"/>
              </a:ext>
            </a:extLst>
          </p:cNvPr>
          <p:cNvSpPr>
            <a:spLocks noGrp="1"/>
          </p:cNvSpPr>
          <p:nvPr>
            <p:ph idx="1"/>
          </p:nvPr>
        </p:nvSpPr>
        <p:spPr>
          <a:xfrm>
            <a:off x="838200" y="1825625"/>
            <a:ext cx="5257800" cy="4351338"/>
          </a:xfrm>
        </p:spPr>
        <p:txBody>
          <a:bodyPr/>
          <a:lstStyle/>
          <a:p>
            <a:r>
              <a:rPr lang="en-US" dirty="0"/>
              <a:t>CV is elevated, but not SD</a:t>
            </a:r>
          </a:p>
          <a:p>
            <a:r>
              <a:rPr lang="en-US" dirty="0"/>
              <a:t>Elevated CV seems slight when looking at the spread of values in the histogram</a:t>
            </a:r>
          </a:p>
          <a:p>
            <a:endParaRPr lang="en-US" dirty="0"/>
          </a:p>
        </p:txBody>
      </p:sp>
      <p:pic>
        <p:nvPicPr>
          <p:cNvPr id="5" name="Picture 4">
            <a:extLst>
              <a:ext uri="{FF2B5EF4-FFF2-40B4-BE49-F238E27FC236}">
                <a16:creationId xmlns:a16="http://schemas.microsoft.com/office/drawing/2014/main" id="{7D36B7D8-3D0D-4163-8246-9EB1259896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51410" y="3900804"/>
            <a:ext cx="5823719" cy="2896869"/>
          </a:xfrm>
          <a:prstGeom prst="rect">
            <a:avLst/>
          </a:prstGeom>
        </p:spPr>
      </p:pic>
      <p:pic>
        <p:nvPicPr>
          <p:cNvPr id="6" name="Picture 5">
            <a:extLst>
              <a:ext uri="{FF2B5EF4-FFF2-40B4-BE49-F238E27FC236}">
                <a16:creationId xmlns:a16="http://schemas.microsoft.com/office/drawing/2014/main" id="{F162C88F-86C6-4412-A9B0-B25ECE49D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2339" y="873156"/>
            <a:ext cx="5801860" cy="2905159"/>
          </a:xfrm>
          <a:prstGeom prst="rect">
            <a:avLst/>
          </a:prstGeom>
        </p:spPr>
      </p:pic>
    </p:spTree>
    <p:extLst>
      <p:ext uri="{BB962C8B-B14F-4D97-AF65-F5344CB8AC3E}">
        <p14:creationId xmlns:p14="http://schemas.microsoft.com/office/powerpoint/2010/main" val="171123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283C-2609-4659-95C0-56B137ACF3B3}"/>
              </a:ext>
            </a:extLst>
          </p:cNvPr>
          <p:cNvSpPr>
            <a:spLocks noGrp="1"/>
          </p:cNvSpPr>
          <p:nvPr>
            <p:ph type="title"/>
          </p:nvPr>
        </p:nvSpPr>
        <p:spPr>
          <a:xfrm>
            <a:off x="185530" y="-164961"/>
            <a:ext cx="12006470" cy="1325563"/>
          </a:xfrm>
        </p:spPr>
        <p:txBody>
          <a:bodyPr/>
          <a:lstStyle/>
          <a:p>
            <a:r>
              <a:rPr lang="en-US" sz="4400" dirty="0" err="1">
                <a:latin typeface="Courier New" panose="02070309020205020404" pitchFamily="49" charset="0"/>
                <a:cs typeface="Courier New" panose="02070309020205020404" pitchFamily="49" charset="0"/>
              </a:rPr>
              <a:t>per_burst_interspike_interval</a:t>
            </a:r>
            <a:endParaRPr lang="en-US" dirty="0"/>
          </a:p>
        </p:txBody>
      </p:sp>
      <p:sp>
        <p:nvSpPr>
          <p:cNvPr id="3" name="Content Placeholder 2">
            <a:extLst>
              <a:ext uri="{FF2B5EF4-FFF2-40B4-BE49-F238E27FC236}">
                <a16:creationId xmlns:a16="http://schemas.microsoft.com/office/drawing/2014/main" id="{409BC791-71CA-4C98-A6CA-050D9F11D694}"/>
              </a:ext>
            </a:extLst>
          </p:cNvPr>
          <p:cNvSpPr>
            <a:spLocks noGrp="1"/>
          </p:cNvSpPr>
          <p:nvPr>
            <p:ph idx="1"/>
          </p:nvPr>
        </p:nvSpPr>
        <p:spPr>
          <a:xfrm>
            <a:off x="838200" y="1825625"/>
            <a:ext cx="5257800" cy="4351338"/>
          </a:xfrm>
        </p:spPr>
        <p:txBody>
          <a:bodyPr>
            <a:normAutofit lnSpcReduction="10000"/>
          </a:bodyPr>
          <a:lstStyle/>
          <a:p>
            <a:r>
              <a:rPr lang="en-US" dirty="0"/>
              <a:t>SD is elevated, but not CV</a:t>
            </a:r>
          </a:p>
          <a:p>
            <a:r>
              <a:rPr lang="en-US" dirty="0"/>
              <a:t>I don’t know.. I can’t really even prove that this endpoint is noisy, bc it all depends on the scale. There isn’t a clear trend over culture time.</a:t>
            </a:r>
          </a:p>
          <a:p>
            <a:r>
              <a:rPr lang="en-US" dirty="0"/>
              <a:t>Maybe this is an issue. But it’s just 1 endpoint. The values from the plates </a:t>
            </a:r>
            <a:r>
              <a:rPr lang="en-US"/>
              <a:t>lacking CO2 </a:t>
            </a:r>
            <a:r>
              <a:rPr lang="en-US" dirty="0"/>
              <a:t>seem perfectly fine compared to contemporary cultures.</a:t>
            </a:r>
          </a:p>
        </p:txBody>
      </p:sp>
      <p:pic>
        <p:nvPicPr>
          <p:cNvPr id="5" name="Picture 4">
            <a:extLst>
              <a:ext uri="{FF2B5EF4-FFF2-40B4-BE49-F238E27FC236}">
                <a16:creationId xmlns:a16="http://schemas.microsoft.com/office/drawing/2014/main" id="{7D36B7D8-3D0D-4163-8246-9EB1259896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51410" y="3937640"/>
            <a:ext cx="5823719" cy="2823197"/>
          </a:xfrm>
          <a:prstGeom prst="rect">
            <a:avLst/>
          </a:prstGeom>
        </p:spPr>
      </p:pic>
      <p:pic>
        <p:nvPicPr>
          <p:cNvPr id="6" name="Picture 5">
            <a:extLst>
              <a:ext uri="{FF2B5EF4-FFF2-40B4-BE49-F238E27FC236}">
                <a16:creationId xmlns:a16="http://schemas.microsoft.com/office/drawing/2014/main" id="{F162C88F-86C6-4412-A9B0-B25ECE49D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62339" y="878195"/>
            <a:ext cx="5801860" cy="2895081"/>
          </a:xfrm>
          <a:prstGeom prst="rect">
            <a:avLst/>
          </a:prstGeom>
        </p:spPr>
      </p:pic>
    </p:spTree>
    <p:extLst>
      <p:ext uri="{BB962C8B-B14F-4D97-AF65-F5344CB8AC3E}">
        <p14:creationId xmlns:p14="http://schemas.microsoft.com/office/powerpoint/2010/main" val="378827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529E-6EDC-410B-BCB6-AD5370D58CAF}"/>
              </a:ext>
            </a:extLst>
          </p:cNvPr>
          <p:cNvSpPr>
            <a:spLocks noGrp="1"/>
          </p:cNvSpPr>
          <p:nvPr>
            <p:ph type="title"/>
          </p:nvPr>
        </p:nvSpPr>
        <p:spPr>
          <a:xfrm>
            <a:off x="212035" y="192845"/>
            <a:ext cx="11820939" cy="1325563"/>
          </a:xfrm>
        </p:spPr>
        <p:txBody>
          <a:bodyPr/>
          <a:lstStyle/>
          <a:p>
            <a:r>
              <a:rPr lang="en-US" dirty="0"/>
              <a:t>Summary of the 15 endpoints with higher-than-50%-</a:t>
            </a:r>
            <a:r>
              <a:rPr lang="en-US" dirty="0" err="1"/>
              <a:t>ile</a:t>
            </a:r>
            <a:r>
              <a:rPr lang="en-US" dirty="0"/>
              <a:t> SD or CV of </a:t>
            </a:r>
            <a:r>
              <a:rPr lang="en-US" dirty="0" err="1"/>
              <a:t>platewise</a:t>
            </a:r>
            <a:r>
              <a:rPr lang="en-US" dirty="0"/>
              <a:t> medians in 20210818</a:t>
            </a:r>
          </a:p>
        </p:txBody>
      </p:sp>
      <p:graphicFrame>
        <p:nvGraphicFramePr>
          <p:cNvPr id="4" name="Table 4">
            <a:extLst>
              <a:ext uri="{FF2B5EF4-FFF2-40B4-BE49-F238E27FC236}">
                <a16:creationId xmlns:a16="http://schemas.microsoft.com/office/drawing/2014/main" id="{DF604DDD-48B8-4B29-B54D-94055470027A}"/>
              </a:ext>
            </a:extLst>
          </p:cNvPr>
          <p:cNvGraphicFramePr>
            <a:graphicFrameLocks noGrp="1"/>
          </p:cNvGraphicFramePr>
          <p:nvPr>
            <p:ph idx="1"/>
            <p:extLst>
              <p:ext uri="{D42A27DB-BD31-4B8C-83A1-F6EECF244321}">
                <p14:modId xmlns:p14="http://schemas.microsoft.com/office/powerpoint/2010/main" val="2136634711"/>
              </p:ext>
            </p:extLst>
          </p:nvPr>
        </p:nvGraphicFramePr>
        <p:xfrm>
          <a:off x="212035" y="1423074"/>
          <a:ext cx="11820939" cy="5425440"/>
        </p:xfrm>
        <a:graphic>
          <a:graphicData uri="http://schemas.openxmlformats.org/drawingml/2006/table">
            <a:tbl>
              <a:tblPr firstRow="1" bandRow="1">
                <a:tableStyleId>{5C22544A-7EE6-4342-B048-85BDC9FD1C3A}</a:tableStyleId>
              </a:tblPr>
              <a:tblGrid>
                <a:gridCol w="6467061">
                  <a:extLst>
                    <a:ext uri="{9D8B030D-6E8A-4147-A177-3AD203B41FA5}">
                      <a16:colId xmlns:a16="http://schemas.microsoft.com/office/drawing/2014/main" val="623008928"/>
                    </a:ext>
                  </a:extLst>
                </a:gridCol>
                <a:gridCol w="1073426">
                  <a:extLst>
                    <a:ext uri="{9D8B030D-6E8A-4147-A177-3AD203B41FA5}">
                      <a16:colId xmlns:a16="http://schemas.microsoft.com/office/drawing/2014/main" val="2915169796"/>
                    </a:ext>
                  </a:extLst>
                </a:gridCol>
                <a:gridCol w="4280452">
                  <a:extLst>
                    <a:ext uri="{9D8B030D-6E8A-4147-A177-3AD203B41FA5}">
                      <a16:colId xmlns:a16="http://schemas.microsoft.com/office/drawing/2014/main" val="73603721"/>
                    </a:ext>
                  </a:extLst>
                </a:gridCol>
              </a:tblGrid>
              <a:tr h="370840">
                <a:tc>
                  <a:txBody>
                    <a:bodyPr/>
                    <a:lstStyle/>
                    <a:p>
                      <a:r>
                        <a:rPr lang="en-US" sz="1600" dirty="0"/>
                        <a:t>Explanation</a:t>
                      </a:r>
                    </a:p>
                  </a:txBody>
                  <a:tcPr/>
                </a:tc>
                <a:tc>
                  <a:txBody>
                    <a:bodyPr/>
                    <a:lstStyle/>
                    <a:p>
                      <a:r>
                        <a:rPr lang="en-US" sz="1600" dirty="0"/>
                        <a:t># of endpoints</a:t>
                      </a:r>
                    </a:p>
                  </a:txBody>
                  <a:tcPr/>
                </a:tc>
                <a:tc>
                  <a:txBody>
                    <a:bodyPr/>
                    <a:lstStyle/>
                    <a:p>
                      <a:r>
                        <a:rPr lang="en-US" sz="1600" dirty="0"/>
                        <a:t>endpoints</a:t>
                      </a:r>
                    </a:p>
                  </a:txBody>
                  <a:tcPr/>
                </a:tc>
                <a:extLst>
                  <a:ext uri="{0D108BD9-81ED-4DB2-BD59-A6C34878D82A}">
                    <a16:rowId xmlns:a16="http://schemas.microsoft.com/office/drawing/2014/main" val="2540279838"/>
                  </a:ext>
                </a:extLst>
              </a:tr>
              <a:tr h="370840">
                <a:tc>
                  <a:txBody>
                    <a:bodyPr/>
                    <a:lstStyle/>
                    <a:p>
                      <a:r>
                        <a:rPr lang="en-US" sz="1600" dirty="0"/>
                        <a:t>Median value from plate that did have CO2 is in between medians from plates that did not have CO2, indicating a lack of consistent effect</a:t>
                      </a:r>
                    </a:p>
                  </a:txBody>
                  <a:tcPr/>
                </a:tc>
                <a:tc>
                  <a:txBody>
                    <a:bodyPr/>
                    <a:lstStyle/>
                    <a:p>
                      <a:r>
                        <a:rPr lang="en-US" sz="1600" dirty="0"/>
                        <a:t>4</a:t>
                      </a:r>
                    </a:p>
                  </a:txBody>
                  <a:tcPr/>
                </a:tc>
                <a:tc>
                  <a:txBody>
                    <a:bodyPr/>
                    <a:lstStyle/>
                    <a:p>
                      <a:r>
                        <a:rPr lang="en-US" sz="1600" dirty="0" err="1"/>
                        <a:t>interburst_interval_mean</a:t>
                      </a:r>
                      <a:endParaRPr lang="en-US" sz="1600" dirty="0"/>
                    </a:p>
                    <a:p>
                      <a:r>
                        <a:rPr lang="en-US" sz="1600" dirty="0" err="1"/>
                        <a:t>burst_duration_mean</a:t>
                      </a:r>
                      <a:endParaRPr lang="en-US" sz="1600" dirty="0"/>
                    </a:p>
                    <a:p>
                      <a:r>
                        <a:rPr lang="en-US" sz="1600" dirty="0" err="1"/>
                        <a:t>dev_firing_rate_mean</a:t>
                      </a:r>
                      <a:endParaRPr lang="en-US" sz="1600" dirty="0"/>
                    </a:p>
                    <a:p>
                      <a:r>
                        <a:rPr lang="en-US" sz="1600" dirty="0" err="1"/>
                        <a:t>spike_duration_mean</a:t>
                      </a:r>
                      <a:endParaRPr lang="en-US" sz="1600" dirty="0"/>
                    </a:p>
                  </a:txBody>
                  <a:tcPr/>
                </a:tc>
                <a:extLst>
                  <a:ext uri="{0D108BD9-81ED-4DB2-BD59-A6C34878D82A}">
                    <a16:rowId xmlns:a16="http://schemas.microsoft.com/office/drawing/2014/main" val="2620435818"/>
                  </a:ext>
                </a:extLst>
              </a:tr>
              <a:tr h="370840">
                <a:tc>
                  <a:txBody>
                    <a:bodyPr/>
                    <a:lstStyle/>
                    <a:p>
                      <a:r>
                        <a:rPr lang="en-US" sz="1600" dirty="0"/>
                        <a:t>Variability in plate medians appears to increase over culture time; variability in 20210818 seems negligible compared to more recent cultures</a:t>
                      </a:r>
                    </a:p>
                  </a:txBody>
                  <a:tcPr/>
                </a:tc>
                <a:tc>
                  <a:txBody>
                    <a:bodyPr/>
                    <a:lstStyle/>
                    <a:p>
                      <a:r>
                        <a:rPr lang="en-US" sz="1600" dirty="0"/>
                        <a:t>3</a:t>
                      </a:r>
                    </a:p>
                  </a:txBody>
                  <a:tcPr/>
                </a:tc>
                <a:tc>
                  <a:txBody>
                    <a:bodyPr/>
                    <a:lstStyle/>
                    <a:p>
                      <a:r>
                        <a:rPr lang="en-US" sz="1600" dirty="0"/>
                        <a:t>interburst_interval_mean_DIV12</a:t>
                      </a:r>
                    </a:p>
                    <a:p>
                      <a:r>
                        <a:rPr lang="en-US" sz="1600" dirty="0"/>
                        <a:t>inter_network_spike_interval_mean_DIV12</a:t>
                      </a:r>
                    </a:p>
                    <a:p>
                      <a:r>
                        <a:rPr lang="en-US" sz="1600" dirty="0"/>
                        <a:t>spike_duration_mean_DIV12</a:t>
                      </a:r>
                    </a:p>
                  </a:txBody>
                  <a:tcPr/>
                </a:tc>
                <a:extLst>
                  <a:ext uri="{0D108BD9-81ED-4DB2-BD59-A6C34878D82A}">
                    <a16:rowId xmlns:a16="http://schemas.microsoft.com/office/drawing/2014/main" val="2806939986"/>
                  </a:ext>
                </a:extLst>
              </a:tr>
              <a:tr h="370840">
                <a:tc>
                  <a:txBody>
                    <a:bodyPr/>
                    <a:lstStyle/>
                    <a:p>
                      <a:r>
                        <a:rPr lang="en-US" sz="1600" dirty="0"/>
                        <a:t>CV, not SD is the primary elevated measure for 20210818 and the average plate-wise medians appears to decrease over culture time. Since the CV is divided by the culture average, these CVs likely appear elevated because of the relatively small denominator of the CV, not necessarily due to increase variance.</a:t>
                      </a:r>
                    </a:p>
                  </a:txBody>
                  <a:tcPr/>
                </a:tc>
                <a:tc>
                  <a:txBody>
                    <a:bodyPr/>
                    <a:lstStyle/>
                    <a:p>
                      <a:r>
                        <a:rPr lang="en-US" sz="1600" dirty="0"/>
                        <a:t>3</a:t>
                      </a:r>
                    </a:p>
                  </a:txBody>
                  <a:tcPr/>
                </a:tc>
                <a:tc>
                  <a:txBody>
                    <a:bodyPr/>
                    <a:lstStyle/>
                    <a:p>
                      <a:r>
                        <a:rPr lang="en-US" sz="1600" dirty="0"/>
                        <a:t>mutual_information_norm_DIV12</a:t>
                      </a:r>
                    </a:p>
                    <a:p>
                      <a:r>
                        <a:rPr lang="en-US" sz="1600" dirty="0" err="1"/>
                        <a:t>mutual_information_norm</a:t>
                      </a:r>
                      <a:endParaRPr lang="en-US" sz="1600" dirty="0"/>
                    </a:p>
                    <a:p>
                      <a:r>
                        <a:rPr lang="en-US" sz="1600" dirty="0"/>
                        <a:t>per_network_spike_spike_percent_DIV12</a:t>
                      </a:r>
                    </a:p>
                  </a:txBody>
                  <a:tcPr/>
                </a:tc>
                <a:extLst>
                  <a:ext uri="{0D108BD9-81ED-4DB2-BD59-A6C34878D82A}">
                    <a16:rowId xmlns:a16="http://schemas.microsoft.com/office/drawing/2014/main" val="2490932518"/>
                  </a:ext>
                </a:extLst>
              </a:tr>
              <a:tr h="370840">
                <a:tc>
                  <a:txBody>
                    <a:bodyPr/>
                    <a:lstStyle/>
                    <a:p>
                      <a:r>
                        <a:rPr lang="en-US" sz="1600" dirty="0"/>
                        <a:t>No explanation, but median value from plate that did have CO2 actually indicates decreased activity relative to the other 2 plates, indicating that the lack of CO2 does not seem to decrease the activity.</a:t>
                      </a:r>
                    </a:p>
                  </a:txBody>
                  <a:tcPr/>
                </a:tc>
                <a:tc>
                  <a:txBody>
                    <a:bodyPr/>
                    <a:lstStyle/>
                    <a:p>
                      <a:r>
                        <a:rPr lang="en-US" sz="1600" dirty="0"/>
                        <a:t>2</a:t>
                      </a:r>
                    </a:p>
                  </a:txBody>
                  <a:tcPr/>
                </a:tc>
                <a:tc>
                  <a:txBody>
                    <a:bodyPr/>
                    <a:lstStyle/>
                    <a:p>
                      <a:r>
                        <a:rPr lang="en-US" sz="1600" dirty="0"/>
                        <a:t>active_electrodes_number_DIV12 </a:t>
                      </a:r>
                      <a:r>
                        <a:rPr lang="en-US" sz="1600" dirty="0" err="1"/>
                        <a:t>inter_network_spike_interval_mean</a:t>
                      </a:r>
                      <a:endParaRPr lang="en-US" sz="1600" dirty="0"/>
                    </a:p>
                  </a:txBody>
                  <a:tcPr/>
                </a:tc>
                <a:extLst>
                  <a:ext uri="{0D108BD9-81ED-4DB2-BD59-A6C34878D82A}">
                    <a16:rowId xmlns:a16="http://schemas.microsoft.com/office/drawing/2014/main" val="2833252447"/>
                  </a:ext>
                </a:extLst>
              </a:tr>
              <a:tr h="370840">
                <a:tc>
                  <a:txBody>
                    <a:bodyPr/>
                    <a:lstStyle/>
                    <a:p>
                      <a:r>
                        <a:rPr lang="en-US" sz="1600" dirty="0"/>
                        <a:t>No explanation, but effects seem insufficient to warrant removing the data in themselves</a:t>
                      </a:r>
                    </a:p>
                  </a:txBody>
                  <a:tcPr/>
                </a:tc>
                <a:tc>
                  <a:txBody>
                    <a:bodyPr/>
                    <a:lstStyle/>
                    <a:p>
                      <a:r>
                        <a:rPr lang="en-US" sz="1600" dirty="0"/>
                        <a:t>3</a:t>
                      </a:r>
                    </a:p>
                  </a:txBody>
                  <a:tcPr/>
                </a:tc>
                <a:tc>
                  <a:txBody>
                    <a:bodyPr/>
                    <a:lstStyle/>
                    <a:p>
                      <a:r>
                        <a:rPr lang="en-US" sz="1600" dirty="0"/>
                        <a:t>network_spike_duration_std_DIV12</a:t>
                      </a:r>
                    </a:p>
                    <a:p>
                      <a:r>
                        <a:rPr lang="en-US" sz="1600" dirty="0" err="1"/>
                        <a:t>per_burst_spike_percent</a:t>
                      </a:r>
                      <a:endParaRPr lang="en-US" sz="1600" dirty="0"/>
                    </a:p>
                    <a:p>
                      <a:r>
                        <a:rPr lang="en-US" sz="1600" dirty="0" err="1"/>
                        <a:t>per_burst_interspike_interval</a:t>
                      </a:r>
                      <a:endParaRPr lang="en-US" sz="1600" dirty="0"/>
                    </a:p>
                  </a:txBody>
                  <a:tcPr/>
                </a:tc>
                <a:extLst>
                  <a:ext uri="{0D108BD9-81ED-4DB2-BD59-A6C34878D82A}">
                    <a16:rowId xmlns:a16="http://schemas.microsoft.com/office/drawing/2014/main" val="394729516"/>
                  </a:ext>
                </a:extLst>
              </a:tr>
            </a:tbl>
          </a:graphicData>
        </a:graphic>
      </p:graphicFrame>
    </p:spTree>
    <p:extLst>
      <p:ext uri="{BB962C8B-B14F-4D97-AF65-F5344CB8AC3E}">
        <p14:creationId xmlns:p14="http://schemas.microsoft.com/office/powerpoint/2010/main" val="208751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E220-3319-4BB4-91E1-7111EFFE80B7}"/>
              </a:ext>
            </a:extLst>
          </p:cNvPr>
          <p:cNvSpPr>
            <a:spLocks noGrp="1"/>
          </p:cNvSpPr>
          <p:nvPr>
            <p:ph type="title"/>
          </p:nvPr>
        </p:nvSpPr>
        <p:spPr/>
        <p:txBody>
          <a:bodyPr/>
          <a:lstStyle/>
          <a:p>
            <a:r>
              <a:rPr lang="en-US" dirty="0"/>
              <a:t>Things I might do differently next time / other things to investigate</a:t>
            </a:r>
          </a:p>
        </p:txBody>
      </p:sp>
      <p:sp>
        <p:nvSpPr>
          <p:cNvPr id="3" name="Content Placeholder 2">
            <a:extLst>
              <a:ext uri="{FF2B5EF4-FFF2-40B4-BE49-F238E27FC236}">
                <a16:creationId xmlns:a16="http://schemas.microsoft.com/office/drawing/2014/main" id="{88009444-4006-46EC-B429-E6E31D10D47D}"/>
              </a:ext>
            </a:extLst>
          </p:cNvPr>
          <p:cNvSpPr>
            <a:spLocks noGrp="1"/>
          </p:cNvSpPr>
          <p:nvPr>
            <p:ph idx="1"/>
          </p:nvPr>
        </p:nvSpPr>
        <p:spPr/>
        <p:txBody>
          <a:bodyPr>
            <a:normAutofit fontScale="70000" lnSpcReduction="20000"/>
          </a:bodyPr>
          <a:lstStyle/>
          <a:p>
            <a:r>
              <a:rPr lang="en-US" dirty="0"/>
              <a:t>Ways to improve what I did, given the analysis route I chose</a:t>
            </a:r>
          </a:p>
          <a:p>
            <a:pPr lvl="1"/>
            <a:r>
              <a:rPr lang="en-US" dirty="0"/>
              <a:t>Would have been better look at/quantify the magnitude of the elevated CV or SD as a first-layer screen for problematic endpoints (it’s just tricky though, how do you quantify a negligible increase above the 50%ile without visually looking at the histogram? Maybe could have calculated the percentile?)</a:t>
            </a:r>
          </a:p>
          <a:p>
            <a:pPr lvl="1"/>
            <a:r>
              <a:rPr lang="en-US" dirty="0"/>
              <a:t>Quantify the increase/decrease in variability over time, so that this observation is not just visual</a:t>
            </a:r>
          </a:p>
          <a:p>
            <a:pPr lvl="1"/>
            <a:r>
              <a:rPr lang="en-US" dirty="0"/>
              <a:t>Did the early cultures only have 1 plate per culture? If so, would have been better to probably not includes those in the Sd/CV distributions, since those would have been 0 by default</a:t>
            </a:r>
          </a:p>
          <a:p>
            <a:pPr lvl="1"/>
            <a:r>
              <a:rPr lang="en-US" dirty="0"/>
              <a:t>This was great and thorough – is there any way I could have come to this conclusion with less work (along with appropriate support/justification/documentation)?</a:t>
            </a:r>
          </a:p>
          <a:p>
            <a:r>
              <a:rPr lang="en-US" dirty="0"/>
              <a:t>Different routes I could have/should have chosen</a:t>
            </a:r>
          </a:p>
          <a:p>
            <a:pPr lvl="1"/>
            <a:r>
              <a:rPr lang="en-US" dirty="0"/>
              <a:t>Has CO2 ever been missing during any other plate recordings? If so, would have been helpful to view more data points/examples.</a:t>
            </a:r>
          </a:p>
          <a:p>
            <a:pPr lvl="1"/>
            <a:r>
              <a:rPr lang="en-US" dirty="0"/>
              <a:t>I focused on comparing the </a:t>
            </a:r>
            <a:r>
              <a:rPr lang="en-US" dirty="0" err="1"/>
              <a:t>platewise</a:t>
            </a:r>
            <a:r>
              <a:rPr lang="en-US" dirty="0"/>
              <a:t> medians of the controls. BUT, 2 other potentially important factors</a:t>
            </a:r>
          </a:p>
          <a:p>
            <a:pPr lvl="2"/>
            <a:r>
              <a:rPr lang="en-US" dirty="0"/>
              <a:t>Variability in the replicate treatment-concs among the 3 plates matters as well</a:t>
            </a:r>
          </a:p>
          <a:p>
            <a:pPr lvl="2"/>
            <a:r>
              <a:rPr lang="en-US" dirty="0"/>
              <a:t>I’m still deciding if looking at whether the lack of CO2 caused an increase in the variability of controls within each plate would matter.</a:t>
            </a:r>
          </a:p>
          <a:p>
            <a:pPr lvl="1"/>
            <a:r>
              <a:rPr lang="en-US" dirty="0"/>
              <a:t>Wilcoxon rank sum test to compare the distributions of the values from each plate (pairwise I guess?)</a:t>
            </a:r>
          </a:p>
          <a:p>
            <a:pPr lvl="2"/>
            <a:r>
              <a:rPr lang="en-US" dirty="0"/>
              <a:t>See where p-values are </a:t>
            </a:r>
            <a:r>
              <a:rPr lang="en-US" dirty="0" err="1"/>
              <a:t>signficant</a:t>
            </a:r>
            <a:endParaRPr lang="en-US" dirty="0"/>
          </a:p>
          <a:p>
            <a:pPr lvl="2"/>
            <a:r>
              <a:rPr lang="en-US" dirty="0"/>
              <a:t>THEN, look at the magnitude of differences in the distributions - compare that to the rest of the cultures.</a:t>
            </a:r>
          </a:p>
          <a:p>
            <a:pPr lvl="1"/>
            <a:endParaRPr lang="en-US" dirty="0"/>
          </a:p>
          <a:p>
            <a:endParaRPr lang="en-US" dirty="0"/>
          </a:p>
        </p:txBody>
      </p:sp>
    </p:spTree>
    <p:extLst>
      <p:ext uri="{BB962C8B-B14F-4D97-AF65-F5344CB8AC3E}">
        <p14:creationId xmlns:p14="http://schemas.microsoft.com/office/powerpoint/2010/main" val="33946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0346-D40E-4474-86EA-7FE7688CABA0}"/>
              </a:ext>
            </a:extLst>
          </p:cNvPr>
          <p:cNvSpPr>
            <a:spLocks noGrp="1"/>
          </p:cNvSpPr>
          <p:nvPr>
            <p:ph type="title"/>
          </p:nvPr>
        </p:nvSpPr>
        <p:spPr/>
        <p:txBody>
          <a:bodyPr/>
          <a:lstStyle/>
          <a:p>
            <a:r>
              <a:rPr lang="en-US" dirty="0"/>
              <a:t>My conclusion</a:t>
            </a:r>
          </a:p>
        </p:txBody>
      </p:sp>
      <p:sp>
        <p:nvSpPr>
          <p:cNvPr id="3" name="Content Placeholder 2">
            <a:extLst>
              <a:ext uri="{FF2B5EF4-FFF2-40B4-BE49-F238E27FC236}">
                <a16:creationId xmlns:a16="http://schemas.microsoft.com/office/drawing/2014/main" id="{CD64B1FE-A155-42ED-A2D3-1E966AFB4A83}"/>
              </a:ext>
            </a:extLst>
          </p:cNvPr>
          <p:cNvSpPr>
            <a:spLocks noGrp="1"/>
          </p:cNvSpPr>
          <p:nvPr>
            <p:ph idx="1"/>
          </p:nvPr>
        </p:nvSpPr>
        <p:spPr/>
        <p:txBody>
          <a:bodyPr>
            <a:normAutofit lnSpcReduction="10000"/>
          </a:bodyPr>
          <a:lstStyle/>
          <a:p>
            <a:r>
              <a:rPr lang="en-US" dirty="0"/>
              <a:t>I am convinced that for most endpoints, any effect caused by the lack of CO2 on these 2 plates is negligible compared to the typical plate-to-plate variability within a culture. Therefore, I think that the data from these 2 plates is usable.</a:t>
            </a:r>
          </a:p>
          <a:p>
            <a:r>
              <a:rPr lang="en-US" dirty="0"/>
              <a:t>On one hand, I want to know if what I’m doing is any good (does it make sense to look at the SDs and CVs? Are my explanations legitimate explanations?). But I also just want to be done and I “Feel convinced</a:t>
            </a:r>
          </a:p>
          <a:p>
            <a:r>
              <a:rPr lang="en-US" dirty="0"/>
              <a:t>Note from Tim May 3 2022: CO2 was determined to be helpful at some point in the assay development. But, for some of the earlier data (e.g. 2014), CO2 was not used during the recordings!</a:t>
            </a:r>
          </a:p>
        </p:txBody>
      </p:sp>
    </p:spTree>
    <p:extLst>
      <p:ext uri="{BB962C8B-B14F-4D97-AF65-F5344CB8AC3E}">
        <p14:creationId xmlns:p14="http://schemas.microsoft.com/office/powerpoint/2010/main" val="86255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C7F3-5EC9-404B-83D3-5DED670EA0C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5D9DFAA-0E7A-4AAC-AA8C-220EFCF4D246}"/>
              </a:ext>
            </a:extLst>
          </p:cNvPr>
          <p:cNvSpPr>
            <a:spLocks noGrp="1"/>
          </p:cNvSpPr>
          <p:nvPr>
            <p:ph idx="1"/>
          </p:nvPr>
        </p:nvSpPr>
        <p:spPr/>
        <p:txBody>
          <a:bodyPr/>
          <a:lstStyle/>
          <a:p>
            <a:r>
              <a:rPr lang="en-US" dirty="0"/>
              <a:t>In the </a:t>
            </a:r>
            <a:r>
              <a:rPr lang="en-US" dirty="0" err="1"/>
              <a:t>DNTFalseNegatives</a:t>
            </a:r>
            <a:r>
              <a:rPr lang="en-US" dirty="0"/>
              <a:t> project in the 20210818 culture, the CO2 was found to be out/off in the Maestro during the DIV12 recording of 2 of the 3 MEA plates (so these plates lacked CO2 for only a little over 15 minutes)</a:t>
            </a:r>
          </a:p>
          <a:p>
            <a:r>
              <a:rPr lang="en-US" dirty="0"/>
              <a:t>We want to know if the data from these 2 plates is still usable</a:t>
            </a:r>
          </a:p>
        </p:txBody>
      </p:sp>
    </p:spTree>
    <p:extLst>
      <p:ext uri="{BB962C8B-B14F-4D97-AF65-F5344CB8AC3E}">
        <p14:creationId xmlns:p14="http://schemas.microsoft.com/office/powerpoint/2010/main" val="32942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02D8-FDAF-4668-BBC9-D71BE660B5C6}"/>
              </a:ext>
            </a:extLst>
          </p:cNvPr>
          <p:cNvSpPr>
            <a:spLocks noGrp="1"/>
          </p:cNvSpPr>
          <p:nvPr>
            <p:ph type="title"/>
          </p:nvPr>
        </p:nvSpPr>
        <p:spPr/>
        <p:txBody>
          <a:bodyPr/>
          <a:lstStyle/>
          <a:p>
            <a:r>
              <a:rPr lang="en-US" dirty="0"/>
              <a:t>Comparing controls from the 3 plates</a:t>
            </a:r>
          </a:p>
        </p:txBody>
      </p:sp>
      <p:sp>
        <p:nvSpPr>
          <p:cNvPr id="3" name="Content Placeholder 2">
            <a:extLst>
              <a:ext uri="{FF2B5EF4-FFF2-40B4-BE49-F238E27FC236}">
                <a16:creationId xmlns:a16="http://schemas.microsoft.com/office/drawing/2014/main" id="{E88C7574-84D7-4061-8887-2E82E7D724EC}"/>
              </a:ext>
            </a:extLst>
          </p:cNvPr>
          <p:cNvSpPr>
            <a:spLocks noGrp="1"/>
          </p:cNvSpPr>
          <p:nvPr>
            <p:ph idx="1"/>
          </p:nvPr>
        </p:nvSpPr>
        <p:spPr>
          <a:xfrm>
            <a:off x="838200" y="1825625"/>
            <a:ext cx="5257800" cy="4667250"/>
          </a:xfrm>
        </p:spPr>
        <p:txBody>
          <a:bodyPr>
            <a:normAutofit fontScale="85000" lnSpcReduction="20000"/>
          </a:bodyPr>
          <a:lstStyle/>
          <a:p>
            <a:r>
              <a:rPr lang="en-US" dirty="0"/>
              <a:t>Since 1 of the 3 plates from this culture did have CO2 (75-9205), we can compare the values from the other 2 plates to this plate</a:t>
            </a:r>
          </a:p>
          <a:p>
            <a:r>
              <a:rPr lang="en-US" dirty="0"/>
              <a:t>If we compare the control values visually, there appears to be a difference between 75-9205  and the other plates for some endpoints on DIV12. Surprisingly, 75-9205 actually seems to have lower activity for several endpoints</a:t>
            </a:r>
          </a:p>
          <a:p>
            <a:r>
              <a:rPr lang="en-US" dirty="0"/>
              <a:t>However, it is difficult to determine if this degree of difference is biologically significant in the absence of other cultures and plates.</a:t>
            </a:r>
          </a:p>
          <a:p>
            <a:r>
              <a:rPr lang="en-US" sz="1700" dirty="0"/>
              <a:t>(taken from </a:t>
            </a:r>
            <a:r>
              <a:rPr lang="en-US" sz="1700" dirty="0" err="1"/>
              <a:t>DNTFalseNegatives</a:t>
            </a:r>
            <a:r>
              <a:rPr lang="en-US" sz="1700" dirty="0"/>
              <a:t>/ DNTFalseNegatives_summary_plots_2022-04-14.pdf)</a:t>
            </a:r>
          </a:p>
        </p:txBody>
      </p:sp>
      <p:pic>
        <p:nvPicPr>
          <p:cNvPr id="5" name="Picture 4">
            <a:extLst>
              <a:ext uri="{FF2B5EF4-FFF2-40B4-BE49-F238E27FC236}">
                <a16:creationId xmlns:a16="http://schemas.microsoft.com/office/drawing/2014/main" id="{C07EE2D3-AEB1-440A-82DD-CB6ED00C7548}"/>
              </a:ext>
            </a:extLst>
          </p:cNvPr>
          <p:cNvPicPr>
            <a:picLocks noChangeAspect="1"/>
          </p:cNvPicPr>
          <p:nvPr/>
        </p:nvPicPr>
        <p:blipFill>
          <a:blip r:embed="rId2"/>
          <a:stretch>
            <a:fillRect/>
          </a:stretch>
        </p:blipFill>
        <p:spPr>
          <a:xfrm>
            <a:off x="6329647" y="1709911"/>
            <a:ext cx="5734272" cy="4582765"/>
          </a:xfrm>
          <a:prstGeom prst="rect">
            <a:avLst/>
          </a:prstGeom>
        </p:spPr>
      </p:pic>
    </p:spTree>
    <p:extLst>
      <p:ext uri="{BB962C8B-B14F-4D97-AF65-F5344CB8AC3E}">
        <p14:creationId xmlns:p14="http://schemas.microsoft.com/office/powerpoint/2010/main" val="50815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8D32-A548-47B0-BA1E-342F58F6103D}"/>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0ECBC0A5-4F49-4013-AFD7-9CF5A114E018}"/>
              </a:ext>
            </a:extLst>
          </p:cNvPr>
          <p:cNvSpPr>
            <a:spLocks noGrp="1"/>
          </p:cNvSpPr>
          <p:nvPr>
            <p:ph idx="1"/>
          </p:nvPr>
        </p:nvSpPr>
        <p:spPr>
          <a:xfrm>
            <a:off x="838200" y="1690688"/>
            <a:ext cx="11161542" cy="602346"/>
          </a:xfrm>
        </p:spPr>
        <p:txBody>
          <a:bodyPr>
            <a:normAutofit fontScale="55000" lnSpcReduction="20000"/>
          </a:bodyPr>
          <a:lstStyle/>
          <a:p>
            <a:r>
              <a:rPr lang="en-US" dirty="0"/>
              <a:t>We want to know if the lack of CO2 caused an effect on these 2 plates relative to 75-9205 that is greater than the typical plate-to-plate variability within a culture. Here, we examine the variability in the </a:t>
            </a:r>
            <a:r>
              <a:rPr lang="en-US" dirty="0" err="1"/>
              <a:t>platewise</a:t>
            </a:r>
            <a:r>
              <a:rPr lang="en-US" dirty="0"/>
              <a:t> medians of control by culture. Plates lacking CO2 during DIV12 recording are shown in light blue.</a:t>
            </a:r>
          </a:p>
        </p:txBody>
      </p:sp>
      <p:pic>
        <p:nvPicPr>
          <p:cNvPr id="7" name="Picture 6">
            <a:extLst>
              <a:ext uri="{FF2B5EF4-FFF2-40B4-BE49-F238E27FC236}">
                <a16:creationId xmlns:a16="http://schemas.microsoft.com/office/drawing/2014/main" id="{275738A5-39FE-4AA7-9AE5-722A9ADCB0A7}"/>
              </a:ext>
            </a:extLst>
          </p:cNvPr>
          <p:cNvPicPr>
            <a:picLocks noChangeAspect="1"/>
          </p:cNvPicPr>
          <p:nvPr/>
        </p:nvPicPr>
        <p:blipFill>
          <a:blip r:embed="rId2"/>
          <a:stretch>
            <a:fillRect/>
          </a:stretch>
        </p:blipFill>
        <p:spPr>
          <a:xfrm>
            <a:off x="1693911" y="2180572"/>
            <a:ext cx="9450119" cy="4677428"/>
          </a:xfrm>
          <a:prstGeom prst="rect">
            <a:avLst/>
          </a:prstGeom>
        </p:spPr>
      </p:pic>
    </p:spTree>
    <p:extLst>
      <p:ext uri="{BB962C8B-B14F-4D97-AF65-F5344CB8AC3E}">
        <p14:creationId xmlns:p14="http://schemas.microsoft.com/office/powerpoint/2010/main" val="173642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8D32-A548-47B0-BA1E-342F58F6103D}"/>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0ECBC0A5-4F49-4013-AFD7-9CF5A114E018}"/>
              </a:ext>
            </a:extLst>
          </p:cNvPr>
          <p:cNvSpPr>
            <a:spLocks noGrp="1"/>
          </p:cNvSpPr>
          <p:nvPr>
            <p:ph idx="1"/>
          </p:nvPr>
        </p:nvSpPr>
        <p:spPr>
          <a:xfrm>
            <a:off x="251791" y="1690688"/>
            <a:ext cx="11820939" cy="628442"/>
          </a:xfrm>
        </p:spPr>
        <p:txBody>
          <a:bodyPr>
            <a:normAutofit fontScale="55000" lnSpcReduction="20000"/>
          </a:bodyPr>
          <a:lstStyle/>
          <a:p>
            <a:r>
              <a:rPr lang="en-US" dirty="0"/>
              <a:t>To summarize the variability in plate medians within each culture, we calculated the standard deviation and coefficient variation of the plate wise medians within each culture (My thinking: SD = raw variance, CV = variance normalized to the magnitude of the typical response on the plate)</a:t>
            </a:r>
          </a:p>
        </p:txBody>
      </p:sp>
      <p:pic>
        <p:nvPicPr>
          <p:cNvPr id="7" name="Picture 6">
            <a:extLst>
              <a:ext uri="{FF2B5EF4-FFF2-40B4-BE49-F238E27FC236}">
                <a16:creationId xmlns:a16="http://schemas.microsoft.com/office/drawing/2014/main" id="{275738A5-39FE-4AA7-9AE5-722A9ADCB0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32074" y="2180572"/>
            <a:ext cx="9373792" cy="4677428"/>
          </a:xfrm>
          <a:prstGeom prst="rect">
            <a:avLst/>
          </a:prstGeom>
        </p:spPr>
      </p:pic>
    </p:spTree>
    <p:extLst>
      <p:ext uri="{BB962C8B-B14F-4D97-AF65-F5344CB8AC3E}">
        <p14:creationId xmlns:p14="http://schemas.microsoft.com/office/powerpoint/2010/main" val="67769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9A7A-E33E-4BA1-9E05-99D1590CC52B}"/>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7" name="Content Placeholder 6">
            <a:extLst>
              <a:ext uri="{FF2B5EF4-FFF2-40B4-BE49-F238E27FC236}">
                <a16:creationId xmlns:a16="http://schemas.microsoft.com/office/drawing/2014/main" id="{92A74D90-8AB4-4C62-8779-9119559B674F}"/>
              </a:ext>
            </a:extLst>
          </p:cNvPr>
          <p:cNvSpPr>
            <a:spLocks noGrp="1"/>
          </p:cNvSpPr>
          <p:nvPr>
            <p:ph idx="1"/>
          </p:nvPr>
        </p:nvSpPr>
        <p:spPr>
          <a:xfrm>
            <a:off x="838200" y="1825625"/>
            <a:ext cx="10515600" cy="2543810"/>
          </a:xfrm>
        </p:spPr>
        <p:txBody>
          <a:bodyPr>
            <a:normAutofit fontScale="92500" lnSpcReduction="10000"/>
          </a:bodyPr>
          <a:lstStyle/>
          <a:p>
            <a:r>
              <a:rPr lang="en-US" dirty="0"/>
              <a:t>For 19 of the 34 DIV12 and AUC endpoints, the SD and CV of plate medians from 20210818 was below the median of all cultures, indicating that the variability of the 3 plates from this culture is typical compared to the plate-wise variability in other cultures that didn’t have a lack of CO2 on some plates</a:t>
            </a:r>
          </a:p>
          <a:p>
            <a:r>
              <a:rPr lang="en-US" dirty="0"/>
              <a:t>However, the other 15 endpoints do seem to indicate some degree of higher-than-median variability in the plate medians from 20210818.</a:t>
            </a:r>
          </a:p>
          <a:p>
            <a:endParaRPr lang="en-US" dirty="0"/>
          </a:p>
        </p:txBody>
      </p:sp>
      <p:graphicFrame>
        <p:nvGraphicFramePr>
          <p:cNvPr id="8" name="Table 7">
            <a:extLst>
              <a:ext uri="{FF2B5EF4-FFF2-40B4-BE49-F238E27FC236}">
                <a16:creationId xmlns:a16="http://schemas.microsoft.com/office/drawing/2014/main" id="{8DDC1042-5310-41AD-BD18-5099383D2494}"/>
              </a:ext>
            </a:extLst>
          </p:cNvPr>
          <p:cNvGraphicFramePr>
            <a:graphicFrameLocks/>
          </p:cNvGraphicFramePr>
          <p:nvPr>
            <p:extLst>
              <p:ext uri="{D42A27DB-BD31-4B8C-83A1-F6EECF244321}">
                <p14:modId xmlns:p14="http://schemas.microsoft.com/office/powerpoint/2010/main" val="3738388804"/>
              </p:ext>
            </p:extLst>
          </p:nvPr>
        </p:nvGraphicFramePr>
        <p:xfrm>
          <a:off x="838203" y="4369435"/>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35425156"/>
                    </a:ext>
                  </a:extLst>
                </a:gridCol>
                <a:gridCol w="3505199">
                  <a:extLst>
                    <a:ext uri="{9D8B030D-6E8A-4147-A177-3AD203B41FA5}">
                      <a16:colId xmlns:a16="http://schemas.microsoft.com/office/drawing/2014/main" val="3960110955"/>
                    </a:ext>
                  </a:extLst>
                </a:gridCol>
                <a:gridCol w="3505199">
                  <a:extLst>
                    <a:ext uri="{9D8B030D-6E8A-4147-A177-3AD203B41FA5}">
                      <a16:colId xmlns:a16="http://schemas.microsoft.com/office/drawing/2014/main" val="2414840312"/>
                    </a:ext>
                  </a:extLst>
                </a:gridCol>
              </a:tblGrid>
              <a:tr h="370840">
                <a:tc>
                  <a:txBody>
                    <a:bodyPr/>
                    <a:lstStyle/>
                    <a:p>
                      <a:r>
                        <a:rPr lang="en-US" dirty="0"/>
                        <a:t>SD of plate medians from 20210818 vs. 50%-</a:t>
                      </a:r>
                      <a:r>
                        <a:rPr lang="en-US" dirty="0" err="1"/>
                        <a:t>ile</a:t>
                      </a:r>
                      <a:endParaRPr lang="en-US" dirty="0"/>
                    </a:p>
                  </a:txBody>
                  <a:tcPr/>
                </a:tc>
                <a:tc>
                  <a:txBody>
                    <a:bodyPr/>
                    <a:lstStyle/>
                    <a:p>
                      <a:r>
                        <a:rPr lang="en-US" dirty="0"/>
                        <a:t>CV of plate medians from 20210818 vs. 50%-</a:t>
                      </a:r>
                      <a:r>
                        <a:rPr lang="en-US" dirty="0" err="1"/>
                        <a:t>ile</a:t>
                      </a:r>
                      <a:endParaRPr lang="en-US" dirty="0"/>
                    </a:p>
                  </a:txBody>
                  <a:tcPr/>
                </a:tc>
                <a:tc>
                  <a:txBody>
                    <a:bodyPr/>
                    <a:lstStyle/>
                    <a:p>
                      <a:r>
                        <a:rPr lang="en-US" dirty="0"/>
                        <a:t># of AUC or DIV12 endpoints (34 total)</a:t>
                      </a:r>
                    </a:p>
                  </a:txBody>
                  <a:tcPr/>
                </a:tc>
                <a:extLst>
                  <a:ext uri="{0D108BD9-81ED-4DB2-BD59-A6C34878D82A}">
                    <a16:rowId xmlns:a16="http://schemas.microsoft.com/office/drawing/2014/main" val="92808821"/>
                  </a:ext>
                </a:extLst>
              </a:tr>
              <a:tr h="370840">
                <a:tc>
                  <a:txBody>
                    <a:bodyPr/>
                    <a:lstStyle/>
                    <a:p>
                      <a:r>
                        <a:rPr lang="en-US" dirty="0"/>
                        <a:t>Below</a:t>
                      </a:r>
                    </a:p>
                  </a:txBody>
                  <a:tcPr/>
                </a:tc>
                <a:tc>
                  <a:txBody>
                    <a:bodyPr/>
                    <a:lstStyle/>
                    <a:p>
                      <a:r>
                        <a:rPr lang="en-US" dirty="0"/>
                        <a:t>Below</a:t>
                      </a:r>
                    </a:p>
                  </a:txBody>
                  <a:tcPr/>
                </a:tc>
                <a:tc>
                  <a:txBody>
                    <a:bodyPr/>
                    <a:lstStyle/>
                    <a:p>
                      <a:r>
                        <a:rPr lang="en-US" dirty="0"/>
                        <a:t>19</a:t>
                      </a:r>
                    </a:p>
                  </a:txBody>
                  <a:tcPr/>
                </a:tc>
                <a:extLst>
                  <a:ext uri="{0D108BD9-81ED-4DB2-BD59-A6C34878D82A}">
                    <a16:rowId xmlns:a16="http://schemas.microsoft.com/office/drawing/2014/main" val="4168240573"/>
                  </a:ext>
                </a:extLst>
              </a:tr>
              <a:tr h="370840">
                <a:tc>
                  <a:txBody>
                    <a:bodyPr/>
                    <a:lstStyle/>
                    <a:p>
                      <a:r>
                        <a:rPr lang="en-US" dirty="0"/>
                        <a:t>Below</a:t>
                      </a:r>
                    </a:p>
                  </a:txBody>
                  <a:tcPr/>
                </a:tc>
                <a:tc>
                  <a:txBody>
                    <a:bodyPr/>
                    <a:lstStyle/>
                    <a:p>
                      <a:r>
                        <a:rPr lang="en-US" dirty="0"/>
                        <a:t>Above</a:t>
                      </a:r>
                    </a:p>
                  </a:txBody>
                  <a:tcPr/>
                </a:tc>
                <a:tc>
                  <a:txBody>
                    <a:bodyPr/>
                    <a:lstStyle/>
                    <a:p>
                      <a:r>
                        <a:rPr lang="en-US" dirty="0"/>
                        <a:t>6</a:t>
                      </a:r>
                    </a:p>
                  </a:txBody>
                  <a:tcPr/>
                </a:tc>
                <a:extLst>
                  <a:ext uri="{0D108BD9-81ED-4DB2-BD59-A6C34878D82A}">
                    <a16:rowId xmlns:a16="http://schemas.microsoft.com/office/drawing/2014/main" val="2858268107"/>
                  </a:ext>
                </a:extLst>
              </a:tr>
              <a:tr h="370840">
                <a:tc>
                  <a:txBody>
                    <a:bodyPr/>
                    <a:lstStyle/>
                    <a:p>
                      <a:r>
                        <a:rPr lang="en-US" dirty="0"/>
                        <a:t>Above</a:t>
                      </a:r>
                    </a:p>
                  </a:txBody>
                  <a:tcPr/>
                </a:tc>
                <a:tc>
                  <a:txBody>
                    <a:bodyPr/>
                    <a:lstStyle/>
                    <a:p>
                      <a:r>
                        <a:rPr lang="en-US" dirty="0"/>
                        <a:t>Below</a:t>
                      </a:r>
                    </a:p>
                  </a:txBody>
                  <a:tcPr/>
                </a:tc>
                <a:tc>
                  <a:txBody>
                    <a:bodyPr/>
                    <a:lstStyle/>
                    <a:p>
                      <a:r>
                        <a:rPr lang="en-US" dirty="0"/>
                        <a:t>4</a:t>
                      </a:r>
                    </a:p>
                  </a:txBody>
                  <a:tcPr/>
                </a:tc>
                <a:extLst>
                  <a:ext uri="{0D108BD9-81ED-4DB2-BD59-A6C34878D82A}">
                    <a16:rowId xmlns:a16="http://schemas.microsoft.com/office/drawing/2014/main" val="297043665"/>
                  </a:ext>
                </a:extLst>
              </a:tr>
              <a:tr h="370840">
                <a:tc>
                  <a:txBody>
                    <a:bodyPr/>
                    <a:lstStyle/>
                    <a:p>
                      <a:r>
                        <a:rPr lang="en-US" dirty="0"/>
                        <a:t>Above</a:t>
                      </a:r>
                    </a:p>
                  </a:txBody>
                  <a:tcPr/>
                </a:tc>
                <a:tc>
                  <a:txBody>
                    <a:bodyPr/>
                    <a:lstStyle/>
                    <a:p>
                      <a:r>
                        <a:rPr lang="en-US" dirty="0"/>
                        <a:t>Above</a:t>
                      </a:r>
                    </a:p>
                  </a:txBody>
                  <a:tcPr/>
                </a:tc>
                <a:tc>
                  <a:txBody>
                    <a:bodyPr/>
                    <a:lstStyle/>
                    <a:p>
                      <a:r>
                        <a:rPr lang="en-US" dirty="0"/>
                        <a:t>5</a:t>
                      </a:r>
                    </a:p>
                  </a:txBody>
                  <a:tcPr/>
                </a:tc>
                <a:extLst>
                  <a:ext uri="{0D108BD9-81ED-4DB2-BD59-A6C34878D82A}">
                    <a16:rowId xmlns:a16="http://schemas.microsoft.com/office/drawing/2014/main" val="1007378791"/>
                  </a:ext>
                </a:extLst>
              </a:tr>
            </a:tbl>
          </a:graphicData>
        </a:graphic>
      </p:graphicFrame>
    </p:spTree>
    <p:extLst>
      <p:ext uri="{BB962C8B-B14F-4D97-AF65-F5344CB8AC3E}">
        <p14:creationId xmlns:p14="http://schemas.microsoft.com/office/powerpoint/2010/main" val="265469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251791" y="1690688"/>
            <a:ext cx="11767931" cy="1039259"/>
          </a:xfrm>
        </p:spPr>
        <p:txBody>
          <a:bodyPr>
            <a:normAutofit fontScale="55000" lnSpcReduction="20000"/>
          </a:bodyPr>
          <a:lstStyle/>
          <a:p>
            <a:r>
              <a:rPr lang="en-US" dirty="0"/>
              <a:t>For 4/15 endpoints with higher-than-average SD or CV for 20210818, the median of the plate that was not affected by a lack of CO2 during the DIV12 recording is actually in between the median from the 2 other plates</a:t>
            </a:r>
          </a:p>
          <a:p>
            <a:r>
              <a:rPr lang="en-US" dirty="0"/>
              <a:t>This makes me think that increased SD or CV is unlikely due to an effect caused by the lack of CO2. (But, the value without CO2 could just still be higher or lower than the value “would have been” with CO2 for each of the 2 affected plates individually, so this argument is not water-tight).</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stretch>
            <a:fillRect/>
          </a:stretch>
        </p:blipFill>
        <p:spPr>
          <a:xfrm>
            <a:off x="2040834" y="2617851"/>
            <a:ext cx="8448920" cy="4215943"/>
          </a:xfrm>
          <a:prstGeom prst="rect">
            <a:avLst/>
          </a:prstGeom>
        </p:spPr>
      </p:pic>
    </p:spTree>
    <p:extLst>
      <p:ext uri="{BB962C8B-B14F-4D97-AF65-F5344CB8AC3E}">
        <p14:creationId xmlns:p14="http://schemas.microsoft.com/office/powerpoint/2010/main" val="178328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251791" y="1690688"/>
            <a:ext cx="11854724" cy="1039259"/>
          </a:xfrm>
        </p:spPr>
        <p:txBody>
          <a:bodyPr>
            <a:normAutofit fontScale="77500" lnSpcReduction="20000"/>
          </a:bodyPr>
          <a:lstStyle/>
          <a:p>
            <a:r>
              <a:rPr lang="en-US" dirty="0"/>
              <a:t>For 3/11 remaining endpoints, the variability seems to be increasing over time. Therefore, the variability in 20210818 seems much less concerning when compared to the variability in more recent cultures only rather than the entire data set (though this trend is interesting on its own!)</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57596" y="2617851"/>
            <a:ext cx="8448919" cy="4215943"/>
          </a:xfrm>
          <a:prstGeom prst="rect">
            <a:avLst/>
          </a:prstGeom>
        </p:spPr>
      </p:pic>
      <p:sp>
        <p:nvSpPr>
          <p:cNvPr id="6" name="TextBox 5">
            <a:extLst>
              <a:ext uri="{FF2B5EF4-FFF2-40B4-BE49-F238E27FC236}">
                <a16:creationId xmlns:a16="http://schemas.microsoft.com/office/drawing/2014/main" id="{27978A89-3BED-4E3D-AFA6-4509F1CDBD12}"/>
              </a:ext>
            </a:extLst>
          </p:cNvPr>
          <p:cNvSpPr txBox="1"/>
          <p:nvPr/>
        </p:nvSpPr>
        <p:spPr>
          <a:xfrm>
            <a:off x="85485" y="2729947"/>
            <a:ext cx="4810540" cy="1077218"/>
          </a:xfrm>
          <a:prstGeom prst="rect">
            <a:avLst/>
          </a:prstGeom>
          <a:noFill/>
        </p:spPr>
        <p:txBody>
          <a:bodyPr wrap="square">
            <a:spAutoFit/>
          </a:bodyPr>
          <a:lstStyle/>
          <a:p>
            <a:r>
              <a:rPr lang="en-US" sz="1600" dirty="0"/>
              <a:t>Affected endpoints:</a:t>
            </a:r>
          </a:p>
          <a:p>
            <a:r>
              <a:rPr lang="en-US" sz="1600" dirty="0"/>
              <a:t>interburst_interval_mean_DIV12</a:t>
            </a:r>
          </a:p>
          <a:p>
            <a:r>
              <a:rPr lang="en-US" sz="1600" dirty="0"/>
              <a:t>inter_network_spike_interval_mean_DIV12</a:t>
            </a:r>
          </a:p>
          <a:p>
            <a:r>
              <a:rPr lang="en-US" sz="1600" dirty="0"/>
              <a:t>spike_duration_mean_DIV12</a:t>
            </a:r>
          </a:p>
        </p:txBody>
      </p:sp>
    </p:spTree>
    <p:extLst>
      <p:ext uri="{BB962C8B-B14F-4D97-AF65-F5344CB8AC3E}">
        <p14:creationId xmlns:p14="http://schemas.microsoft.com/office/powerpoint/2010/main" val="120441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83F5-AD11-4879-9B52-9F514322DD7F}"/>
              </a:ext>
            </a:extLst>
          </p:cNvPr>
          <p:cNvSpPr>
            <a:spLocks noGrp="1"/>
          </p:cNvSpPr>
          <p:nvPr>
            <p:ph type="title"/>
          </p:nvPr>
        </p:nvSpPr>
        <p:spPr/>
        <p:txBody>
          <a:bodyPr/>
          <a:lstStyle/>
          <a:p>
            <a:r>
              <a:rPr lang="en-US" dirty="0"/>
              <a:t>Compare </a:t>
            </a:r>
            <a:r>
              <a:rPr lang="en-US" dirty="0" err="1"/>
              <a:t>platewise</a:t>
            </a:r>
            <a:r>
              <a:rPr lang="en-US" dirty="0"/>
              <a:t> medians by culture across all MEA NFA data to date</a:t>
            </a:r>
          </a:p>
        </p:txBody>
      </p:sp>
      <p:sp>
        <p:nvSpPr>
          <p:cNvPr id="3" name="Content Placeholder 2">
            <a:extLst>
              <a:ext uri="{FF2B5EF4-FFF2-40B4-BE49-F238E27FC236}">
                <a16:creationId xmlns:a16="http://schemas.microsoft.com/office/drawing/2014/main" id="{D69EC9E2-C3E6-4556-9A52-9B3E2E46686C}"/>
              </a:ext>
            </a:extLst>
          </p:cNvPr>
          <p:cNvSpPr>
            <a:spLocks noGrp="1"/>
          </p:cNvSpPr>
          <p:nvPr>
            <p:ph idx="1"/>
          </p:nvPr>
        </p:nvSpPr>
        <p:spPr>
          <a:xfrm>
            <a:off x="325333" y="1844514"/>
            <a:ext cx="3027468" cy="3363590"/>
          </a:xfrm>
        </p:spPr>
        <p:txBody>
          <a:bodyPr>
            <a:normAutofit fontScale="85000" lnSpcReduction="10000"/>
          </a:bodyPr>
          <a:lstStyle/>
          <a:p>
            <a:r>
              <a:rPr lang="en-US" dirty="0"/>
              <a:t>For 3/8 remaining endpoints, the average value seems to be decreasing over time. Since the CV is the SD divided by the average, the CV is likely inflated for more recent cultures compared to previous cultures. </a:t>
            </a:r>
          </a:p>
        </p:txBody>
      </p:sp>
      <p:pic>
        <p:nvPicPr>
          <p:cNvPr id="5" name="Picture 4">
            <a:extLst>
              <a:ext uri="{FF2B5EF4-FFF2-40B4-BE49-F238E27FC236}">
                <a16:creationId xmlns:a16="http://schemas.microsoft.com/office/drawing/2014/main" id="{A3C9C54E-8A9C-4919-9D6A-CE846F7F01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43081" y="1690688"/>
            <a:ext cx="8448919" cy="4198856"/>
          </a:xfrm>
          <a:prstGeom prst="rect">
            <a:avLst/>
          </a:prstGeom>
        </p:spPr>
      </p:pic>
      <p:sp>
        <p:nvSpPr>
          <p:cNvPr id="7" name="TextBox 6">
            <a:extLst>
              <a:ext uri="{FF2B5EF4-FFF2-40B4-BE49-F238E27FC236}">
                <a16:creationId xmlns:a16="http://schemas.microsoft.com/office/drawing/2014/main" id="{D3A6086B-353E-4D10-B7D3-469D09D37110}"/>
              </a:ext>
            </a:extLst>
          </p:cNvPr>
          <p:cNvSpPr txBox="1"/>
          <p:nvPr/>
        </p:nvSpPr>
        <p:spPr>
          <a:xfrm>
            <a:off x="1732068" y="5889544"/>
            <a:ext cx="9978888" cy="830997"/>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acnm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target_cv_over_median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target_sd_over_median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1:         mutual_information_norm_DIV12                  TRUE                 FALSE </a:t>
            </a:r>
          </a:p>
          <a:p>
            <a:r>
              <a:rPr lang="en-US" sz="1200" dirty="0">
                <a:latin typeface="Courier New" panose="02070309020205020404" pitchFamily="49" charset="0"/>
                <a:cs typeface="Courier New" panose="02070309020205020404" pitchFamily="49" charset="0"/>
              </a:rPr>
              <a:t>2:               </a:t>
            </a:r>
            <a:r>
              <a:rPr lang="en-US" sz="1200" dirty="0" err="1">
                <a:latin typeface="Courier New" panose="02070309020205020404" pitchFamily="49" charset="0"/>
                <a:cs typeface="Courier New" panose="02070309020205020404" pitchFamily="49" charset="0"/>
              </a:rPr>
              <a:t>mutual_information_norm</a:t>
            </a:r>
            <a:r>
              <a:rPr lang="en-US" sz="1200" dirty="0">
                <a:latin typeface="Courier New" panose="02070309020205020404" pitchFamily="49" charset="0"/>
                <a:cs typeface="Courier New" panose="02070309020205020404" pitchFamily="49" charset="0"/>
              </a:rPr>
              <a:t>                  TRUE                 FALSE </a:t>
            </a:r>
          </a:p>
          <a:p>
            <a:r>
              <a:rPr lang="en-US" sz="1200" dirty="0">
                <a:latin typeface="Courier New" panose="02070309020205020404" pitchFamily="49" charset="0"/>
                <a:cs typeface="Courier New" panose="02070309020205020404" pitchFamily="49" charset="0"/>
              </a:rPr>
              <a:t>3: per_network_spike_spike_percent_DIV12                  TRUE                  </a:t>
            </a:r>
            <a:r>
              <a:rPr lang="en-US" sz="1200" dirty="0" err="1">
                <a:latin typeface="Courier New" panose="02070309020205020404" pitchFamily="49" charset="0"/>
                <a:cs typeface="Courier New" panose="02070309020205020404" pitchFamily="49" charset="0"/>
              </a:rPr>
              <a:t>TRUE</a:t>
            </a: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7437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1928</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Effects of lack of CO2 during recording</vt:lpstr>
      <vt:lpstr>Motivation</vt:lpstr>
      <vt:lpstr>Comparing controls from the 3 plates</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Compare platewise medians by culture across all MEA NFA data to date</vt:lpstr>
      <vt:lpstr>per_burst_spike_percent</vt:lpstr>
      <vt:lpstr>network_spike_duration_std_DIV12</vt:lpstr>
      <vt:lpstr>per_burst_interspike_interval</vt:lpstr>
      <vt:lpstr>Summary of the 15 endpoints with higher-than-50%-ile SD or CV of platewise medians in 20210818</vt:lpstr>
      <vt:lpstr>Things I might do differently next time / other things to investigate</vt:lpstr>
      <vt:lpstr>My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lack of CO2 during recording</dc:title>
  <dc:creator>Carpenter, Amy</dc:creator>
  <cp:lastModifiedBy>Carpenter, Amy</cp:lastModifiedBy>
  <cp:revision>28</cp:revision>
  <dcterms:created xsi:type="dcterms:W3CDTF">2022-04-28T16:41:33Z</dcterms:created>
  <dcterms:modified xsi:type="dcterms:W3CDTF">2022-05-03T16:31:13Z</dcterms:modified>
</cp:coreProperties>
</file>