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C21F73D-C182-4DAE-B86C-F7177BA20198}">
  <a:tblStyle styleId="{4C21F73D-C182-4DAE-B86C-F7177BA2019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ython.org/dev/peps/pep-0008/"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25237d69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25237d69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t>The product owner will be Albert, as he has the most experience with budgeting app prior to the project, hence he should be able to discern which features are essential to have a functioning app. </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GB" sz="1200"/>
              <a:t>The role of scrum master will be rotated throughout the team for each sprint, to give all an opportunity to understand the role and help to keep the team on track. As the convener of the initial planning meeting, Jeremy will be the scrum master for the first sprint. </a:t>
            </a:r>
            <a:endParaRPr sz="1200"/>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25237d69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25237d69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t>Each sprint iteration will be one week in length, with our enrolled meeting timeslot (Wednesday 11am) used to conduct a face to face meeting each week. This would include both the sprint review and retrospective for the most recent sprint, immediately followed by planning for the following sprint. </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GB" sz="1200"/>
              <a:t>Given the busy schedules of group members, it is not expected that progress will be made on the project everyday. In addition to that, it was also difficult to choose specific days of the week for standup where every member would be available and have items to discuss. As such, we decided to have daily standups online, but with the recognition that each member would have a few days each week with no progress to report. </a:t>
            </a:r>
            <a:endParaRPr sz="1200"/>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25237d698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25237d69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GB" sz="1200"/>
              <a:t>Planning game - will be used to direct our weekly sprint planning meetings. The release planning phase allows us to revise the backlog and prioritise stories for the coming sprint, as well as modifying or adding new stories if required. The iteration planning phase facilitates discussion for how stories should be tackled, and then assigns tasks to individual developers. </a:t>
            </a:r>
            <a:endParaRPr sz="1200"/>
          </a:p>
          <a:p>
            <a:pPr indent="-304800" lvl="0" marL="457200" rtl="0" algn="l">
              <a:lnSpc>
                <a:spcPct val="115000"/>
              </a:lnSpc>
              <a:spcBef>
                <a:spcPts val="0"/>
              </a:spcBef>
              <a:spcAft>
                <a:spcPts val="0"/>
              </a:spcAft>
              <a:buSzPts val="1200"/>
              <a:buChar char="●"/>
            </a:pPr>
            <a:r>
              <a:rPr lang="en-GB" sz="1200"/>
              <a:t>Small releases - whenever concrete progress is made, a test release should be created in order to check functionality incrementally, rather than only building at the end of a sprint where compatibility between new elements may create issues. </a:t>
            </a:r>
            <a:endParaRPr sz="1200"/>
          </a:p>
          <a:p>
            <a:pPr indent="-304800" lvl="0" marL="457200" rtl="0" algn="l">
              <a:lnSpc>
                <a:spcPct val="115000"/>
              </a:lnSpc>
              <a:spcBef>
                <a:spcPts val="0"/>
              </a:spcBef>
              <a:spcAft>
                <a:spcPts val="0"/>
              </a:spcAft>
              <a:buSzPts val="1200"/>
              <a:buChar char="●"/>
            </a:pPr>
            <a:r>
              <a:rPr lang="en-GB" sz="1200"/>
              <a:t>Coding Standard - we will apply a common coding style across all code files to help with readability, and ensure collective code ownership. We have decided to apply the following python standard: </a:t>
            </a:r>
            <a:r>
              <a:rPr lang="en-GB" sz="1200" u="sng">
                <a:solidFill>
                  <a:srgbClr val="1155CC"/>
                </a:solidFill>
                <a:hlinkClick r:id="rId2"/>
              </a:rPr>
              <a:t>https://www.python.org/dev/peps/pep-0008/</a:t>
            </a:r>
            <a:endParaRPr sz="1200"/>
          </a:p>
          <a:p>
            <a:pPr indent="-304800" lvl="0" marL="457200" rtl="0" algn="l">
              <a:lnSpc>
                <a:spcPct val="115000"/>
              </a:lnSpc>
              <a:spcBef>
                <a:spcPts val="0"/>
              </a:spcBef>
              <a:spcAft>
                <a:spcPts val="0"/>
              </a:spcAft>
              <a:buSzPts val="1200"/>
              <a:buChar char="●"/>
            </a:pPr>
            <a:r>
              <a:rPr lang="en-GB" sz="1200"/>
              <a:t>Collective code ownership - every member of the team should understand all of the code in the project, and be able make changes to any section if required. We will ensure that this occurs by assigning varied stories to developers as the project progresses, so that each will have experience interacting with all of the different modules.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25237d69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25237d69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 a group of students who are soon graduating, it is important that we learn to manage our income and spendings so that we do not commit grave financial mistakes (overspending) when we finally earn our pay.</a:t>
            </a:r>
            <a:endParaRPr/>
          </a:p>
          <a:p>
            <a:pPr indent="0" lvl="0" marL="0" rtl="0" algn="l">
              <a:spcBef>
                <a:spcPts val="0"/>
              </a:spcBef>
              <a:spcAft>
                <a:spcPts val="0"/>
              </a:spcAft>
              <a:buNone/>
            </a:pPr>
            <a:r>
              <a:rPr lang="en-GB"/>
              <a:t>This project aims to do just that and it has 3 main goals,</a:t>
            </a:r>
            <a:endParaRPr/>
          </a:p>
          <a:p>
            <a:pPr indent="-298450" lvl="0" marL="457200" rtl="0" algn="l">
              <a:spcBef>
                <a:spcPts val="0"/>
              </a:spcBef>
              <a:spcAft>
                <a:spcPts val="0"/>
              </a:spcAft>
              <a:buSzPts val="1100"/>
              <a:buAutoNum type="arabicPeriod"/>
            </a:pPr>
            <a:r>
              <a:rPr lang="en-GB"/>
              <a:t>Building a budgeting app that is easy and intuitive to track spending</a:t>
            </a:r>
            <a:endParaRPr/>
          </a:p>
          <a:p>
            <a:pPr indent="-298450" lvl="0" marL="457200" rtl="0" algn="l">
              <a:spcBef>
                <a:spcPts val="0"/>
              </a:spcBef>
              <a:spcAft>
                <a:spcPts val="0"/>
              </a:spcAft>
              <a:buSzPts val="1100"/>
              <a:buAutoNum type="arabicPeriod"/>
            </a:pPr>
            <a:r>
              <a:rPr lang="en-GB"/>
              <a:t>Which helps user understand where their money is going</a:t>
            </a:r>
            <a:endParaRPr/>
          </a:p>
          <a:p>
            <a:pPr indent="-298450" lvl="0" marL="457200" rtl="0" algn="l">
              <a:spcBef>
                <a:spcPts val="0"/>
              </a:spcBef>
              <a:spcAft>
                <a:spcPts val="0"/>
              </a:spcAft>
              <a:buSzPts val="1100"/>
              <a:buAutoNum type="arabicPeriod"/>
            </a:pPr>
            <a:r>
              <a:rPr lang="en-GB"/>
              <a:t>And hopefully helps user make necessary adjustments</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25237d69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25237d69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are the key functionalities that we aim for, or our MVP</a:t>
            </a:r>
            <a:endParaRPr/>
          </a:p>
          <a:p>
            <a:pPr indent="-298450" lvl="0" marL="457200" rtl="0" algn="l">
              <a:spcBef>
                <a:spcPts val="0"/>
              </a:spcBef>
              <a:spcAft>
                <a:spcPts val="0"/>
              </a:spcAft>
              <a:buSzPts val="1100"/>
              <a:buAutoNum type="arabicPeriod"/>
            </a:pPr>
            <a:r>
              <a:rPr lang="en-GB"/>
              <a:t>Because it’s a budgeting app, it needs to first and foremost be able to record and categorise transactions easily</a:t>
            </a:r>
            <a:endParaRPr/>
          </a:p>
          <a:p>
            <a:pPr indent="-298450" lvl="0" marL="457200" rtl="0" algn="l">
              <a:spcBef>
                <a:spcPts val="0"/>
              </a:spcBef>
              <a:spcAft>
                <a:spcPts val="0"/>
              </a:spcAft>
              <a:buSzPts val="1100"/>
              <a:buAutoNum type="arabicPeriod"/>
            </a:pPr>
            <a:r>
              <a:rPr lang="en-GB"/>
              <a:t>It needs to have the ability to visualise the activity to understand how you are spending your money</a:t>
            </a:r>
            <a:endParaRPr/>
          </a:p>
          <a:p>
            <a:pPr indent="-298450" lvl="0" marL="457200" rtl="0" algn="l">
              <a:spcBef>
                <a:spcPts val="0"/>
              </a:spcBef>
              <a:spcAft>
                <a:spcPts val="0"/>
              </a:spcAft>
              <a:buSzPts val="1100"/>
              <a:buAutoNum type="arabicPeriod"/>
            </a:pPr>
            <a:r>
              <a:rPr lang="en-GB"/>
              <a:t>To help you budget, it needs to be able to set spending limits and saving targets</a:t>
            </a:r>
            <a:endParaRPr/>
          </a:p>
          <a:p>
            <a:pPr indent="-298450" lvl="0" marL="457200" rtl="0" algn="l">
              <a:spcBef>
                <a:spcPts val="0"/>
              </a:spcBef>
              <a:spcAft>
                <a:spcPts val="0"/>
              </a:spcAft>
              <a:buSzPts val="1100"/>
              <a:buAutoNum type="arabicPeriod"/>
            </a:pPr>
            <a:r>
              <a:rPr lang="en-GB"/>
              <a:t>You should be able to get reminders for important dates to stay on top of your bills</a:t>
            </a:r>
            <a:endParaRPr/>
          </a:p>
          <a:p>
            <a:pPr indent="-298450" lvl="0" marL="457200" rtl="0" algn="l">
              <a:spcBef>
                <a:spcPts val="0"/>
              </a:spcBef>
              <a:spcAft>
                <a:spcPts val="0"/>
              </a:spcAft>
              <a:buSzPts val="1100"/>
              <a:buAutoNum type="arabicPeriod"/>
            </a:pPr>
            <a:r>
              <a:rPr lang="en-GB"/>
              <a:t>The system should be able to give basic financial advice based on your activity</a:t>
            </a:r>
            <a:endParaRPr/>
          </a:p>
          <a:p>
            <a:pPr indent="-298450" lvl="0" marL="457200" rtl="0" algn="l">
              <a:spcBef>
                <a:spcPts val="0"/>
              </a:spcBef>
              <a:spcAft>
                <a:spcPts val="0"/>
              </a:spcAft>
              <a:buSzPts val="1100"/>
              <a:buAutoNum type="arabicPeriod"/>
            </a:pPr>
            <a:r>
              <a:rPr lang="en-GB"/>
              <a:t>Last but not least, it needs to be easily accessible via a web application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25237d69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25237d69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differentiate our application from the normal applications, we have also set some stretch goals which we hope to implement should the time allow</a:t>
            </a:r>
            <a:endParaRPr/>
          </a:p>
          <a:p>
            <a:pPr indent="-298450" lvl="0" marL="457200" rtl="0" algn="l">
              <a:spcBef>
                <a:spcPts val="0"/>
              </a:spcBef>
              <a:spcAft>
                <a:spcPts val="0"/>
              </a:spcAft>
              <a:buSzPts val="1100"/>
              <a:buAutoNum type="arabicPeriod"/>
            </a:pPr>
            <a:r>
              <a:rPr lang="en-GB"/>
              <a:t>Firstly, we’d like to have an android app that is able to talk nicely with the web application and has similar functionalities</a:t>
            </a:r>
            <a:endParaRPr/>
          </a:p>
          <a:p>
            <a:pPr indent="-298450" lvl="0" marL="457200" rtl="0" algn="l">
              <a:spcBef>
                <a:spcPts val="0"/>
              </a:spcBef>
              <a:spcAft>
                <a:spcPts val="0"/>
              </a:spcAft>
              <a:buSzPts val="1100"/>
              <a:buAutoNum type="arabicPeriod"/>
            </a:pPr>
            <a:r>
              <a:rPr lang="en-GB"/>
              <a:t>We’d also like to implement optical character recognition that will make it easy for users to input common receipts such as supermarket or gas, just snap and the system will add it to your database</a:t>
            </a:r>
            <a:endParaRPr/>
          </a:p>
          <a:p>
            <a:pPr indent="-298450" lvl="0" marL="457200" rtl="0" algn="l">
              <a:spcBef>
                <a:spcPts val="0"/>
              </a:spcBef>
              <a:spcAft>
                <a:spcPts val="0"/>
              </a:spcAft>
              <a:buSzPts val="1100"/>
              <a:buAutoNum type="arabicPeriod"/>
            </a:pPr>
            <a:r>
              <a:rPr lang="en-GB"/>
              <a:t>Last but not least, once we have a working mobile app, we’d also like to have a prompt if a user spends a considerable amount of time in a location (eg, supermarket or electronic stores) which will remind them to input the transaction if there was any</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25237d69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25237d69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have grouped our user stories into the following epics:</a:t>
            </a:r>
            <a:endParaRPr/>
          </a:p>
          <a:p>
            <a:pPr indent="-298450" lvl="0" marL="457200" rtl="0" algn="l">
              <a:spcBef>
                <a:spcPts val="0"/>
              </a:spcBef>
              <a:spcAft>
                <a:spcPts val="0"/>
              </a:spcAft>
              <a:buSzPts val="1100"/>
              <a:buAutoNum type="arabicPeriod"/>
            </a:pPr>
            <a:r>
              <a:rPr lang="en-GB"/>
              <a:t>Firstly we have the MVP which serves more as a planning guideline rather than grouping functionality</a:t>
            </a:r>
            <a:endParaRPr/>
          </a:p>
          <a:p>
            <a:pPr indent="-298450" lvl="0" marL="457200" rtl="0" algn="l">
              <a:spcBef>
                <a:spcPts val="0"/>
              </a:spcBef>
              <a:spcAft>
                <a:spcPts val="0"/>
              </a:spcAft>
              <a:buSzPts val="1100"/>
              <a:buAutoNum type="arabicPeriod"/>
            </a:pPr>
            <a:r>
              <a:rPr lang="en-GB"/>
              <a:t>Transaction logging which covers the systems for recording and viewing transactions</a:t>
            </a:r>
            <a:endParaRPr/>
          </a:p>
          <a:p>
            <a:pPr indent="-298450" lvl="0" marL="457200" rtl="0" algn="l">
              <a:spcBef>
                <a:spcPts val="0"/>
              </a:spcBef>
              <a:spcAft>
                <a:spcPts val="0"/>
              </a:spcAft>
              <a:buSzPts val="1100"/>
              <a:buAutoNum type="arabicPeriod"/>
            </a:pPr>
            <a:r>
              <a:rPr lang="en-GB"/>
              <a:t>Budgeting which covers the organisation of transactions and setting schedules and reminders</a:t>
            </a:r>
            <a:endParaRPr/>
          </a:p>
          <a:p>
            <a:pPr indent="-298450" lvl="0" marL="457200" rtl="0" algn="l">
              <a:spcBef>
                <a:spcPts val="0"/>
              </a:spcBef>
              <a:spcAft>
                <a:spcPts val="0"/>
              </a:spcAft>
              <a:buSzPts val="1100"/>
              <a:buAutoNum type="arabicPeriod"/>
            </a:pPr>
            <a:r>
              <a:rPr lang="en-GB"/>
              <a:t>Financial advice which covers the system’s abilities to give basic budgeting recommendations</a:t>
            </a:r>
            <a:endParaRPr/>
          </a:p>
          <a:p>
            <a:pPr indent="-298450" lvl="0" marL="457200" rtl="0" algn="l">
              <a:spcBef>
                <a:spcPts val="0"/>
              </a:spcBef>
              <a:spcAft>
                <a:spcPts val="0"/>
              </a:spcAft>
              <a:buSzPts val="1100"/>
              <a:buAutoNum type="arabicPeriod"/>
            </a:pPr>
            <a:r>
              <a:rPr lang="en-GB"/>
              <a:t>Stretch goals which covers the extra functionalities that we’d like to have but only if time permits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25237d69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25237d69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our product backlog, we have these key items with highest priority in our MVP:</a:t>
            </a:r>
            <a:endParaRPr/>
          </a:p>
          <a:p>
            <a:pPr indent="-298450" lvl="0" marL="457200" rtl="0" algn="l">
              <a:spcBef>
                <a:spcPts val="0"/>
              </a:spcBef>
              <a:spcAft>
                <a:spcPts val="0"/>
              </a:spcAft>
              <a:buSzPts val="1100"/>
              <a:buAutoNum type="arabicPeriod"/>
            </a:pPr>
            <a:r>
              <a:rPr lang="en-GB"/>
              <a:t>We have to design a robust database that will cover all our needs</a:t>
            </a:r>
            <a:endParaRPr/>
          </a:p>
          <a:p>
            <a:pPr indent="-298450" lvl="0" marL="457200" rtl="0" algn="l">
              <a:spcBef>
                <a:spcPts val="0"/>
              </a:spcBef>
              <a:spcAft>
                <a:spcPts val="0"/>
              </a:spcAft>
              <a:buSzPts val="1100"/>
              <a:buAutoNum type="arabicPeriod"/>
            </a:pPr>
            <a:r>
              <a:rPr lang="en-GB"/>
              <a:t>We need to set up a proper framework that allows back end to talk with front end properly</a:t>
            </a:r>
            <a:endParaRPr/>
          </a:p>
          <a:p>
            <a:pPr indent="-298450" lvl="0" marL="457200" rtl="0" algn="l">
              <a:spcBef>
                <a:spcPts val="0"/>
              </a:spcBef>
              <a:spcAft>
                <a:spcPts val="0"/>
              </a:spcAft>
              <a:buSzPts val="1100"/>
              <a:buAutoNum type="arabicPeriod"/>
            </a:pPr>
            <a:r>
              <a:rPr lang="en-GB"/>
              <a:t>We need to design an intuitive UI for users to interact with</a:t>
            </a:r>
            <a:endParaRPr/>
          </a:p>
          <a:p>
            <a:pPr indent="-298450" lvl="0" marL="457200" rtl="0" algn="l">
              <a:spcBef>
                <a:spcPts val="0"/>
              </a:spcBef>
              <a:spcAft>
                <a:spcPts val="0"/>
              </a:spcAft>
              <a:buSzPts val="1100"/>
              <a:buAutoNum type="arabicPeriod"/>
            </a:pPr>
            <a:r>
              <a:rPr lang="en-GB"/>
              <a:t>Last but not least, we need to store profiles which allow users to record, categorise and view transactions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25237d69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25237d69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t>Once the initial stories were placed in the icebox, we conducted a round of “Planning Poker”, in which each team member suggested the number of points that should be assigned to each story. Fibonacci increments were used, with each point roughly equal to 1 “day” of work, with the maximum being a value of 8, which is a story expected to take up an entire sprint (and avoided - large stories should be split into smaller ones. The only 8 point stories are the “stretch goals” which would be more thoroughly researched and decomposed if time allows for their development). </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GB" sz="1200"/>
              <a:t>Stories similar to tasks with which certain team members had experience were used as baselines for our estimations, but there were some stories with unknown difficulty. </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GB" sz="1200"/>
              <a:t>Estimations should be reviewed as we get a better understanding of our team velocity, and the complexities of adding functionalities to the project. </a:t>
            </a:r>
            <a:endParaRPr sz="1200"/>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25237d69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25237d69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t>The target for completion of the MVP is for the sprint ending on Wednesday week 10.</a:t>
            </a:r>
            <a:endParaRPr sz="1200"/>
          </a:p>
          <a:p>
            <a:pPr indent="0" lvl="0" marL="0" rtl="0" algn="l">
              <a:lnSpc>
                <a:spcPct val="115000"/>
              </a:lnSpc>
              <a:spcBef>
                <a:spcPts val="0"/>
              </a:spcBef>
              <a:spcAft>
                <a:spcPts val="0"/>
              </a:spcAft>
              <a:buNone/>
            </a:pPr>
            <a:r>
              <a:rPr lang="en-GB" sz="1200"/>
              <a:t>Following this, there will be an iterative release at the end of each sprint, including new functionality developed during those weeks. </a:t>
            </a:r>
            <a:endParaRPr sz="1200"/>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25237d69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25237d69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t>Allocations for the initial sprint were made based off each team members’ past experiences, in order to get the groundwork completed as quickly as possible, such that functionality could be rapidly added over the following sprints.</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GB" sz="1200"/>
              <a:t>Tasks for the first week are very technically focused, given that stories needed to be split into work manageable during a one week sprint. After these initial key steps, the remaining stories are more similar to the “traditional” agile user stories, adding functionality to the product that achieves clearly defined needs of the end user.</a:t>
            </a:r>
            <a:endParaRPr i="1" sz="1200"/>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Project Plan Presentation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Personal Budgeting App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Allocation of Roles</a:t>
            </a:r>
            <a:endParaRPr/>
          </a:p>
        </p:txBody>
      </p:sp>
      <p:sp>
        <p:nvSpPr>
          <p:cNvPr id="141" name="Google Shape;141;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Product Owner - Albert</a:t>
            </a:r>
            <a:endParaRPr/>
          </a:p>
          <a:p>
            <a:pPr indent="0" lvl="0" marL="0" rtl="0" algn="l">
              <a:spcBef>
                <a:spcPts val="1600"/>
              </a:spcBef>
              <a:spcAft>
                <a:spcPts val="1600"/>
              </a:spcAft>
              <a:buNone/>
            </a:pPr>
            <a:r>
              <a:rPr lang="en-GB"/>
              <a:t>Scrum master - rotated throughout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Meeting Schedule</a:t>
            </a:r>
            <a:endParaRPr/>
          </a:p>
        </p:txBody>
      </p:sp>
      <p:sp>
        <p:nvSpPr>
          <p:cNvPr id="147" name="Google Shape;147;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Sprint iteration - 1 week</a:t>
            </a:r>
            <a:endParaRPr/>
          </a:p>
          <a:p>
            <a:pPr indent="0" lvl="0" marL="0" rtl="0" algn="l">
              <a:spcBef>
                <a:spcPts val="1600"/>
              </a:spcBef>
              <a:spcAft>
                <a:spcPts val="0"/>
              </a:spcAft>
              <a:buNone/>
            </a:pPr>
            <a:r>
              <a:rPr lang="en-GB"/>
              <a:t>Face-to-face meeting every week</a:t>
            </a:r>
            <a:endParaRPr/>
          </a:p>
          <a:p>
            <a:pPr indent="0" lvl="0" marL="0" rtl="0" algn="l">
              <a:spcBef>
                <a:spcPts val="1600"/>
              </a:spcBef>
              <a:spcAft>
                <a:spcPts val="0"/>
              </a:spcAft>
              <a:buNone/>
            </a:pPr>
            <a:r>
              <a:rPr lang="en-GB"/>
              <a:t>Sprint review + sprint planning</a:t>
            </a:r>
            <a:endParaRPr/>
          </a:p>
          <a:p>
            <a:pPr indent="0" lvl="0" marL="0" rtl="0" algn="l">
              <a:spcBef>
                <a:spcPts val="1600"/>
              </a:spcBef>
              <a:spcAft>
                <a:spcPts val="1600"/>
              </a:spcAft>
              <a:buNone/>
            </a:pPr>
            <a:r>
              <a:rPr lang="en-GB"/>
              <a:t>Online standups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Extreme Programming Practices</a:t>
            </a:r>
            <a:endParaRPr/>
          </a:p>
        </p:txBody>
      </p:sp>
      <p:sp>
        <p:nvSpPr>
          <p:cNvPr id="153" name="Google Shape;153;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Planning Game</a:t>
            </a:r>
            <a:endParaRPr/>
          </a:p>
          <a:p>
            <a:pPr indent="0" lvl="0" marL="0" rtl="0" algn="l">
              <a:spcBef>
                <a:spcPts val="1600"/>
              </a:spcBef>
              <a:spcAft>
                <a:spcPts val="0"/>
              </a:spcAft>
              <a:buNone/>
            </a:pPr>
            <a:r>
              <a:rPr lang="en-GB"/>
              <a:t>Small Releases</a:t>
            </a:r>
            <a:endParaRPr/>
          </a:p>
          <a:p>
            <a:pPr indent="0" lvl="0" marL="0" rtl="0" algn="l">
              <a:spcBef>
                <a:spcPts val="1600"/>
              </a:spcBef>
              <a:spcAft>
                <a:spcPts val="0"/>
              </a:spcAft>
              <a:buNone/>
            </a:pPr>
            <a:r>
              <a:rPr lang="en-GB"/>
              <a:t>Coding Standard</a:t>
            </a:r>
            <a:endParaRPr/>
          </a:p>
          <a:p>
            <a:pPr indent="0" lvl="0" marL="0" rtl="0" algn="l">
              <a:spcBef>
                <a:spcPts val="1600"/>
              </a:spcBef>
              <a:spcAft>
                <a:spcPts val="1600"/>
              </a:spcAft>
              <a:buNone/>
            </a:pPr>
            <a:r>
              <a:rPr lang="en-GB"/>
              <a:t>Collective code ownership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Project Description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Budgeting app that is both easy and intuitive to track spending</a:t>
            </a:r>
            <a:endParaRPr/>
          </a:p>
          <a:p>
            <a:pPr indent="0" lvl="0" marL="0" rtl="0" algn="l">
              <a:spcBef>
                <a:spcPts val="1600"/>
              </a:spcBef>
              <a:spcAft>
                <a:spcPts val="0"/>
              </a:spcAft>
              <a:buNone/>
            </a:pPr>
            <a:r>
              <a:rPr lang="en-GB"/>
              <a:t>Helps user understand where their money is going</a:t>
            </a:r>
            <a:endParaRPr/>
          </a:p>
          <a:p>
            <a:pPr indent="0" lvl="0" marL="0" rtl="0" algn="l">
              <a:spcBef>
                <a:spcPts val="1600"/>
              </a:spcBef>
              <a:spcAft>
                <a:spcPts val="1600"/>
              </a:spcAft>
              <a:buNone/>
            </a:pPr>
            <a:r>
              <a:rPr lang="en-GB"/>
              <a:t>Helps user make necessary adjustments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Key Functionalities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Record and categorise transactions</a:t>
            </a:r>
            <a:endParaRPr/>
          </a:p>
          <a:p>
            <a:pPr indent="0" lvl="0" marL="0" rtl="0" algn="l">
              <a:spcBef>
                <a:spcPts val="1600"/>
              </a:spcBef>
              <a:spcAft>
                <a:spcPts val="0"/>
              </a:spcAft>
              <a:buNone/>
            </a:pPr>
            <a:r>
              <a:rPr lang="en-GB"/>
              <a:t>Visualise activity</a:t>
            </a:r>
            <a:endParaRPr/>
          </a:p>
          <a:p>
            <a:pPr indent="0" lvl="0" marL="0" rtl="0" algn="l">
              <a:spcBef>
                <a:spcPts val="1600"/>
              </a:spcBef>
              <a:spcAft>
                <a:spcPts val="0"/>
              </a:spcAft>
              <a:buNone/>
            </a:pPr>
            <a:r>
              <a:rPr lang="en-GB"/>
              <a:t>Set spending limits and saving targets to help budgeting</a:t>
            </a:r>
            <a:endParaRPr/>
          </a:p>
          <a:p>
            <a:pPr indent="0" lvl="0" marL="0" rtl="0" algn="l">
              <a:spcBef>
                <a:spcPts val="1600"/>
              </a:spcBef>
              <a:spcAft>
                <a:spcPts val="0"/>
              </a:spcAft>
              <a:buNone/>
            </a:pPr>
            <a:r>
              <a:rPr lang="en-GB"/>
              <a:t>Set reminders for important dates / recurring bills</a:t>
            </a:r>
            <a:endParaRPr/>
          </a:p>
          <a:p>
            <a:pPr indent="0" lvl="0" marL="0" rtl="0" algn="l">
              <a:spcBef>
                <a:spcPts val="1600"/>
              </a:spcBef>
              <a:spcAft>
                <a:spcPts val="0"/>
              </a:spcAft>
              <a:buNone/>
            </a:pPr>
            <a:r>
              <a:rPr lang="en-GB"/>
              <a:t>Basic financial advice based on activity</a:t>
            </a:r>
            <a:endParaRPr/>
          </a:p>
          <a:p>
            <a:pPr indent="0" lvl="0" marL="0" rtl="0" algn="l">
              <a:spcBef>
                <a:spcPts val="1600"/>
              </a:spcBef>
              <a:spcAft>
                <a:spcPts val="1600"/>
              </a:spcAft>
              <a:buNone/>
            </a:pPr>
            <a:r>
              <a:rPr lang="en-GB"/>
              <a:t>Easily accessible through a web application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Possible extensions</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Android app that matches the web app functionalities</a:t>
            </a:r>
            <a:endParaRPr/>
          </a:p>
          <a:p>
            <a:pPr indent="0" lvl="0" marL="0" rtl="0" algn="l">
              <a:spcBef>
                <a:spcPts val="1600"/>
              </a:spcBef>
              <a:spcAft>
                <a:spcPts val="0"/>
              </a:spcAft>
              <a:buNone/>
            </a:pPr>
            <a:r>
              <a:rPr lang="en-GB"/>
              <a:t>Optical Character Recognition on common receipts</a:t>
            </a:r>
            <a:endParaRPr/>
          </a:p>
          <a:p>
            <a:pPr indent="0" lvl="0" marL="0" rtl="0" algn="l">
              <a:spcBef>
                <a:spcPts val="1600"/>
              </a:spcBef>
              <a:spcAft>
                <a:spcPts val="1600"/>
              </a:spcAft>
              <a:buNone/>
            </a:pPr>
            <a:r>
              <a:rPr lang="en-GB"/>
              <a:t>Location-based prompts to input possible transaction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User Stories - Epics</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MVP</a:t>
            </a:r>
            <a:endParaRPr/>
          </a:p>
          <a:p>
            <a:pPr indent="0" lvl="0" marL="0" rtl="0" algn="l">
              <a:spcBef>
                <a:spcPts val="1600"/>
              </a:spcBef>
              <a:spcAft>
                <a:spcPts val="0"/>
              </a:spcAft>
              <a:buNone/>
            </a:pPr>
            <a:r>
              <a:rPr lang="en-GB"/>
              <a:t>Transaction Logging</a:t>
            </a:r>
            <a:endParaRPr/>
          </a:p>
          <a:p>
            <a:pPr indent="0" lvl="0" marL="0" rtl="0" algn="l">
              <a:spcBef>
                <a:spcPts val="1600"/>
              </a:spcBef>
              <a:spcAft>
                <a:spcPts val="0"/>
              </a:spcAft>
              <a:buNone/>
            </a:pPr>
            <a:r>
              <a:rPr lang="en-GB"/>
              <a:t>Budgeting</a:t>
            </a:r>
            <a:endParaRPr/>
          </a:p>
          <a:p>
            <a:pPr indent="0" lvl="0" marL="0" rtl="0" algn="l">
              <a:spcBef>
                <a:spcPts val="1600"/>
              </a:spcBef>
              <a:spcAft>
                <a:spcPts val="0"/>
              </a:spcAft>
              <a:buNone/>
            </a:pPr>
            <a:r>
              <a:rPr lang="en-GB"/>
              <a:t>Financial Advice</a:t>
            </a:r>
            <a:endParaRPr/>
          </a:p>
          <a:p>
            <a:pPr indent="0" lvl="0" marL="0" rtl="0" algn="l">
              <a:spcBef>
                <a:spcPts val="1600"/>
              </a:spcBef>
              <a:spcAft>
                <a:spcPts val="1600"/>
              </a:spcAft>
              <a:buNone/>
            </a:pPr>
            <a:r>
              <a:rPr lang="en-GB"/>
              <a:t>Stretch Goals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Product Backlog</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robust database</a:t>
            </a:r>
            <a:endParaRPr/>
          </a:p>
          <a:p>
            <a:pPr indent="0" lvl="0" marL="0" rtl="0" algn="l">
              <a:spcBef>
                <a:spcPts val="1600"/>
              </a:spcBef>
              <a:spcAft>
                <a:spcPts val="0"/>
              </a:spcAft>
              <a:buNone/>
            </a:pPr>
            <a:r>
              <a:rPr lang="en-GB"/>
              <a:t>A proper framework that allows cross talk between back end and front end</a:t>
            </a:r>
            <a:endParaRPr/>
          </a:p>
          <a:p>
            <a:pPr indent="0" lvl="0" marL="0" rtl="0" algn="l">
              <a:spcBef>
                <a:spcPts val="1600"/>
              </a:spcBef>
              <a:spcAft>
                <a:spcPts val="0"/>
              </a:spcAft>
              <a:buNone/>
            </a:pPr>
            <a:r>
              <a:rPr lang="en-GB"/>
              <a:t>An intuitive UI for users</a:t>
            </a:r>
            <a:endParaRPr/>
          </a:p>
          <a:p>
            <a:pPr indent="0" lvl="0" marL="0" rtl="0" algn="l">
              <a:spcBef>
                <a:spcPts val="1600"/>
              </a:spcBef>
              <a:spcAft>
                <a:spcPts val="1600"/>
              </a:spcAft>
              <a:buNone/>
            </a:pPr>
            <a:r>
              <a:rPr lang="en-GB"/>
              <a:t>Profiles to view transactions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Estimation of Work</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Planning Poker - member suggests number of points for each story</a:t>
            </a:r>
            <a:endParaRPr/>
          </a:p>
          <a:p>
            <a:pPr indent="0" lvl="0" marL="0" rtl="0" algn="l">
              <a:spcBef>
                <a:spcPts val="1600"/>
              </a:spcBef>
              <a:spcAft>
                <a:spcPts val="0"/>
              </a:spcAft>
              <a:buNone/>
            </a:pPr>
            <a:r>
              <a:rPr lang="en-GB"/>
              <a:t>Fibonacci increments - each point equal to 1 “day” of work</a:t>
            </a:r>
            <a:endParaRPr/>
          </a:p>
          <a:p>
            <a:pPr indent="0" lvl="0" marL="0" rtl="0" algn="l">
              <a:spcBef>
                <a:spcPts val="1600"/>
              </a:spcBef>
              <a:spcAft>
                <a:spcPts val="0"/>
              </a:spcAft>
              <a:buNone/>
            </a:pPr>
            <a:r>
              <a:rPr lang="en-GB"/>
              <a:t>Familiarity used as baselines for estimations, some unknown</a:t>
            </a:r>
            <a:endParaRPr/>
          </a:p>
          <a:p>
            <a:pPr indent="0" lvl="0" marL="0" rtl="0" algn="l">
              <a:spcBef>
                <a:spcPts val="1600"/>
              </a:spcBef>
              <a:spcAft>
                <a:spcPts val="1600"/>
              </a:spcAft>
              <a:buNone/>
            </a:pPr>
            <a:r>
              <a:rPr lang="en-GB"/>
              <a:t>Reviewed once team velocity is better established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Release Plan</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MVP - to be completed by week 10</a:t>
            </a:r>
            <a:endParaRPr/>
          </a:p>
          <a:p>
            <a:pPr indent="0" lvl="0" marL="0" rtl="0" algn="l">
              <a:spcBef>
                <a:spcPts val="1600"/>
              </a:spcBef>
              <a:spcAft>
                <a:spcPts val="1600"/>
              </a:spcAft>
              <a:buNone/>
            </a:pPr>
            <a:r>
              <a:rPr lang="en-GB"/>
              <a:t>Iterative releases at the end of following sprints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Sprint Plan (Initial Sprint)</a:t>
            </a:r>
            <a:endParaRPr/>
          </a:p>
        </p:txBody>
      </p:sp>
      <p:graphicFrame>
        <p:nvGraphicFramePr>
          <p:cNvPr id="135" name="Google Shape;135;p21"/>
          <p:cNvGraphicFramePr/>
          <p:nvPr/>
        </p:nvGraphicFramePr>
        <p:xfrm>
          <a:off x="954300" y="1964550"/>
          <a:ext cx="3000000" cy="3000000"/>
        </p:xfrm>
        <a:graphic>
          <a:graphicData uri="http://schemas.openxmlformats.org/drawingml/2006/table">
            <a:tbl>
              <a:tblPr>
                <a:noFill/>
                <a:tableStyleId>{4C21F73D-C182-4DAE-B86C-F7177BA20198}</a:tableStyleId>
              </a:tblPr>
              <a:tblGrid>
                <a:gridCol w="3619500"/>
                <a:gridCol w="3619500"/>
              </a:tblGrid>
              <a:tr h="381000">
                <a:tc>
                  <a:txBody>
                    <a:bodyPr>
                      <a:noAutofit/>
                    </a:bodyPr>
                    <a:lstStyle/>
                    <a:p>
                      <a:pPr indent="0" lvl="0" marL="0" rtl="0" algn="l">
                        <a:spcBef>
                          <a:spcPts val="0"/>
                        </a:spcBef>
                        <a:spcAft>
                          <a:spcPts val="0"/>
                        </a:spcAft>
                        <a:buNone/>
                      </a:pPr>
                      <a:r>
                        <a:rPr lang="en-GB"/>
                        <a:t>Story / Task</a:t>
                      </a:r>
                      <a:endParaRPr/>
                    </a:p>
                  </a:txBody>
                  <a:tcPr marT="91425" marB="91425" marR="91425" marL="91425"/>
                </a:tc>
                <a:tc>
                  <a:txBody>
                    <a:bodyPr>
                      <a:noAutofit/>
                    </a:bodyPr>
                    <a:lstStyle/>
                    <a:p>
                      <a:pPr indent="0" lvl="0" marL="0" rtl="0" algn="l">
                        <a:spcBef>
                          <a:spcPts val="0"/>
                        </a:spcBef>
                        <a:spcAft>
                          <a:spcPts val="0"/>
                        </a:spcAft>
                        <a:buNone/>
                      </a:pPr>
                      <a:r>
                        <a:rPr lang="en-GB"/>
                        <a:t>Developer(s)</a:t>
                      </a:r>
                      <a:endParaRPr/>
                    </a:p>
                  </a:txBody>
                  <a:tcPr marT="91425" marB="91425" marR="91425" marL="91425"/>
                </a:tc>
              </a:tr>
              <a:tr h="381000">
                <a:tc>
                  <a:txBody>
                    <a:bodyPr>
                      <a:noAutofit/>
                    </a:bodyPr>
                    <a:lstStyle/>
                    <a:p>
                      <a:pPr indent="0" lvl="0" marL="0" rtl="0" algn="l">
                        <a:spcBef>
                          <a:spcPts val="0"/>
                        </a:spcBef>
                        <a:spcAft>
                          <a:spcPts val="0"/>
                        </a:spcAft>
                        <a:buNone/>
                      </a:pPr>
                      <a:r>
                        <a:rPr lang="en-GB"/>
                        <a:t>Database Design and Setup</a:t>
                      </a:r>
                      <a:endParaRPr/>
                    </a:p>
                  </a:txBody>
                  <a:tcPr marT="91425" marB="91425" marR="91425" marL="91425"/>
                </a:tc>
                <a:tc>
                  <a:txBody>
                    <a:bodyPr>
                      <a:noAutofit/>
                    </a:bodyPr>
                    <a:lstStyle/>
                    <a:p>
                      <a:pPr indent="0" lvl="0" marL="0" rtl="0" algn="l">
                        <a:spcBef>
                          <a:spcPts val="0"/>
                        </a:spcBef>
                        <a:spcAft>
                          <a:spcPts val="0"/>
                        </a:spcAft>
                        <a:buNone/>
                      </a:pPr>
                      <a:r>
                        <a:rPr lang="en-GB"/>
                        <a:t>Jeremy, Albert</a:t>
                      </a:r>
                      <a:endParaRPr/>
                    </a:p>
                  </a:txBody>
                  <a:tcPr marT="91425" marB="91425" marR="91425" marL="91425"/>
                </a:tc>
              </a:tr>
              <a:tr h="381000">
                <a:tc>
                  <a:txBody>
                    <a:bodyPr>
                      <a:noAutofit/>
                    </a:bodyPr>
                    <a:lstStyle/>
                    <a:p>
                      <a:pPr indent="0" lvl="0" marL="0" rtl="0" algn="l">
                        <a:spcBef>
                          <a:spcPts val="0"/>
                        </a:spcBef>
                        <a:spcAft>
                          <a:spcPts val="0"/>
                        </a:spcAft>
                        <a:buNone/>
                      </a:pPr>
                      <a:r>
                        <a:rPr lang="en-GB"/>
                        <a:t>Basic Framework Setup</a:t>
                      </a:r>
                      <a:endParaRPr/>
                    </a:p>
                  </a:txBody>
                  <a:tcPr marT="91425" marB="91425" marR="91425" marL="91425"/>
                </a:tc>
                <a:tc>
                  <a:txBody>
                    <a:bodyPr>
                      <a:noAutofit/>
                    </a:bodyPr>
                    <a:lstStyle/>
                    <a:p>
                      <a:pPr indent="0" lvl="0" marL="0" rtl="0" algn="l">
                        <a:spcBef>
                          <a:spcPts val="0"/>
                        </a:spcBef>
                        <a:spcAft>
                          <a:spcPts val="0"/>
                        </a:spcAft>
                        <a:buNone/>
                      </a:pPr>
                      <a:r>
                        <a:rPr lang="en-GB"/>
                        <a:t>Brandon</a:t>
                      </a:r>
                      <a:endParaRPr/>
                    </a:p>
                  </a:txBody>
                  <a:tcPr marT="91425" marB="91425" marR="91425" marL="91425"/>
                </a:tc>
              </a:tr>
              <a:tr h="381000">
                <a:tc>
                  <a:txBody>
                    <a:bodyPr>
                      <a:noAutofit/>
                    </a:bodyPr>
                    <a:lstStyle/>
                    <a:p>
                      <a:pPr indent="0" lvl="0" marL="0" rtl="0" algn="l">
                        <a:spcBef>
                          <a:spcPts val="0"/>
                        </a:spcBef>
                        <a:spcAft>
                          <a:spcPts val="0"/>
                        </a:spcAft>
                        <a:buNone/>
                      </a:pPr>
                      <a:r>
                        <a:rPr lang="en-GB"/>
                        <a:t>Backend Setup</a:t>
                      </a:r>
                      <a:endParaRPr/>
                    </a:p>
                  </a:txBody>
                  <a:tcPr marT="91425" marB="91425" marR="91425" marL="91425"/>
                </a:tc>
                <a:tc>
                  <a:txBody>
                    <a:bodyPr>
                      <a:noAutofit/>
                    </a:bodyPr>
                    <a:lstStyle/>
                    <a:p>
                      <a:pPr indent="0" lvl="0" marL="0" rtl="0" algn="l">
                        <a:spcBef>
                          <a:spcPts val="0"/>
                        </a:spcBef>
                        <a:spcAft>
                          <a:spcPts val="0"/>
                        </a:spcAft>
                        <a:buNone/>
                      </a:pPr>
                      <a:r>
                        <a:rPr lang="en-GB"/>
                        <a:t>Pua</a:t>
                      </a:r>
                      <a:endParaRPr/>
                    </a:p>
                  </a:txBody>
                  <a:tcPr marT="91425" marB="91425" marR="91425" marL="91425"/>
                </a:tc>
              </a:tr>
              <a:tr h="381000">
                <a:tc>
                  <a:txBody>
                    <a:bodyPr>
                      <a:noAutofit/>
                    </a:bodyPr>
                    <a:lstStyle/>
                    <a:p>
                      <a:pPr indent="0" lvl="0" marL="0" rtl="0" algn="l">
                        <a:spcBef>
                          <a:spcPts val="0"/>
                        </a:spcBef>
                        <a:spcAft>
                          <a:spcPts val="0"/>
                        </a:spcAft>
                        <a:buNone/>
                      </a:pPr>
                      <a:r>
                        <a:rPr lang="en-GB"/>
                        <a:t>UI Design</a:t>
                      </a:r>
                      <a:endParaRPr/>
                    </a:p>
                  </a:txBody>
                  <a:tcPr marT="91425" marB="91425" marR="91425" marL="91425"/>
                </a:tc>
                <a:tc>
                  <a:txBody>
                    <a:bodyPr>
                      <a:noAutofit/>
                    </a:bodyPr>
                    <a:lstStyle/>
                    <a:p>
                      <a:pPr indent="0" lvl="0" marL="0" rtl="0" algn="l">
                        <a:spcBef>
                          <a:spcPts val="0"/>
                        </a:spcBef>
                        <a:spcAft>
                          <a:spcPts val="0"/>
                        </a:spcAft>
                        <a:buNone/>
                      </a:pPr>
                      <a:r>
                        <a:rPr lang="en-GB"/>
                        <a:t>Shan</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