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DB7EB-0E68-F643-9D67-726806AD7CBD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CE0D0-0D24-664B-BAE4-7E643041F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94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E0D0-0D24-664B-BAE4-7E643041F7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21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2FD38-27AC-97F8-D7FA-5BC390FEF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42A14-F33C-0FDF-3A88-AAE2C995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3A4F5-A447-AAA2-B7DA-477A4DF1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9DAA3-0E8D-71C2-07BE-266C33D9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FA4E8-DCB4-6FAE-680D-A66C6DE1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00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57A62-C8FA-441A-748B-EE3AAB0E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EA4644-0E8C-DB26-42CE-7A3766A0B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52AE0-34C8-A445-264D-28A5A696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BE61F-7897-68D4-522B-85911889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420B5-9744-6E5A-A756-E49BB84E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2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3A2142-40B0-7025-22EB-9AA8D21BC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3848D-E613-BCEF-73EE-E73241D49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3BA41-F9FF-F4E9-143F-5E0C8014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EB5CF-2FE5-25C6-A7B6-C8868B3F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62EA2-8956-F10B-3E6A-AB48107C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13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27947-F654-7DAC-9699-F9119840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0970D-CD28-7DD7-C8F5-44C966AC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9F872-7A2C-FAAD-B6B2-C6885F64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24C7D-F440-4FEC-570F-756DA1E9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00E34-BAFF-617B-24E1-BDD759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1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F413-63E9-25A7-9DC4-48DAD9BE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4B1804-2556-1556-C680-D01549F0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E8A0F-4FED-00A0-7C9E-642BCF53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F5888-4C7E-B150-4AAB-7EE102B2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D832F-C8BB-F463-4B7C-6898C591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40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DC3B7-5A0E-8FCD-5F01-852C97BB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9193F-3869-F987-5445-FA137790B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5214B-37A8-0F6A-5F85-BBA9CBA72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C9432-F95C-A0F0-E91F-37388A6F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5EE8A-4D27-F39B-9623-FFAFF7ED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F6A02-0336-CE38-EAE1-36BA0ADF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0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7BF6-944F-EA6E-30B0-F7E98EA1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645DA-F595-97E9-FCD3-42B88320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5ACD4-380F-E199-2C5B-75F505338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3E9E12-2B45-C47D-2E03-EAA170F6F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B7C136-A36A-90DD-F9D8-4BF9FF8CF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E2FEAD-1BD4-B1FC-2390-352A34C9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BE890-744D-7E4D-2595-BA79AE0E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100881-4312-4FA3-D7D4-74C1A199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2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BB32-0006-C701-BA56-D8A372E3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426869-8328-3BA4-35BD-3A940D4A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15EE50-8F97-A43A-80D1-7492AE05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8DFD1-AE07-EF32-D1B5-14CE5A31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845DBC-C669-FBAD-4CDA-85447B6C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957412-7C49-741E-F95D-AC405AE1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A8F950-69E4-C3E6-5035-AE8EDBFB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8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B8E38-68DB-1517-FB7D-EA98E9CC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D425B-8B1A-5947-39DC-398434CA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CF4B6-86EB-2F55-8EDE-A3C4D08FD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B7862-FC18-16AB-575F-6AFEE7FA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F4E01-B5DA-EA72-87D2-CF34934F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E97E3-3D5D-7A17-6625-996B0C8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00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26E80-B223-937A-C6C5-EBB150C0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16A863-0383-ECA4-5EEF-E1EFDA412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078C5-5C75-2F5B-6A6F-1F686690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CFE60-B4FE-FDE7-400A-9EBFFCC0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15FBF-7F4B-995A-9A4E-16DA84FB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3BFE6-4EE0-F033-B244-176E3555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4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62C29F-04D4-FD4A-E02F-DD7A29B0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86476-57FA-E252-2A0B-56605DCE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A1C05-69F2-EA2C-9176-197E036F0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869F-8526-1A45-8DD9-760E65E238DB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95439-8307-BE12-E3F6-E56F7390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67AF-DE19-FCAD-CF74-F56E5360D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9595-7A54-D145-9937-7BAB0C453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2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724C-320E-6575-11B6-4963D2EB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" y="198068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Times" pitchFamily="2" charset="0"/>
              </a:rPr>
              <a:t>Rule Fit Regressor </a:t>
            </a:r>
            <a:endParaRPr kumimoji="1" lang="zh-CN" altLang="en-US" b="1" dirty="0">
              <a:solidFill>
                <a:schemeClr val="bg1"/>
              </a:solidFill>
              <a:latin typeface="Times" pitchFamily="2" charset="0"/>
            </a:endParaRPr>
          </a:p>
        </p:txBody>
      </p:sp>
      <p:pic>
        <p:nvPicPr>
          <p:cNvPr id="5" name="内容占位符 4" descr="表格&#10;&#10;低可信度描述已自动生成">
            <a:extLst>
              <a:ext uri="{FF2B5EF4-FFF2-40B4-BE49-F238E27FC236}">
                <a16:creationId xmlns:a16="http://schemas.microsoft.com/office/drawing/2014/main" id="{08D7C06E-6F9A-1C33-3A4F-45CCD09FE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5967" y="3047262"/>
            <a:ext cx="4296033" cy="3810738"/>
          </a:xfrm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70D93192-C3E3-CA46-6502-EC5010B2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968" y="0"/>
            <a:ext cx="4296032" cy="30472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EC1873-001D-8FF1-7DE1-7AE481BD5423}"/>
              </a:ext>
            </a:extLst>
          </p:cNvPr>
          <p:cNvSpPr txBox="1"/>
          <p:nvPr/>
        </p:nvSpPr>
        <p:spPr>
          <a:xfrm>
            <a:off x="308918" y="1523631"/>
            <a:ext cx="74634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How it works: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Combines rules extracted from decision trees with linear terms for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Extracts interpretable decision rules from tree-based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Uses these rules alongside linear terms to make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Provides interpretability by allowing individual rules to be understood and analyzed.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Effective in handling both categorical and continuous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Suitable for tasks requiring a mix of linear and non-linear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>
                <a:solidFill>
                  <a:schemeClr val="bg1"/>
                </a:solidFill>
                <a:latin typeface="Times" pitchFamily="2" charset="0"/>
              </a:rPr>
              <a:t>The RMSE for Rule Fit Regressor in this case is 0.338. </a:t>
            </a:r>
            <a:endParaRPr kumimoji="1" lang="zh-CN" altLang="en-US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E83235-402D-387C-162E-6031DCEE5AE0}"/>
              </a:ext>
            </a:extLst>
          </p:cNvPr>
          <p:cNvSpPr txBox="1"/>
          <p:nvPr/>
        </p:nvSpPr>
        <p:spPr>
          <a:xfrm>
            <a:off x="491178" y="4594626"/>
            <a:ext cx="3410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Adds feature interactions to 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>
                <a:solidFill>
                  <a:schemeClr val="bg1"/>
                </a:solidFill>
                <a:latin typeface="Times" pitchFamily="2" charset="0"/>
              </a:rPr>
              <a:t>Rule fit works for both classification and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>
                <a:solidFill>
                  <a:schemeClr val="bg1"/>
                </a:solidFill>
                <a:latin typeface="Times" pitchFamily="2" charset="0"/>
              </a:rPr>
              <a:t>Interpretability</a:t>
            </a:r>
            <a:endParaRPr kumimoji="1" lang="zh-CN" altLang="en-US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B8BEE9-0414-3147-21D5-344A81DBDA90}"/>
              </a:ext>
            </a:extLst>
          </p:cNvPr>
          <p:cNvSpPr txBox="1"/>
          <p:nvPr/>
        </p:nvSpPr>
        <p:spPr>
          <a:xfrm>
            <a:off x="4040659" y="4594626"/>
            <a:ext cx="3410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Cons: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chemeClr val="bg1"/>
                </a:solidFill>
                <a:latin typeface="Times" pitchFamily="2" charset="0"/>
              </a:rPr>
              <a:t>Increasing number of features harms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>
                <a:solidFill>
                  <a:schemeClr val="bg1"/>
                </a:solidFill>
                <a:latin typeface="Times" pitchFamily="2" charset="0"/>
              </a:rPr>
              <a:t>Overlapping rules cause difficulties in interpretation </a:t>
            </a:r>
            <a:endParaRPr kumimoji="1" lang="zh-CN" altLang="en-US" dirty="0">
              <a:solidFill>
                <a:schemeClr val="bg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6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724C-320E-6575-11B6-4963D2EB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" y="49697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Times" pitchFamily="2" charset="0"/>
              </a:rPr>
              <a:t>FIGS</a:t>
            </a:r>
            <a:r>
              <a:rPr kumimoji="1" lang="zh-CN" altLang="en-US" b="1" dirty="0">
                <a:solidFill>
                  <a:schemeClr val="bg1"/>
                </a:solidFill>
                <a:latin typeface="Times" pitchFamily="2" charset="0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Times" pitchFamily="2" charset="0"/>
              </a:rPr>
              <a:t>Classifier</a:t>
            </a:r>
            <a:endParaRPr kumimoji="1" lang="zh-CN" altLang="en-US" b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EC1873-001D-8FF1-7DE1-7AE481BD5423}"/>
              </a:ext>
            </a:extLst>
          </p:cNvPr>
          <p:cNvSpPr txBox="1"/>
          <p:nvPr/>
        </p:nvSpPr>
        <p:spPr>
          <a:xfrm>
            <a:off x="308918" y="1040295"/>
            <a:ext cx="6820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How it works: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Constructs decision rules through a greedy, interpretable process.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Builds decision trees</a:t>
            </a:r>
            <a:r>
              <a:rPr lang="en" altLang="zh-CN" dirty="0">
                <a:solidFill>
                  <a:prstClr val="white"/>
                </a:solidFill>
                <a:latin typeface="Times" pitchFamily="2" charset="0"/>
              </a:rPr>
              <a:t> incrementally to minimize classification error.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" altLang="zh-CN" dirty="0">
                <a:solidFill>
                  <a:prstClr val="white"/>
                </a:solidFill>
                <a:latin typeface="Times" pitchFamily="2" charset="0"/>
              </a:rPr>
              <a:t>Each tree split maximizes the classification performance on a subset of data.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" altLang="zh-CN" dirty="0">
                <a:solidFill>
                  <a:prstClr val="white"/>
                </a:solidFill>
                <a:latin typeface="Times" pitchFamily="2" charset="0"/>
              </a:rPr>
              <a:t>Generates highly interpretable models with decision rules that can be easily understood.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" altLang="zh-CN" dirty="0">
                <a:solidFill>
                  <a:prstClr val="white"/>
                </a:solidFill>
                <a:latin typeface="Times" pitchFamily="2" charset="0"/>
              </a:rPr>
              <a:t>Effective in cases where interpretability is as important as accuracy.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" altLang="zh-CN" dirty="0">
                <a:solidFill>
                  <a:prstClr val="white"/>
                </a:solidFill>
                <a:latin typeface="Times" pitchFamily="2" charset="0"/>
              </a:rPr>
              <a:t>Produces compact models that can be efficiently evaluated.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1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The accuracy for FIGS Classifier in this case </a:t>
            </a:r>
            <a:r>
              <a:rPr kumimoji="1" lang="e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is 0.633. 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 pitchFamily="2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内容占位符 4" descr="图表&#10;&#10;描述已自动生成">
            <a:extLst>
              <a:ext uri="{FF2B5EF4-FFF2-40B4-BE49-F238E27FC236}">
                <a16:creationId xmlns:a16="http://schemas.microsoft.com/office/drawing/2014/main" id="{96005E27-FEB8-08B9-6AB8-2F407C26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8" y="3859363"/>
            <a:ext cx="4591068" cy="2998637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A0527466-556F-03C9-5507-D5F5B1C16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49" y="0"/>
            <a:ext cx="5062151" cy="40075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8B98C6-FEAC-C971-AEC6-760E35915E8C}"/>
              </a:ext>
            </a:extLst>
          </p:cNvPr>
          <p:cNvSpPr txBox="1"/>
          <p:nvPr/>
        </p:nvSpPr>
        <p:spPr>
          <a:xfrm>
            <a:off x="4899986" y="4007536"/>
            <a:ext cx="729201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400" b="1" dirty="0">
                <a:solidFill>
                  <a:schemeClr val="bg1"/>
                </a:solidFill>
                <a:latin typeface="Times" pitchFamily="2" charset="0"/>
              </a:rPr>
              <a:t>Root Node </a:t>
            </a:r>
            <a:r>
              <a:rPr lang="en" altLang="zh-CN" sz="1200" b="1" dirty="0">
                <a:solidFill>
                  <a:schemeClr val="bg1"/>
                </a:solidFill>
                <a:latin typeface="Times" pitchFamily="2" charset="0"/>
              </a:rPr>
              <a:t>(</a:t>
            </a:r>
            <a:r>
              <a:rPr lang="en" altLang="zh-CN" sz="1200" b="1" dirty="0" err="1">
                <a:solidFill>
                  <a:schemeClr val="bg1"/>
                </a:solidFill>
                <a:latin typeface="Times" pitchFamily="2" charset="0"/>
              </a:rPr>
              <a:t>PetalWidthCm</a:t>
            </a:r>
            <a:r>
              <a:rPr lang="en" altLang="zh-CN" sz="1200" b="1" dirty="0">
                <a:solidFill>
                  <a:schemeClr val="bg1"/>
                </a:solidFill>
                <a:latin typeface="Times" pitchFamily="2" charset="0"/>
              </a:rPr>
              <a:t> &lt;= 0.8)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: The first decision asks whether the petal width is less than or equal to 0.8. This splits the data into two branches: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1200" b="1" dirty="0">
                <a:solidFill>
                  <a:schemeClr val="bg1"/>
                </a:solidFill>
                <a:latin typeface="Times" pitchFamily="2" charset="0"/>
              </a:rPr>
              <a:t>Left Branch (True)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: If </a:t>
            </a:r>
            <a:r>
              <a:rPr lang="en" altLang="zh-CN" sz="1200" dirty="0" err="1">
                <a:solidFill>
                  <a:schemeClr val="bg1"/>
                </a:solidFill>
                <a:latin typeface="Times" pitchFamily="2" charset="0"/>
              </a:rPr>
              <a:t>PetalWidthCm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 &lt;= 0.8, it leads to the left side, containing 40 samples from class 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1200" b="1" dirty="0">
                <a:solidFill>
                  <a:schemeClr val="bg1"/>
                </a:solidFill>
                <a:latin typeface="Times" pitchFamily="2" charset="0"/>
              </a:rPr>
              <a:t>Right Branch (False)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: If </a:t>
            </a:r>
            <a:r>
              <a:rPr lang="en" altLang="zh-CN" sz="1200" dirty="0" err="1">
                <a:solidFill>
                  <a:schemeClr val="bg1"/>
                </a:solidFill>
                <a:latin typeface="Times" pitchFamily="2" charset="0"/>
              </a:rPr>
              <a:t>PetalWidthCm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 &gt; 0.8, it moves to the right, containing 41 samples that need further splitting.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400" b="1" dirty="0">
                <a:solidFill>
                  <a:schemeClr val="bg1"/>
                </a:solidFill>
                <a:latin typeface="Times" pitchFamily="2" charset="0"/>
              </a:rPr>
              <a:t>Left Subtree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At the next split, </a:t>
            </a:r>
            <a:r>
              <a:rPr lang="en" altLang="zh-CN" sz="1200" dirty="0" err="1">
                <a:solidFill>
                  <a:schemeClr val="bg1"/>
                </a:solidFill>
                <a:latin typeface="Times" pitchFamily="2" charset="0"/>
              </a:rPr>
              <a:t>PetalWidthCm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 &lt;= 1.65, the samples are further split. If true, 36 samples are classified as class 1. If false, no samples remain in that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400" b="1" dirty="0">
                <a:solidFill>
                  <a:schemeClr val="bg1"/>
                </a:solidFill>
                <a:latin typeface="Times" pitchFamily="2" charset="0"/>
              </a:rPr>
              <a:t>Right Subtree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For samples where </a:t>
            </a:r>
            <a:r>
              <a:rPr lang="en" altLang="zh-CN" sz="1200" dirty="0" err="1">
                <a:solidFill>
                  <a:schemeClr val="bg1"/>
                </a:solidFill>
                <a:latin typeface="Times" pitchFamily="2" charset="0"/>
              </a:rPr>
              <a:t>PetalWidthCm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 &gt; 0.8, the next condition is whether </a:t>
            </a:r>
            <a:r>
              <a:rPr lang="en" altLang="zh-CN" sz="1200" dirty="0" err="1">
                <a:solidFill>
                  <a:schemeClr val="bg1"/>
                </a:solidFill>
                <a:latin typeface="Times" pitchFamily="2" charset="0"/>
              </a:rPr>
              <a:t>PetalWidthCm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 &lt;= 4.75. This branch is further split by various petal and sepal length/width conditions, classifying the remaining samples into either class 1 or class 2 based on those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400" b="1" dirty="0">
                <a:solidFill>
                  <a:schemeClr val="bg1"/>
                </a:solidFill>
                <a:latin typeface="Times" pitchFamily="2" charset="0"/>
              </a:rPr>
              <a:t>Leaf Nodes</a:t>
            </a:r>
            <a:r>
              <a:rPr lang="en" altLang="zh-CN" sz="1200" dirty="0">
                <a:solidFill>
                  <a:schemeClr val="bg1"/>
                </a:solidFill>
                <a:latin typeface="Times" pitchFamily="2" charset="0"/>
              </a:rPr>
              <a:t>: At the bottom of the tree, each leaf node provides the final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0785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724C-320E-6575-11B6-4963D2EB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" y="198068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Times" pitchFamily="2" charset="0"/>
              </a:rPr>
              <a:t>Tree GAM Classifier</a:t>
            </a:r>
            <a:endParaRPr kumimoji="1" lang="zh-CN" altLang="en-US" b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EC1873-001D-8FF1-7DE1-7AE481BD5423}"/>
              </a:ext>
            </a:extLst>
          </p:cNvPr>
          <p:cNvSpPr txBox="1"/>
          <p:nvPr/>
        </p:nvSpPr>
        <p:spPr>
          <a:xfrm>
            <a:off x="308918" y="1265861"/>
            <a:ext cx="6895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How it works: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A tree-based Generalized Additive Model (GAM) for classification tasks.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Combines tree-based models with additive components for flexibility and interpretability.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Models the relationship between input variables and the target as a sum of non-linear functions.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Captures non-linear relationships without sacrificing interpretability.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Effective for datasets with complex, non-linear interactions.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Suitable for tasks that require balancing accuracy and model interpretability.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CN" sz="1600" dirty="0">
                <a:solidFill>
                  <a:prstClr val="white"/>
                </a:solidFill>
                <a:latin typeface="Times" pitchFamily="2" charset="0"/>
                <a:ea typeface="等线" panose="02010600030101010101" pitchFamily="2" charset="-122"/>
              </a:rPr>
              <a:t>The accuracy for Tree GAM Classifier in this case is 0.633. 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 pitchFamily="2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A499ADFB-F660-5668-077A-E4C5C6D3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48" y="0"/>
            <a:ext cx="4299752" cy="3694670"/>
          </a:xfrm>
          <a:prstGeom prst="rect">
            <a:avLst/>
          </a:prstGeom>
        </p:spPr>
      </p:pic>
      <p:pic>
        <p:nvPicPr>
          <p:cNvPr id="13" name="图片 12" descr="图表, 直方图&#10;&#10;描述已自动生成">
            <a:extLst>
              <a:ext uri="{FF2B5EF4-FFF2-40B4-BE49-F238E27FC236}">
                <a16:creationId xmlns:a16="http://schemas.microsoft.com/office/drawing/2014/main" id="{5A5900A8-AD74-525F-9A58-6A304EC77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43" y="3694671"/>
            <a:ext cx="4889157" cy="3158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DD0D8B-FBA2-4C9E-0F49-BD7E7BD9BB72}"/>
              </a:ext>
            </a:extLst>
          </p:cNvPr>
          <p:cNvSpPr txBox="1"/>
          <p:nvPr/>
        </p:nvSpPr>
        <p:spPr>
          <a:xfrm>
            <a:off x="407772" y="3873562"/>
            <a:ext cx="689507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1" dirty="0">
                <a:solidFill>
                  <a:prstClr val="white"/>
                </a:solidFill>
                <a:latin typeface="Times" pitchFamily="2" charset="0"/>
                <a:ea typeface="等线" panose="02010600030101010101" pitchFamily="2" charset="-122"/>
              </a:rPr>
              <a:t>Prediction Probability Distribution for Tree GAM Classifier: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Probability Distribution Peaks at 0 and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For Class 0 (blue bars), we see that most of the predicted probabilities are concentrated at 0 and 1. This suggests that the model is confident in its predictions, assigning high or low probabilities (close to 0 or 1) rather than probabilities in the middle.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The same applies to Class 1 (orange bars), where most predictions are concentrated at probability values close to 1 (for Class 1) or close to 0 (for Class 0).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等线" panose="02010600030101010101" pitchFamily="2" charset="-122"/>
                <a:cs typeface="+mn-cs"/>
              </a:rPr>
              <a:t>Lower Density at Intermediate Values: There are very few instances where the model assigns probabilities between 0.4 and 0.6. </a:t>
            </a:r>
          </a:p>
        </p:txBody>
      </p:sp>
    </p:spTree>
    <p:extLst>
      <p:ext uri="{BB962C8B-B14F-4D97-AF65-F5344CB8AC3E}">
        <p14:creationId xmlns:p14="http://schemas.microsoft.com/office/powerpoint/2010/main" val="370441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724C-320E-6575-11B6-4963D2EB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" y="-154846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Times" pitchFamily="2" charset="0"/>
              </a:rPr>
              <a:t>Comparison</a:t>
            </a:r>
            <a:endParaRPr kumimoji="1" lang="zh-CN" altLang="en-US" b="1" dirty="0">
              <a:solidFill>
                <a:schemeClr val="bg1"/>
              </a:solidFill>
              <a:latin typeface="Times" pitchFamily="2" charset="0"/>
            </a:endParaRP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F72A8349-A062-B745-A4D7-9F6548BAB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525915"/>
              </p:ext>
            </p:extLst>
          </p:nvPr>
        </p:nvGraphicFramePr>
        <p:xfrm>
          <a:off x="308918" y="898869"/>
          <a:ext cx="11574164" cy="578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541">
                  <a:extLst>
                    <a:ext uri="{9D8B030D-6E8A-4147-A177-3AD203B41FA5}">
                      <a16:colId xmlns:a16="http://schemas.microsoft.com/office/drawing/2014/main" val="2752364016"/>
                    </a:ext>
                  </a:extLst>
                </a:gridCol>
                <a:gridCol w="2893541">
                  <a:extLst>
                    <a:ext uri="{9D8B030D-6E8A-4147-A177-3AD203B41FA5}">
                      <a16:colId xmlns:a16="http://schemas.microsoft.com/office/drawing/2014/main" val="3716772101"/>
                    </a:ext>
                  </a:extLst>
                </a:gridCol>
                <a:gridCol w="2893541">
                  <a:extLst>
                    <a:ext uri="{9D8B030D-6E8A-4147-A177-3AD203B41FA5}">
                      <a16:colId xmlns:a16="http://schemas.microsoft.com/office/drawing/2014/main" val="2140032824"/>
                    </a:ext>
                  </a:extLst>
                </a:gridCol>
                <a:gridCol w="2893541">
                  <a:extLst>
                    <a:ext uri="{9D8B030D-6E8A-4147-A177-3AD203B41FA5}">
                      <a16:colId xmlns:a16="http://schemas.microsoft.com/office/drawing/2014/main" val="1396626951"/>
                    </a:ext>
                  </a:extLst>
                </a:gridCol>
              </a:tblGrid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 dirty="0">
                          <a:latin typeface="Times" pitchFamily="2" charset="0"/>
                        </a:rPr>
                        <a:t>Aspect</a:t>
                      </a:r>
                      <a:endParaRPr lang="en" sz="15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RuleFit Regressor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FIGS Classifier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TreeGAM Classifier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795173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 dirty="0">
                          <a:latin typeface="Times" pitchFamily="2" charset="0"/>
                        </a:rPr>
                        <a:t>Type</a:t>
                      </a:r>
                      <a:endParaRPr lang="en" sz="15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63204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 dirty="0">
                          <a:latin typeface="Times" pitchFamily="2" charset="0"/>
                        </a:rPr>
                        <a:t>Interpretability</a:t>
                      </a:r>
                      <a:endParaRPr lang="en" sz="15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High: Combines decision rules with linear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High: Builds interpretable decision trees through greedy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High: Interpretable additive tree-based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464712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Core Algorithm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Rules extracted from decision trees and linear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Greedy decision tree splitting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Generalized Additive Model (GAM) with tree-based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537792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Handles Non-linearity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Yes: Rules capture non-linear relationships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Yes: Trees naturally capture non-linear relationships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Yes: Additive components handle complex, non-linear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33964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Key Strengths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Interpretable combination of rules and linear terms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Can handle both categorical and continuous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Produces compact, interpretable decision trees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Efficient and accurate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Captures non-linear interactions 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Balances flexibility and interpretability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286975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Weaknesses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Limited to regression tasks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" sz="1500" dirty="0">
                          <a:latin typeface="Times" pitchFamily="2" charset="0"/>
                        </a:rPr>
                        <a:t>Complexity increases with many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- Might not capture highly complex relationships without deep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- May require careful tuning for very high-dimensional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095334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Best Use Cases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- Regression tasks where interpretability is critical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- Classification tasks with a need for clear decision paths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- Classification with non-linear relationships between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47181"/>
                  </a:ext>
                </a:extLst>
              </a:tr>
              <a:tr h="513845">
                <a:tc>
                  <a:txBody>
                    <a:bodyPr/>
                    <a:lstStyle/>
                    <a:p>
                      <a:pPr algn="ctr"/>
                      <a:r>
                        <a:rPr lang="en" sz="1500" b="1">
                          <a:latin typeface="Times" pitchFamily="2" charset="0"/>
                        </a:rPr>
                        <a:t>Model Complexity</a:t>
                      </a:r>
                      <a:endParaRPr lang="en" sz="15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Moderate: Complexity grows with more decision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>
                          <a:latin typeface="Times" pitchFamily="2" charset="0"/>
                        </a:rPr>
                        <a:t>Low to Moderate: Generates compact decision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500" dirty="0">
                          <a:latin typeface="Times" pitchFamily="2" charset="0"/>
                        </a:rPr>
                        <a:t>Moderate: Can handle non-linearities but remains interpretable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92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8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787</Words>
  <Application>Microsoft Macintosh PowerPoint</Application>
  <PresentationFormat>宽屏</PresentationFormat>
  <Paragraphs>89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</vt:lpstr>
      <vt:lpstr>Office 主题​​</vt:lpstr>
      <vt:lpstr>Rule Fit Regressor </vt:lpstr>
      <vt:lpstr>FIGS Classifier</vt:lpstr>
      <vt:lpstr>Tree GAM Classifier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2024-09-25T16:17:16Z</dcterms:created>
  <dcterms:modified xsi:type="dcterms:W3CDTF">2024-09-25T17:15:25Z</dcterms:modified>
</cp:coreProperties>
</file>