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Project</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02/12/2019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Users\realg\Desktop\Presentation_screenshots\visual1.png" id="0" name="Picture 1"/>
          <p:cNvPicPr>
            <a:picLocks noGrp="1" noChangeAspect="1"/>
          </p:cNvPicPr>
          <p:nvPr/>
        </p:nvPicPr>
        <p:blipFill>
          <a:blip r:embed="rId2"/>
          <a:stretch>
            <a:fillRect/>
          </a:stretch>
        </p:blipFill>
        <p:spPr bwMode="auto">
          <a:xfrm>
            <a:off x="1384300" y="1600200"/>
            <a:ext cx="6375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Loan</a:t>
            </a:r>
            <a:r>
              <a:rPr/>
              <a:t> </a:t>
            </a:r>
            <a:r>
              <a:rPr/>
              <a:t>amount-frequency</a:t>
            </a:r>
            <a:r>
              <a:rPr/>
              <a:t> </a:t>
            </a:r>
            <a:r>
              <a:rPr/>
              <a:t>distribution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comparison</a:t>
            </a:r>
          </a:p>
        </p:txBody>
      </p:sp>
      <p:pic>
        <p:nvPicPr>
          <p:cNvPr descr="C:\Users\realg\Desktop\Presentation_screenshots\model_comp_1.png" id="0" name="Picture 1"/>
          <p:cNvPicPr>
            <a:picLocks noGrp="1" noChangeAspect="1"/>
          </p:cNvPicPr>
          <p:nvPr/>
        </p:nvPicPr>
        <p:blipFill>
          <a:blip r:embed="rId2"/>
          <a:stretch>
            <a:fillRect/>
          </a:stretch>
        </p:blipFill>
        <p:spPr bwMode="auto">
          <a:xfrm>
            <a:off x="1003300" y="1600200"/>
            <a:ext cx="71374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a:t>
            </a:r>
            <a:r>
              <a:rPr/>
              <a:t> </a:t>
            </a:r>
            <a:r>
              <a:rPr/>
              <a:t>Squared</a:t>
            </a:r>
            <a:r>
              <a:rPr/>
              <a:t> </a:t>
            </a:r>
            <a:r>
              <a:rPr/>
              <a:t>Error</a:t>
            </a:r>
          </a:p>
        </p:txBody>
      </p:sp>
      <p:pic>
        <p:nvPicPr>
          <p:cNvPr descr="C:\Users\realg\Desktop\Presentation_screenshots\mse.png" id="0" name="Picture 1"/>
          <p:cNvPicPr>
            <a:picLocks noGrp="1" noChangeAspect="1"/>
          </p:cNvPicPr>
          <p:nvPr/>
        </p:nvPicPr>
        <p:blipFill>
          <a:blip r:embed="rId2"/>
          <a:stretch>
            <a:fillRect/>
          </a:stretch>
        </p:blipFill>
        <p:spPr bwMode="auto">
          <a:xfrm>
            <a:off x="457200" y="2806700"/>
            <a:ext cx="8229600" cy="2095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Impact</a:t>
            </a:r>
            <a:r>
              <a:rPr/>
              <a:t> </a:t>
            </a:r>
            <a:r>
              <a:rPr/>
              <a:t>of</a:t>
            </a:r>
            <a:r>
              <a:rPr/>
              <a:t> </a:t>
            </a:r>
            <a:r>
              <a:rPr/>
              <a:t>financial</a:t>
            </a:r>
            <a:r>
              <a:rPr/>
              <a:t> </a:t>
            </a:r>
            <a:r>
              <a:rPr/>
              <a:t>struggle</a:t>
            </a:r>
            <a:r>
              <a:rPr/>
              <a:t> </a:t>
            </a:r>
            <a:r>
              <a:rPr/>
              <a:t>indicators</a:t>
            </a:r>
            <a:r>
              <a:rPr/>
              <a:t> </a:t>
            </a:r>
            <a:r>
              <a:rPr/>
              <a:t>on</a:t>
            </a:r>
            <a:r>
              <a:rPr/>
              <a:t> </a:t>
            </a:r>
            <a:r>
              <a:rPr/>
              <a:t>student</a:t>
            </a:r>
            <a:r>
              <a:rPr/>
              <a:t> </a:t>
            </a:r>
            <a:r>
              <a:rPr/>
              <a:t>loan</a:t>
            </a:r>
          </a:p>
        </p:txBody>
      </p:sp>
      <p:pic>
        <p:nvPicPr>
          <p:cNvPr descr="C:\Users\realg\Desktop\Presentation_screenshots\variables2.png" id="0" name="Picture 1"/>
          <p:cNvPicPr>
            <a:picLocks noGrp="1" noChangeAspect="1"/>
          </p:cNvPicPr>
          <p:nvPr/>
        </p:nvPicPr>
        <p:blipFill>
          <a:blip r:embed="rId2"/>
          <a:stretch>
            <a:fillRect/>
          </a:stretch>
        </p:blipFill>
        <p:spPr bwMode="auto">
          <a:xfrm>
            <a:off x="457200" y="2514600"/>
            <a:ext cx="8229600" cy="2184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comparison</a:t>
            </a:r>
          </a:p>
        </p:txBody>
      </p:sp>
      <p:pic>
        <p:nvPicPr>
          <p:cNvPr descr="C:\Users\realg\Desktop\Presentation_screenshots\model_comp_2.png" id="0" name="Picture 1"/>
          <p:cNvPicPr>
            <a:picLocks noGrp="1" noChangeAspect="1"/>
          </p:cNvPicPr>
          <p:nvPr/>
        </p:nvPicPr>
        <p:blipFill>
          <a:blip r:embed="rId2"/>
          <a:stretch>
            <a:fillRect/>
          </a:stretch>
        </p:blipFill>
        <p:spPr bwMode="auto">
          <a:xfrm>
            <a:off x="952500" y="1600200"/>
            <a:ext cx="72390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Importance</a:t>
            </a:r>
          </a:p>
        </p:txBody>
      </p:sp>
      <p:pic>
        <p:nvPicPr>
          <p:cNvPr descr="C:\Users\realg\Desktop\Presentation_screenshots\importance.png" id="0" name="Picture 1"/>
          <p:cNvPicPr>
            <a:picLocks noGrp="1" noChangeAspect="1"/>
          </p:cNvPicPr>
          <p:nvPr/>
        </p:nvPicPr>
        <p:blipFill>
          <a:blip r:embed="rId2"/>
          <a:stretch>
            <a:fillRect/>
          </a:stretch>
        </p:blipFill>
        <p:spPr bwMode="auto">
          <a:xfrm>
            <a:off x="914400" y="1600200"/>
            <a:ext cx="73279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statement</a:t>
            </a:r>
          </a:p>
        </p:txBody>
      </p:sp>
      <p:sp>
        <p:nvSpPr>
          <p:cNvPr id="3" name="Content Placeholder 2"/>
          <p:cNvSpPr>
            <a:spLocks noGrp="1"/>
          </p:cNvSpPr>
          <p:nvPr>
            <p:ph idx="1"/>
          </p:nvPr>
        </p:nvSpPr>
        <p:spPr/>
        <p:txBody>
          <a:bodyPr/>
          <a:lstStyle/>
          <a:p>
            <a:pPr lvl="1"/>
            <a:r>
              <a:rPr/>
              <a:t>Affordability of student loans is a rising topic in the United States in recent years. Many argue that it has jeopardized many families’ financial situation.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statement</a:t>
            </a:r>
          </a:p>
        </p:txBody>
      </p:sp>
      <p:sp>
        <p:nvSpPr>
          <p:cNvPr id="3" name="Content Placeholder 2"/>
          <p:cNvSpPr>
            <a:spLocks noGrp="1"/>
          </p:cNvSpPr>
          <p:nvPr>
            <p:ph idx="1"/>
          </p:nvPr>
        </p:nvSpPr>
        <p:spPr/>
        <p:txBody>
          <a:bodyPr/>
          <a:lstStyle/>
          <a:p>
            <a:pPr lvl="0" marL="0" indent="0">
              <a:buNone/>
            </a:pPr>
            <a:r>
              <a:rPr/>
              <a:t>-Skyrocketing student debts doesn’t seem to stop families apply for student loan. With more families put great emphasis on education, and supportive policy, many families are willing to take a risk. In fact, a survey showed that 90% of private student loans now have an adult co-signer.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statement</a:t>
            </a:r>
          </a:p>
        </p:txBody>
      </p:sp>
      <p:sp>
        <p:nvSpPr>
          <p:cNvPr id="3" name="Content Placeholder 2"/>
          <p:cNvSpPr>
            <a:spLocks noGrp="1"/>
          </p:cNvSpPr>
          <p:nvPr>
            <p:ph idx="1"/>
          </p:nvPr>
        </p:nvSpPr>
        <p:spPr/>
        <p:txBody>
          <a:bodyPr/>
          <a:lstStyle/>
          <a:p>
            <a:pPr lvl="0" marL="0" indent="0">
              <a:buNone/>
            </a:pPr>
            <a:r>
              <a:rPr/>
              <a:t>-However,Do families have an clear idea about their financial situation to take a student loan? Do they really know how the educational loan is going to affect their finance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Goal</a:t>
            </a:r>
            <a:r>
              <a:rPr/>
              <a:t> </a:t>
            </a:r>
            <a:r>
              <a:rPr/>
              <a:t>of</a:t>
            </a:r>
            <a:r>
              <a:rPr/>
              <a:t> </a:t>
            </a:r>
            <a:r>
              <a:rPr/>
              <a:t>the</a:t>
            </a:r>
            <a:r>
              <a:rPr/>
              <a:t> </a:t>
            </a:r>
            <a:r>
              <a:rPr/>
              <a:t>analysis</a:t>
            </a:r>
          </a:p>
        </p:txBody>
      </p:sp>
      <p:sp>
        <p:nvSpPr>
          <p:cNvPr id="3" name="Content Placeholder 2"/>
          <p:cNvSpPr>
            <a:spLocks noGrp="1"/>
          </p:cNvSpPr>
          <p:nvPr>
            <p:ph idx="1"/>
          </p:nvPr>
        </p:nvSpPr>
        <p:spPr/>
        <p:txBody>
          <a:bodyPr/>
          <a:lstStyle/>
          <a:p>
            <a:pPr lvl="1"/>
            <a:r>
              <a:rPr/>
              <a:t>Determine which characteristics of a family have correlations with education loan amount if they decide to apply for a loan.</a:t>
            </a:r>
          </a:p>
          <a:p>
            <a:pPr lvl="1"/>
            <a:r>
              <a:rPr/>
              <a:t>Determine how amount of education loan can exacerbate financial struggle of a family.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Source</a:t>
            </a:r>
            <a:r>
              <a:rPr/>
              <a:t> </a:t>
            </a:r>
            <a:r>
              <a:rPr/>
              <a:t>of</a:t>
            </a:r>
            <a:r>
              <a:rPr/>
              <a:t> </a:t>
            </a:r>
            <a:r>
              <a:rPr/>
              <a:t>Data</a:t>
            </a:r>
          </a:p>
        </p:txBody>
      </p:sp>
      <p:sp>
        <p:nvSpPr>
          <p:cNvPr id="3" name="Content Placeholder 2"/>
          <p:cNvSpPr>
            <a:spLocks noGrp="1"/>
          </p:cNvSpPr>
          <p:nvPr>
            <p:ph idx="1"/>
          </p:nvPr>
        </p:nvSpPr>
        <p:spPr/>
        <p:txBody>
          <a:bodyPr/>
          <a:lstStyle/>
          <a:p>
            <a:pPr lvl="1"/>
            <a:r>
              <a:rPr/>
              <a:t>The Survey of Consumer Finances(SFC) is a dataset which contains all the data needed for the analysis and is provided by The Federal Reserve, the central bank of the US for the purpose of helping the government and ultimately the public to understand the financial condition of families in the US and to study the effects of changes in the economy.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Source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1"/>
            <a:r>
              <a:rPr/>
              <a:t>The Survey comes with a code book to interpret the data.</a:t>
            </a:r>
          </a:p>
          <a:p>
            <a:pPr lvl="1"/>
            <a:r>
              <a:rPr/>
              <a:t>The Data set has 31240 observations and 5321 variables.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Challenges</a:t>
            </a:r>
          </a:p>
        </p:txBody>
      </p:sp>
      <p:sp>
        <p:nvSpPr>
          <p:cNvPr id="3" name="Content Placeholder 2"/>
          <p:cNvSpPr>
            <a:spLocks noGrp="1"/>
          </p:cNvSpPr>
          <p:nvPr>
            <p:ph idx="1"/>
          </p:nvPr>
        </p:nvSpPr>
        <p:spPr/>
        <p:txBody>
          <a:bodyPr/>
          <a:lstStyle/>
          <a:p>
            <a:pPr lvl="1"/>
            <a:r>
              <a:rPr/>
              <a:t>Finding the desired informaton among 5000+ variables</a:t>
            </a:r>
          </a:p>
          <a:p>
            <a:pPr lvl="1"/>
            <a:r>
              <a:rPr/>
              <a:t>Translation of the values in the dataset</a:t>
            </a:r>
          </a:p>
          <a:p>
            <a:pPr lvl="1"/>
            <a:r>
              <a:rPr/>
              <a:t>Finding an appropriate model for the data</a:t>
            </a:r>
          </a:p>
          <a:p>
            <a:pPr lvl="1"/>
            <a:r>
              <a:rPr/>
              <a:t>Dealing with factors and 0’values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Predicting</a:t>
            </a:r>
            <a:r>
              <a:rPr/>
              <a:t> </a:t>
            </a:r>
            <a:r>
              <a:rPr/>
              <a:t>student</a:t>
            </a:r>
            <a:r>
              <a:rPr/>
              <a:t> </a:t>
            </a:r>
            <a:r>
              <a:rPr/>
              <a:t>loan</a:t>
            </a:r>
          </a:p>
        </p:txBody>
      </p:sp>
      <p:pic>
        <p:nvPicPr>
          <p:cNvPr descr="C:\Users\realg\Desktop\Presentation_screenshots\variables1.png" id="0" name="Picture 1"/>
          <p:cNvPicPr>
            <a:picLocks noGrp="1" noChangeAspect="1"/>
          </p:cNvPicPr>
          <p:nvPr/>
        </p:nvPicPr>
        <p:blipFill>
          <a:blip r:embed="rId2"/>
          <a:stretch>
            <a:fillRect/>
          </a:stretch>
        </p:blipFill>
        <p:spPr bwMode="auto">
          <a:xfrm>
            <a:off x="2006600" y="1600200"/>
            <a:ext cx="5118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Variables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
  <cp:keywords/>
  <dcterms:created xsi:type="dcterms:W3CDTF">2019-12-04T20:53:55Z</dcterms:created>
  <dcterms:modified xsi:type="dcterms:W3CDTF">2019-12-04T20:53:55Z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02/12/2019</vt:lpwstr>
  </property>
  <property fmtid="{D5CDD505-2E9C-101B-9397-08002B2CF9AE}" pid="3" name="output">
    <vt:lpwstr>powerpoint_presentation</vt:lpwstr>
  </property>
</Properties>
</file>