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8" r:id="rId6"/>
    <p:sldId id="259" r:id="rId7"/>
    <p:sldId id="269" r:id="rId8"/>
    <p:sldId id="262" r:id="rId9"/>
    <p:sldId id="264" r:id="rId10"/>
    <p:sldId id="263" r:id="rId11"/>
    <p:sldId id="270" r:id="rId12"/>
    <p:sldId id="271" r:id="rId13"/>
    <p:sldId id="265" r:id="rId14"/>
    <p:sldId id="272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74" autoAdjust="0"/>
  </p:normalViewPr>
  <p:slideViewPr>
    <p:cSldViewPr snapToGrid="0" showGuides="1">
      <p:cViewPr varScale="1">
        <p:scale>
          <a:sx n="59" d="100"/>
          <a:sy n="59" d="100"/>
        </p:scale>
        <p:origin x="378" y="7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D4671B-FCC0-4EAA-BB8E-E4BD79218EB5}" type="datetime1">
              <a:rPr lang="pt-BR" smtClean="0"/>
              <a:t>17/05/2024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A9AD4-3FF0-4D31-B3D2-33D322A576B2}" type="datetime1">
              <a:rPr lang="pt-BR" smtClean="0"/>
              <a:pPr/>
              <a:t>17/05/2024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97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80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39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069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86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9621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019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CLIQUE PARA EDITAR O SUBTÍTULO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101" name="Espaço Reservado para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pt-BR" noProof="0" smtClean="0"/>
              <a:t>Editar estilos de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2" name="Espaço Reservado para Imagem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Listr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Listr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3" name="Título 1" title="Títu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101" name="Espaço Reservado para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 title="Marcadore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24" name="Triângulo Ret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Estilo do Título Mestre 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ângulo Ret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3" name="Espaço Reservado para Conteúdo 2" title="Marcadore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17" name="Caixa de tex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Estilo do Título Mestre 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8" name="Espaço Reservado para Conteúdo 3" title="Marcadore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pt-BR" noProof="0" smtClean="0"/>
              <a:t>Editar estilos de texto Mestre</a:t>
            </a:r>
          </a:p>
          <a:p>
            <a:pPr lvl="1" rtl="0">
              <a:buClr>
                <a:schemeClr val="accent2"/>
              </a:buClr>
            </a:pPr>
            <a:r>
              <a:rPr lang="pt-BR" noProof="0" smtClean="0"/>
              <a:t>Segundo nível</a:t>
            </a:r>
          </a:p>
          <a:p>
            <a:pPr lvl="2" rtl="0">
              <a:buClr>
                <a:schemeClr val="accent2"/>
              </a:buClr>
            </a:pPr>
            <a:r>
              <a:rPr lang="pt-BR" noProof="0" smtClean="0"/>
              <a:t>Terceiro nível</a:t>
            </a:r>
          </a:p>
          <a:p>
            <a:pPr lvl="3" rtl="0">
              <a:buClr>
                <a:schemeClr val="accent2"/>
              </a:buClr>
            </a:pPr>
            <a:r>
              <a:rPr lang="pt-BR" noProof="0" smtClean="0"/>
              <a:t>Quarto nível</a:t>
            </a:r>
          </a:p>
          <a:p>
            <a:pPr lvl="4" rtl="0">
              <a:buClr>
                <a:schemeClr val="accent2"/>
              </a:buClr>
            </a:pPr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9" name="Espaço Reservado para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20" name="Espaço Reservado para Conteúdo 5" title="Marcadore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pt-BR" noProof="0" smtClean="0"/>
              <a:t>Editar estilos de texto Mestre</a:t>
            </a:r>
          </a:p>
          <a:p>
            <a:pPr lvl="1" rtl="0">
              <a:buClr>
                <a:schemeClr val="accent2"/>
              </a:buClr>
            </a:pPr>
            <a:r>
              <a:rPr lang="pt-BR" noProof="0" smtClean="0"/>
              <a:t>Segundo nível</a:t>
            </a:r>
          </a:p>
          <a:p>
            <a:pPr lvl="2" rtl="0">
              <a:buClr>
                <a:schemeClr val="accent2"/>
              </a:buClr>
            </a:pPr>
            <a:r>
              <a:rPr lang="pt-BR" noProof="0" smtClean="0"/>
              <a:t>Terceiro nível</a:t>
            </a:r>
          </a:p>
          <a:p>
            <a:pPr lvl="3" rtl="0">
              <a:buClr>
                <a:schemeClr val="accent2"/>
              </a:buClr>
            </a:pPr>
            <a:r>
              <a:rPr lang="pt-BR" noProof="0" smtClean="0"/>
              <a:t>Quarto nível</a:t>
            </a:r>
          </a:p>
          <a:p>
            <a:pPr lvl="4" rtl="0">
              <a:buClr>
                <a:schemeClr val="accent2"/>
              </a:buClr>
            </a:pPr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24" name="Espaço Reservado para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Listr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4" name="Espaço Reservado para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Texto aqui</a:t>
            </a:r>
          </a:p>
        </p:txBody>
      </p:sp>
      <p:sp>
        <p:nvSpPr>
          <p:cNvPr id="20" name="Espaço Reservado para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pt-BR" noProof="0" smtClean="0"/>
              <a:t>Clique no ícone para adicionar gráfico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abela 11" title="Tabe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 smtClean="0"/>
              <a:t>Clique no ícone para adicionar tabela</a:t>
            </a:r>
            <a:endParaRPr lang="pt-BR" noProof="0" dirty="0"/>
          </a:p>
        </p:txBody>
      </p:sp>
      <p:sp>
        <p:nvSpPr>
          <p:cNvPr id="16" name="Caixa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Listr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7" name="Espaço Reservado para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Imagem 31" title="Imagem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 dirty="0"/>
              <a:t>Inserir ou arrastar e soltar a imagem aqui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Legenda Aqui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e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Nome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Número do telefone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 err="1"/>
              <a:t>Email</a:t>
            </a:r>
            <a:r>
              <a:rPr lang="pt-BR" noProof="0" dirty="0"/>
              <a:t> </a:t>
            </a:r>
          </a:p>
        </p:txBody>
      </p:sp>
      <p:sp>
        <p:nvSpPr>
          <p:cNvPr id="13" name="Espaço Reservado para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Site da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21" name="Triângulo Ret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Imagem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Espaço Reservado para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aG3cPdsNHI" TargetMode="External"/><Relationship Id="rId2" Type="http://schemas.openxmlformats.org/officeDocument/2006/relationships/hyperlink" Target="https://github.com/KellyGrazielly/Projeto_Aplicado_I_Otimizacao_de_rot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520715" cy="1616252"/>
          </a:xfrm>
        </p:spPr>
        <p:txBody>
          <a:bodyPr rtlCol="0"/>
          <a:lstStyle/>
          <a:p>
            <a:pPr rtl="0"/>
            <a:r>
              <a:rPr lang="pt-BR" dirty="0" smtClean="0"/>
              <a:t>Otimização de Rotas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VIP Sushi Delivery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57" y="1865088"/>
            <a:ext cx="8333222" cy="218439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>
                <a:solidFill>
                  <a:schemeClr val="tx1"/>
                </a:solidFill>
              </a:rPr>
              <a:t>Conclusão: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sz="3000" b="0" dirty="0" smtClean="0"/>
              <a:t>Com as ferramentas necessárias, acreditamos que podemos transformar as operações de entrega da VIP Sushi, utilizando dados de tráfego em tempo real para ajustar as rotas conforme necessário.</a:t>
            </a:r>
            <a:endParaRPr lang="pt-BR" sz="30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914400" y="2318384"/>
            <a:ext cx="10303329" cy="2416902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github.com/KellyGrazielly/Projeto_Aplicado_I_Otimizacao_de_rota</a:t>
            </a:r>
            <a:endParaRPr lang="pt-BR" dirty="0" smtClean="0"/>
          </a:p>
          <a:p>
            <a:endParaRPr lang="pt-BR" dirty="0"/>
          </a:p>
          <a:p>
            <a:r>
              <a:rPr lang="pt-BR">
                <a:hlinkClick r:id="rId3"/>
              </a:rPr>
              <a:t>https</a:t>
            </a:r>
            <a:r>
              <a:rPr lang="pt-BR">
                <a:hlinkClick r:id="rId3"/>
              </a:rPr>
              <a:t>://</a:t>
            </a:r>
            <a:r>
              <a:rPr lang="pt-BR" smtClean="0">
                <a:hlinkClick r:id="rId3"/>
              </a:rPr>
              <a:t>youtu.be/5aG3cPdsNHI</a:t>
            </a:r>
            <a:endParaRPr lang="pt-BR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79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ágono 9" descr="Hexágono em cor escura sólida no meio do destaque da imagem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0" dirty="0" smtClean="0">
                <a:latin typeface="Calibri Light" panose="020F0302020204030204" pitchFamily="34" charset="0"/>
              </a:rPr>
              <a:t>VIP Sushi Delivery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 title="Horizont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/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4" name="Espaço Reservado para Conteúdo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</p:spPr>
        <p:txBody>
          <a:bodyPr rtlCol="0">
            <a:normAutofit/>
          </a:bodyPr>
          <a:lstStyle/>
          <a:p>
            <a:pPr lvl="0" rtl="0"/>
            <a:r>
              <a:rPr lang="pt-BR" dirty="0" smtClean="0"/>
              <a:t>Erick da Silva Isidoro</a:t>
            </a:r>
            <a:endParaRPr lang="pt-BR" dirty="0"/>
          </a:p>
          <a:p>
            <a:pPr lvl="0" rtl="0"/>
            <a:r>
              <a:rPr lang="pt-BR" dirty="0" smtClean="0"/>
              <a:t>Gabriel Oliveira</a:t>
            </a:r>
            <a:endParaRPr lang="pt-BR" dirty="0"/>
          </a:p>
          <a:p>
            <a:pPr lvl="0" rtl="0"/>
            <a:r>
              <a:rPr lang="pt-BR" dirty="0" smtClean="0"/>
              <a:t>Giovanna Sobral da Silva </a:t>
            </a:r>
            <a:endParaRPr lang="pt-BR" dirty="0"/>
          </a:p>
          <a:p>
            <a:pPr lvl="0" rtl="0"/>
            <a:r>
              <a:rPr lang="pt-BR" dirty="0" smtClean="0"/>
              <a:t>Kelly </a:t>
            </a:r>
            <a:r>
              <a:rPr lang="pt-BR" dirty="0" err="1" smtClean="0"/>
              <a:t>Graziely</a:t>
            </a:r>
            <a:r>
              <a:rPr lang="pt-BR" dirty="0" smtClean="0"/>
              <a:t> dos Santos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 smtClean="0"/>
              <a:t>VIP Sushi Delivery</a:t>
            </a:r>
            <a:endParaRPr lang="pt-BR" dirty="0"/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endParaRPr lang="pt-BR" dirty="0" smtClean="0"/>
          </a:p>
          <a:p>
            <a:pPr rtl="0">
              <a:buClr>
                <a:schemeClr val="accent2"/>
              </a:buClr>
            </a:pPr>
            <a:endParaRPr lang="pt-BR" dirty="0"/>
          </a:p>
          <a:p>
            <a:pPr rtl="0">
              <a:buClr>
                <a:schemeClr val="accent2"/>
              </a:buClr>
            </a:pPr>
            <a:r>
              <a:rPr lang="pt-BR" dirty="0" smtClean="0"/>
              <a:t>A VIP Sushi é um serviço de entrega de comida japonesa, localizada na grande São Paulo. Eles têm uma frota própria de motoboys e uma base de clientes que só cresce.</a:t>
            </a:r>
            <a:endParaRPr lang="pt-BR" dirty="0"/>
          </a:p>
        </p:txBody>
      </p:sp>
      <p:sp>
        <p:nvSpPr>
          <p:cNvPr id="20" name="Espaço Reservado para Rodapé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pt-BR" dirty="0"/>
              <a:t>Adicionar um rodapé</a:t>
            </a:r>
          </a:p>
        </p:txBody>
      </p:sp>
      <p:sp>
        <p:nvSpPr>
          <p:cNvPr id="21" name="Espaço Reservado para o Número do Slide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Desafio</a:t>
            </a:r>
            <a:endParaRPr lang="pt-BR" b="0" dirty="0"/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4469" y="1640173"/>
            <a:ext cx="3231988" cy="1477667"/>
          </a:xfrm>
        </p:spPr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pt-BR" dirty="0" smtClean="0"/>
              <a:t>. Entregas mais rápidas.</a:t>
            </a:r>
          </a:p>
          <a:p>
            <a:pPr rtl="0">
              <a:buClr>
                <a:schemeClr val="accent2"/>
              </a:buClr>
            </a:pPr>
            <a:r>
              <a:rPr lang="pt-BR" dirty="0" smtClean="0"/>
              <a:t>. Clientes satisfeitos.</a:t>
            </a:r>
          </a:p>
          <a:p>
            <a:pPr rtl="0">
              <a:buClr>
                <a:schemeClr val="accent2"/>
              </a:buClr>
            </a:pPr>
            <a:r>
              <a:rPr lang="pt-BR" dirty="0" smtClean="0"/>
              <a:t>. Custo operacional.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10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 txBox="1">
            <a:spLocks/>
          </p:cNvSpPr>
          <p:nvPr/>
        </p:nvSpPr>
        <p:spPr>
          <a:xfrm>
            <a:off x="4453330" y="209027"/>
            <a:ext cx="3993984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Situação atual:</a:t>
            </a:r>
            <a:endParaRPr lang="pt-BR" b="0" dirty="0"/>
          </a:p>
        </p:txBody>
      </p:sp>
      <p:sp>
        <p:nvSpPr>
          <p:cNvPr id="11" name="Espaço Reservado para Tex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4510516"/>
            <a:ext cx="5225764" cy="1477667"/>
          </a:xfrm>
        </p:spPr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pt-BR" dirty="0" smtClean="0"/>
              <a:t>. Diminuir o tempo de entrega em 17%</a:t>
            </a:r>
          </a:p>
          <a:p>
            <a:pPr rtl="0">
              <a:buClr>
                <a:schemeClr val="accent2"/>
              </a:buClr>
            </a:pPr>
            <a:r>
              <a:rPr lang="pt-BR" dirty="0" smtClean="0"/>
              <a:t>. Aumentar a eficiência em 12%</a:t>
            </a:r>
            <a:endParaRPr lang="pt-BR" dirty="0"/>
          </a:p>
        </p:txBody>
      </p:sp>
      <p:sp>
        <p:nvSpPr>
          <p:cNvPr id="12" name="Espaço Reservado para Tex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53330" y="1640173"/>
            <a:ext cx="3993984" cy="1477667"/>
          </a:xfrm>
        </p:spPr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pt-BR" dirty="0" smtClean="0"/>
              <a:t>. Atrasos nas entregas.</a:t>
            </a:r>
          </a:p>
          <a:p>
            <a:pPr rtl="0">
              <a:buClr>
                <a:schemeClr val="accent2"/>
              </a:buClr>
            </a:pPr>
            <a:r>
              <a:rPr lang="pt-BR" dirty="0" smtClean="0"/>
              <a:t>. Clientes insatisfeitos.</a:t>
            </a:r>
          </a:p>
          <a:p>
            <a:pPr rtl="0">
              <a:buClr>
                <a:schemeClr val="accent2"/>
              </a:buClr>
            </a:pPr>
            <a:r>
              <a:rPr lang="pt-BR" dirty="0" smtClean="0"/>
              <a:t>. Altos custo operacional.</a:t>
            </a:r>
            <a:endParaRPr lang="pt-BR" dirty="0"/>
          </a:p>
        </p:txBody>
      </p:sp>
      <p:sp>
        <p:nvSpPr>
          <p:cNvPr id="13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 txBox="1">
            <a:spLocks/>
          </p:cNvSpPr>
          <p:nvPr/>
        </p:nvSpPr>
        <p:spPr>
          <a:xfrm>
            <a:off x="2688297" y="3165145"/>
            <a:ext cx="5084103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Proposta e solução: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5104" y="152400"/>
            <a:ext cx="5520715" cy="762000"/>
          </a:xfrm>
        </p:spPr>
        <p:txBody>
          <a:bodyPr rtlCol="0"/>
          <a:lstStyle/>
          <a:p>
            <a:pPr rtl="0"/>
            <a:r>
              <a:rPr lang="pt-BR" dirty="0" smtClean="0"/>
              <a:t>Dados disponíveis</a:t>
            </a:r>
            <a:endParaRPr lang="pt-BR" b="0" dirty="0"/>
          </a:p>
        </p:txBody>
      </p:sp>
      <p:pic>
        <p:nvPicPr>
          <p:cNvPr id="17" name="Imagem 16" descr="Interface gráfica do usuário, Aplicativo&#10;&#10;Descrição gerada automaticamente"/>
          <p:cNvPicPr/>
          <p:nvPr/>
        </p:nvPicPr>
        <p:blipFill>
          <a:blip r:embed="rId3"/>
          <a:stretch>
            <a:fillRect/>
          </a:stretch>
        </p:blipFill>
        <p:spPr>
          <a:xfrm>
            <a:off x="2785618" y="1066800"/>
            <a:ext cx="6314839" cy="52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Análise Exploratória de Dados</a:t>
            </a:r>
            <a:endParaRPr lang="pt-BR" b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7368596" cy="2128268"/>
          </a:xfrm>
        </p:spPr>
        <p:txBody>
          <a:bodyPr/>
          <a:lstStyle/>
          <a:p>
            <a:r>
              <a:rPr lang="pt-BR" dirty="0" smtClean="0"/>
              <a:t>Plano de ação: </a:t>
            </a:r>
          </a:p>
          <a:p>
            <a:pPr marL="457200" indent="-457200">
              <a:buAutoNum type="arabicParenR"/>
            </a:pPr>
            <a:r>
              <a:rPr lang="pt-BR" dirty="0" smtClean="0"/>
              <a:t>Coletar e tratar os dados</a:t>
            </a:r>
          </a:p>
          <a:p>
            <a:pPr marL="457200" indent="-457200">
              <a:buAutoNum type="arabicParenR"/>
            </a:pPr>
            <a:r>
              <a:rPr lang="pt-BR" dirty="0" smtClean="0"/>
              <a:t>Desenvolver o sistema de otimização</a:t>
            </a:r>
          </a:p>
          <a:p>
            <a:pPr marL="457200" indent="-457200">
              <a:buAutoNum type="arabicParenR"/>
            </a:pPr>
            <a:r>
              <a:rPr lang="pt-BR" dirty="0" smtClean="0"/>
              <a:t>Testar e implementar as mudanças</a:t>
            </a:r>
          </a:p>
          <a:p>
            <a:pPr marL="457200" indent="-457200">
              <a:buAutoNum type="arabicParenR"/>
            </a:pPr>
            <a:r>
              <a:rPr lang="pt-BR" dirty="0" smtClean="0"/>
              <a:t>Monitorar e avaliar os resultados.</a:t>
            </a:r>
          </a:p>
        </p:txBody>
      </p:sp>
      <p:sp>
        <p:nvSpPr>
          <p:cNvPr id="9" name="Espaço Reservado para Texto 1"/>
          <p:cNvSpPr txBox="1">
            <a:spLocks/>
          </p:cNvSpPr>
          <p:nvPr/>
        </p:nvSpPr>
        <p:spPr>
          <a:xfrm>
            <a:off x="518678" y="3525135"/>
            <a:ext cx="7368596" cy="2128268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Ferramentas:</a:t>
            </a:r>
          </a:p>
          <a:p>
            <a:r>
              <a:rPr lang="pt-BR" dirty="0" smtClean="0"/>
              <a:t>-Softwares de otimização de rotas.</a:t>
            </a:r>
          </a:p>
          <a:p>
            <a:r>
              <a:rPr lang="pt-BR" dirty="0" smtClean="0"/>
              <a:t>-Plataformas de </a:t>
            </a:r>
            <a:r>
              <a:rPr lang="pt-BR" dirty="0" err="1" smtClean="0"/>
              <a:t>geolocalização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-Programação em Python</a:t>
            </a:r>
          </a:p>
          <a:p>
            <a:r>
              <a:rPr lang="pt-BR" dirty="0" smtClean="0"/>
              <a:t>-Ferramentas de BI.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Planejamento</a:t>
            </a:r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CD4BD05F-6F41-4DC6-98B4-D58BCFF6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t>8</a:t>
            </a:fld>
            <a:endParaRPr lang="pt-BR" dirty="0"/>
          </a:p>
        </p:txBody>
      </p:sp>
      <p:pic>
        <p:nvPicPr>
          <p:cNvPr id="5" name="Imagem 4" descr="Diagrama&#10;&#10;Descrição gerada automaticament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50" y="1424594"/>
            <a:ext cx="9144363" cy="4671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1" y="522514"/>
            <a:ext cx="10276114" cy="57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58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33_TF00951641.potx" id="{56D76C83-AB6D-4D1E-A68C-C0A6164BA3F4}" vid="{B92C1300-75A7-49A1-A712-D2F9301F6A7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4D15D6-87BC-477C-8E91-9F90829C2FC8}">
  <ds:schemaRefs>
    <ds:schemaRef ds:uri="http://schemas.microsoft.com/office/2006/documentManagement/types"/>
    <ds:schemaRef ds:uri="fb0879af-3eba-417a-a55a-ffe6dcd6ca77"/>
    <ds:schemaRef ds:uri="http://schemas.microsoft.com/sharepoint/v3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6dc4bcd6-49db-4c07-9060-8acfc67cef9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hexagonal clara</Template>
  <TotalTime>0</TotalTime>
  <Words>200</Words>
  <Application>Microsoft Office PowerPoint</Application>
  <PresentationFormat>Widescreen</PresentationFormat>
  <Paragraphs>57</Paragraphs>
  <Slides>11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Tema do Office</vt:lpstr>
      <vt:lpstr>Otimização de Rotas</vt:lpstr>
      <vt:lpstr>VIP Sushi Delivery</vt:lpstr>
      <vt:lpstr>Apresentação do PowerPoint</vt:lpstr>
      <vt:lpstr>Apresentação do PowerPoint</vt:lpstr>
      <vt:lpstr>Desafio</vt:lpstr>
      <vt:lpstr>Dados disponíveis</vt:lpstr>
      <vt:lpstr>Análise Exploratória de Dados</vt:lpstr>
      <vt:lpstr>Planejamento</vt:lpstr>
      <vt:lpstr>Apresentação do PowerPoint</vt:lpstr>
      <vt:lpstr>Conclusão: Com as ferramentas necessárias, acreditamos que podemos transformar as operações de entrega da VIP Sushi, utilizando dados de tráfego em tempo real para ajustar as rotas conforme necessário.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2024-05-18T00:02:22Z</dcterms:created>
  <dcterms:modified xsi:type="dcterms:W3CDTF">2024-05-18T02:41:40Z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