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6E3E8A-52F6-4C80-B992-FF6774FC0BD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818CA2F-8F8B-418F-9E2A-064395E1946B}">
      <dgm:prSet/>
      <dgm:spPr/>
      <dgm:t>
        <a:bodyPr/>
        <a:lstStyle/>
        <a:p>
          <a:pPr>
            <a:lnSpc>
              <a:spcPct val="100000"/>
            </a:lnSpc>
          </a:pPr>
          <a:r>
            <a:rPr lang="en-US"/>
            <a:t>Our model according to the accuracy score is about 90 percent accurate. </a:t>
          </a:r>
        </a:p>
      </dgm:t>
    </dgm:pt>
    <dgm:pt modelId="{D6744C1D-BC86-471D-84CC-F1DA9E537569}" type="parTrans" cxnId="{07557716-9697-4025-A8AF-DDB0EC8E64B9}">
      <dgm:prSet/>
      <dgm:spPr/>
      <dgm:t>
        <a:bodyPr/>
        <a:lstStyle/>
        <a:p>
          <a:endParaRPr lang="en-US"/>
        </a:p>
      </dgm:t>
    </dgm:pt>
    <dgm:pt modelId="{360BF552-5FE8-4303-A582-11A87603B344}" type="sibTrans" cxnId="{07557716-9697-4025-A8AF-DDB0EC8E64B9}">
      <dgm:prSet/>
      <dgm:spPr/>
      <dgm:t>
        <a:bodyPr/>
        <a:lstStyle/>
        <a:p>
          <a:pPr>
            <a:lnSpc>
              <a:spcPct val="100000"/>
            </a:lnSpc>
          </a:pPr>
          <a:endParaRPr lang="en-US"/>
        </a:p>
      </dgm:t>
    </dgm:pt>
    <dgm:pt modelId="{58862E6A-C5A9-4B99-B6D0-657F99ABDAB5}">
      <dgm:prSet/>
      <dgm:spPr/>
      <dgm:t>
        <a:bodyPr/>
        <a:lstStyle/>
        <a:p>
          <a:pPr>
            <a:lnSpc>
              <a:spcPct val="100000"/>
            </a:lnSpc>
          </a:pPr>
          <a:r>
            <a:rPr lang="en-US"/>
            <a:t>We didn’t get the best error scores, but the model is still relatively accurate. </a:t>
          </a:r>
        </a:p>
      </dgm:t>
    </dgm:pt>
    <dgm:pt modelId="{5BD30999-11BB-41A5-824A-9AF237719491}" type="parTrans" cxnId="{4391C6E9-4BC6-4F4C-A9ED-8355AD9622C5}">
      <dgm:prSet/>
      <dgm:spPr/>
      <dgm:t>
        <a:bodyPr/>
        <a:lstStyle/>
        <a:p>
          <a:endParaRPr lang="en-US"/>
        </a:p>
      </dgm:t>
    </dgm:pt>
    <dgm:pt modelId="{D2F7691F-491A-47BB-80C9-A8F888A9439A}" type="sibTrans" cxnId="{4391C6E9-4BC6-4F4C-A9ED-8355AD9622C5}">
      <dgm:prSet/>
      <dgm:spPr/>
      <dgm:t>
        <a:bodyPr/>
        <a:lstStyle/>
        <a:p>
          <a:pPr>
            <a:lnSpc>
              <a:spcPct val="100000"/>
            </a:lnSpc>
          </a:pPr>
          <a:endParaRPr lang="en-US"/>
        </a:p>
      </dgm:t>
    </dgm:pt>
    <dgm:pt modelId="{5D0BB245-64C0-41EA-8DC5-0AC59C1CFCD4}">
      <dgm:prSet/>
      <dgm:spPr/>
      <dgm:t>
        <a:bodyPr/>
        <a:lstStyle/>
        <a:p>
          <a:pPr>
            <a:lnSpc>
              <a:spcPct val="100000"/>
            </a:lnSpc>
          </a:pPr>
          <a:r>
            <a:rPr lang="en-US"/>
            <a:t>Our test to ensure randomness in the splitting method of our data ensures us it was done randomly. </a:t>
          </a:r>
        </a:p>
      </dgm:t>
    </dgm:pt>
    <dgm:pt modelId="{FD9BB6B3-E567-4C2B-8869-20B9D21FFFBF}" type="parTrans" cxnId="{4B90BB75-B546-4272-A241-B1A4E10BEBCB}">
      <dgm:prSet/>
      <dgm:spPr/>
      <dgm:t>
        <a:bodyPr/>
        <a:lstStyle/>
        <a:p>
          <a:endParaRPr lang="en-US"/>
        </a:p>
      </dgm:t>
    </dgm:pt>
    <dgm:pt modelId="{AD979728-2300-4E9C-AB8D-25ED7EC57837}" type="sibTrans" cxnId="{4B90BB75-B546-4272-A241-B1A4E10BEBCB}">
      <dgm:prSet/>
      <dgm:spPr/>
      <dgm:t>
        <a:bodyPr/>
        <a:lstStyle/>
        <a:p>
          <a:pPr>
            <a:lnSpc>
              <a:spcPct val="100000"/>
            </a:lnSpc>
          </a:pPr>
          <a:endParaRPr lang="en-US"/>
        </a:p>
      </dgm:t>
    </dgm:pt>
    <dgm:pt modelId="{49B83903-2630-4CF7-BFE9-53D1A8EA299E}">
      <dgm:prSet/>
      <dgm:spPr/>
      <dgm:t>
        <a:bodyPr/>
        <a:lstStyle/>
        <a:p>
          <a:pPr>
            <a:lnSpc>
              <a:spcPct val="100000"/>
            </a:lnSpc>
          </a:pPr>
          <a:r>
            <a:rPr lang="en-US"/>
            <a:t>We can be fairly confident in relying on the model to predict diamond prices. </a:t>
          </a:r>
        </a:p>
      </dgm:t>
    </dgm:pt>
    <dgm:pt modelId="{661E0ACE-A959-4E1A-8C47-C0353BC71687}" type="parTrans" cxnId="{C0582587-FBDF-446D-9C58-57A7239F0470}">
      <dgm:prSet/>
      <dgm:spPr/>
      <dgm:t>
        <a:bodyPr/>
        <a:lstStyle/>
        <a:p>
          <a:endParaRPr lang="en-US"/>
        </a:p>
      </dgm:t>
    </dgm:pt>
    <dgm:pt modelId="{6A8DE6AF-71F7-4DD9-9A24-B07C0E010C50}" type="sibTrans" cxnId="{C0582587-FBDF-446D-9C58-57A7239F0470}">
      <dgm:prSet/>
      <dgm:spPr/>
      <dgm:t>
        <a:bodyPr/>
        <a:lstStyle/>
        <a:p>
          <a:endParaRPr lang="en-US"/>
        </a:p>
      </dgm:t>
    </dgm:pt>
    <dgm:pt modelId="{48270C00-74CB-4228-BF08-5642EDEC4D01}" type="pres">
      <dgm:prSet presAssocID="{CA6E3E8A-52F6-4C80-B992-FF6774FC0BD3}" presName="root" presStyleCnt="0">
        <dgm:presLayoutVars>
          <dgm:dir/>
          <dgm:resizeHandles val="exact"/>
        </dgm:presLayoutVars>
      </dgm:prSet>
      <dgm:spPr/>
    </dgm:pt>
    <dgm:pt modelId="{94D395EA-5578-4C32-A7AF-2D9386092CC8}" type="pres">
      <dgm:prSet presAssocID="{CA6E3E8A-52F6-4C80-B992-FF6774FC0BD3}" presName="container" presStyleCnt="0">
        <dgm:presLayoutVars>
          <dgm:dir/>
          <dgm:resizeHandles val="exact"/>
        </dgm:presLayoutVars>
      </dgm:prSet>
      <dgm:spPr/>
    </dgm:pt>
    <dgm:pt modelId="{73B7B33A-39A8-4584-996F-616464AC9B63}" type="pres">
      <dgm:prSet presAssocID="{4818CA2F-8F8B-418F-9E2A-064395E1946B}" presName="compNode" presStyleCnt="0"/>
      <dgm:spPr/>
    </dgm:pt>
    <dgm:pt modelId="{F1EA499C-FC93-4860-A31B-F8163C286389}" type="pres">
      <dgm:prSet presAssocID="{4818CA2F-8F8B-418F-9E2A-064395E1946B}" presName="iconBgRect" presStyleLbl="bgShp" presStyleIdx="0" presStyleCnt="4"/>
      <dgm:spPr/>
    </dgm:pt>
    <dgm:pt modelId="{83D5A0FC-861C-481A-BB24-187F89C1D77B}" type="pres">
      <dgm:prSet presAssocID="{4818CA2F-8F8B-418F-9E2A-064395E194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F7398F38-11ED-43F4-87E6-8F588C40A835}" type="pres">
      <dgm:prSet presAssocID="{4818CA2F-8F8B-418F-9E2A-064395E1946B}" presName="spaceRect" presStyleCnt="0"/>
      <dgm:spPr/>
    </dgm:pt>
    <dgm:pt modelId="{47D21799-7CB8-4E70-8327-E42968B62059}" type="pres">
      <dgm:prSet presAssocID="{4818CA2F-8F8B-418F-9E2A-064395E1946B}" presName="textRect" presStyleLbl="revTx" presStyleIdx="0" presStyleCnt="4">
        <dgm:presLayoutVars>
          <dgm:chMax val="1"/>
          <dgm:chPref val="1"/>
        </dgm:presLayoutVars>
      </dgm:prSet>
      <dgm:spPr/>
    </dgm:pt>
    <dgm:pt modelId="{D7F37EA1-177F-4B16-8840-CBE3F9B33AF8}" type="pres">
      <dgm:prSet presAssocID="{360BF552-5FE8-4303-A582-11A87603B344}" presName="sibTrans" presStyleLbl="sibTrans2D1" presStyleIdx="0" presStyleCnt="0"/>
      <dgm:spPr/>
    </dgm:pt>
    <dgm:pt modelId="{DCA8838F-CC75-40C9-910B-95A8FB48718D}" type="pres">
      <dgm:prSet presAssocID="{58862E6A-C5A9-4B99-B6D0-657F99ABDAB5}" presName="compNode" presStyleCnt="0"/>
      <dgm:spPr/>
    </dgm:pt>
    <dgm:pt modelId="{03689530-10A0-42B1-8CE0-891D621DB612}" type="pres">
      <dgm:prSet presAssocID="{58862E6A-C5A9-4B99-B6D0-657F99ABDAB5}" presName="iconBgRect" presStyleLbl="bgShp" presStyleIdx="1" presStyleCnt="4"/>
      <dgm:spPr/>
    </dgm:pt>
    <dgm:pt modelId="{917AC174-677C-4850-9C43-A0A3DDC0CEF5}" type="pres">
      <dgm:prSet presAssocID="{58862E6A-C5A9-4B99-B6D0-657F99ABDA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84507351-9810-4251-AFF8-65B211683D70}" type="pres">
      <dgm:prSet presAssocID="{58862E6A-C5A9-4B99-B6D0-657F99ABDAB5}" presName="spaceRect" presStyleCnt="0"/>
      <dgm:spPr/>
    </dgm:pt>
    <dgm:pt modelId="{36AFADAF-2E6B-4F57-9201-A3D17426582C}" type="pres">
      <dgm:prSet presAssocID="{58862E6A-C5A9-4B99-B6D0-657F99ABDAB5}" presName="textRect" presStyleLbl="revTx" presStyleIdx="1" presStyleCnt="4">
        <dgm:presLayoutVars>
          <dgm:chMax val="1"/>
          <dgm:chPref val="1"/>
        </dgm:presLayoutVars>
      </dgm:prSet>
      <dgm:spPr/>
    </dgm:pt>
    <dgm:pt modelId="{015D8DC9-080C-4244-BF7E-4D93730620ED}" type="pres">
      <dgm:prSet presAssocID="{D2F7691F-491A-47BB-80C9-A8F888A9439A}" presName="sibTrans" presStyleLbl="sibTrans2D1" presStyleIdx="0" presStyleCnt="0"/>
      <dgm:spPr/>
    </dgm:pt>
    <dgm:pt modelId="{45802CA2-0BD9-417B-865C-EDC9F1947F46}" type="pres">
      <dgm:prSet presAssocID="{5D0BB245-64C0-41EA-8DC5-0AC59C1CFCD4}" presName="compNode" presStyleCnt="0"/>
      <dgm:spPr/>
    </dgm:pt>
    <dgm:pt modelId="{9B8C3C3C-BE2A-4469-A5AA-87BC51339808}" type="pres">
      <dgm:prSet presAssocID="{5D0BB245-64C0-41EA-8DC5-0AC59C1CFCD4}" presName="iconBgRect" presStyleLbl="bgShp" presStyleIdx="2" presStyleCnt="4"/>
      <dgm:spPr/>
    </dgm:pt>
    <dgm:pt modelId="{8AEBC385-F052-45BB-A2C5-DB8E3FAD1C26}" type="pres">
      <dgm:prSet presAssocID="{5D0BB245-64C0-41EA-8DC5-0AC59C1CFC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791DE65-39E3-4EA6-8F02-B2CA117C0713}" type="pres">
      <dgm:prSet presAssocID="{5D0BB245-64C0-41EA-8DC5-0AC59C1CFCD4}" presName="spaceRect" presStyleCnt="0"/>
      <dgm:spPr/>
    </dgm:pt>
    <dgm:pt modelId="{9CE9F94F-810C-4C21-9F71-1E27E499E8A2}" type="pres">
      <dgm:prSet presAssocID="{5D0BB245-64C0-41EA-8DC5-0AC59C1CFCD4}" presName="textRect" presStyleLbl="revTx" presStyleIdx="2" presStyleCnt="4">
        <dgm:presLayoutVars>
          <dgm:chMax val="1"/>
          <dgm:chPref val="1"/>
        </dgm:presLayoutVars>
      </dgm:prSet>
      <dgm:spPr/>
    </dgm:pt>
    <dgm:pt modelId="{1A445AE0-85A5-481B-8F24-E9F08BED26E2}" type="pres">
      <dgm:prSet presAssocID="{AD979728-2300-4E9C-AB8D-25ED7EC57837}" presName="sibTrans" presStyleLbl="sibTrans2D1" presStyleIdx="0" presStyleCnt="0"/>
      <dgm:spPr/>
    </dgm:pt>
    <dgm:pt modelId="{40C6D32B-CA14-4A83-9EC9-841E4A96FD28}" type="pres">
      <dgm:prSet presAssocID="{49B83903-2630-4CF7-BFE9-53D1A8EA299E}" presName="compNode" presStyleCnt="0"/>
      <dgm:spPr/>
    </dgm:pt>
    <dgm:pt modelId="{17840560-8949-4ED9-A60C-0BCCD8E50ABC}" type="pres">
      <dgm:prSet presAssocID="{49B83903-2630-4CF7-BFE9-53D1A8EA299E}" presName="iconBgRect" presStyleLbl="bgShp" presStyleIdx="3" presStyleCnt="4"/>
      <dgm:spPr/>
    </dgm:pt>
    <dgm:pt modelId="{0897BCEF-2217-4982-90DF-19304A369B8E}" type="pres">
      <dgm:prSet presAssocID="{49B83903-2630-4CF7-BFE9-53D1A8EA29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amond"/>
        </a:ext>
      </dgm:extLst>
    </dgm:pt>
    <dgm:pt modelId="{E26AEC3A-2B1E-4923-8D77-2E46ACD54E4A}" type="pres">
      <dgm:prSet presAssocID="{49B83903-2630-4CF7-BFE9-53D1A8EA299E}" presName="spaceRect" presStyleCnt="0"/>
      <dgm:spPr/>
    </dgm:pt>
    <dgm:pt modelId="{4746CEF6-0819-48F3-BCDA-0C62347862DA}" type="pres">
      <dgm:prSet presAssocID="{49B83903-2630-4CF7-BFE9-53D1A8EA299E}" presName="textRect" presStyleLbl="revTx" presStyleIdx="3" presStyleCnt="4">
        <dgm:presLayoutVars>
          <dgm:chMax val="1"/>
          <dgm:chPref val="1"/>
        </dgm:presLayoutVars>
      </dgm:prSet>
      <dgm:spPr/>
    </dgm:pt>
  </dgm:ptLst>
  <dgm:cxnLst>
    <dgm:cxn modelId="{07557716-9697-4025-A8AF-DDB0EC8E64B9}" srcId="{CA6E3E8A-52F6-4C80-B992-FF6774FC0BD3}" destId="{4818CA2F-8F8B-418F-9E2A-064395E1946B}" srcOrd="0" destOrd="0" parTransId="{D6744C1D-BC86-471D-84CC-F1DA9E537569}" sibTransId="{360BF552-5FE8-4303-A582-11A87603B344}"/>
    <dgm:cxn modelId="{0FDB633B-38C6-41CE-A5CD-71F7171D5A39}" type="presOf" srcId="{D2F7691F-491A-47BB-80C9-A8F888A9439A}" destId="{015D8DC9-080C-4244-BF7E-4D93730620ED}" srcOrd="0" destOrd="0" presId="urn:microsoft.com/office/officeart/2018/2/layout/IconCircleList"/>
    <dgm:cxn modelId="{D56C5167-1610-486B-9794-87031EAB1071}" type="presOf" srcId="{5D0BB245-64C0-41EA-8DC5-0AC59C1CFCD4}" destId="{9CE9F94F-810C-4C21-9F71-1E27E499E8A2}" srcOrd="0" destOrd="0" presId="urn:microsoft.com/office/officeart/2018/2/layout/IconCircleList"/>
    <dgm:cxn modelId="{8FFA7E4E-0524-47AA-ABF8-93BC8B73F528}" type="presOf" srcId="{49B83903-2630-4CF7-BFE9-53D1A8EA299E}" destId="{4746CEF6-0819-48F3-BCDA-0C62347862DA}" srcOrd="0" destOrd="0" presId="urn:microsoft.com/office/officeart/2018/2/layout/IconCircleList"/>
    <dgm:cxn modelId="{4B90BB75-B546-4272-A241-B1A4E10BEBCB}" srcId="{CA6E3E8A-52F6-4C80-B992-FF6774FC0BD3}" destId="{5D0BB245-64C0-41EA-8DC5-0AC59C1CFCD4}" srcOrd="2" destOrd="0" parTransId="{FD9BB6B3-E567-4C2B-8869-20B9D21FFFBF}" sibTransId="{AD979728-2300-4E9C-AB8D-25ED7EC57837}"/>
    <dgm:cxn modelId="{C0582587-FBDF-446D-9C58-57A7239F0470}" srcId="{CA6E3E8A-52F6-4C80-B992-FF6774FC0BD3}" destId="{49B83903-2630-4CF7-BFE9-53D1A8EA299E}" srcOrd="3" destOrd="0" parTransId="{661E0ACE-A959-4E1A-8C47-C0353BC71687}" sibTransId="{6A8DE6AF-71F7-4DD9-9A24-B07C0E010C50}"/>
    <dgm:cxn modelId="{303E44C3-1494-41AE-AAE3-FBD0DB481C34}" type="presOf" srcId="{4818CA2F-8F8B-418F-9E2A-064395E1946B}" destId="{47D21799-7CB8-4E70-8327-E42968B62059}" srcOrd="0" destOrd="0" presId="urn:microsoft.com/office/officeart/2018/2/layout/IconCircleList"/>
    <dgm:cxn modelId="{D38F7AD1-FC24-4E8A-B6E1-812C0E2840DF}" type="presOf" srcId="{360BF552-5FE8-4303-A582-11A87603B344}" destId="{D7F37EA1-177F-4B16-8840-CBE3F9B33AF8}" srcOrd="0" destOrd="0" presId="urn:microsoft.com/office/officeart/2018/2/layout/IconCircleList"/>
    <dgm:cxn modelId="{34A692D4-31E5-4A09-B263-9BDC8E4A9C8B}" type="presOf" srcId="{CA6E3E8A-52F6-4C80-B992-FF6774FC0BD3}" destId="{48270C00-74CB-4228-BF08-5642EDEC4D01}" srcOrd="0" destOrd="0" presId="urn:microsoft.com/office/officeart/2018/2/layout/IconCircleList"/>
    <dgm:cxn modelId="{D30602D6-51DE-475E-98E0-F37953A76EEA}" type="presOf" srcId="{58862E6A-C5A9-4B99-B6D0-657F99ABDAB5}" destId="{36AFADAF-2E6B-4F57-9201-A3D17426582C}" srcOrd="0" destOrd="0" presId="urn:microsoft.com/office/officeart/2018/2/layout/IconCircleList"/>
    <dgm:cxn modelId="{4391C6E9-4BC6-4F4C-A9ED-8355AD9622C5}" srcId="{CA6E3E8A-52F6-4C80-B992-FF6774FC0BD3}" destId="{58862E6A-C5A9-4B99-B6D0-657F99ABDAB5}" srcOrd="1" destOrd="0" parTransId="{5BD30999-11BB-41A5-824A-9AF237719491}" sibTransId="{D2F7691F-491A-47BB-80C9-A8F888A9439A}"/>
    <dgm:cxn modelId="{75EF20F5-5871-49AF-8604-A00BFBEEE14F}" type="presOf" srcId="{AD979728-2300-4E9C-AB8D-25ED7EC57837}" destId="{1A445AE0-85A5-481B-8F24-E9F08BED26E2}" srcOrd="0" destOrd="0" presId="urn:microsoft.com/office/officeart/2018/2/layout/IconCircleList"/>
    <dgm:cxn modelId="{8AE4C4EC-02C0-4AC8-A368-78D3A9C18FFA}" type="presParOf" srcId="{48270C00-74CB-4228-BF08-5642EDEC4D01}" destId="{94D395EA-5578-4C32-A7AF-2D9386092CC8}" srcOrd="0" destOrd="0" presId="urn:microsoft.com/office/officeart/2018/2/layout/IconCircleList"/>
    <dgm:cxn modelId="{7C640DA0-EEE9-4F86-90BE-426C845C8BD5}" type="presParOf" srcId="{94D395EA-5578-4C32-A7AF-2D9386092CC8}" destId="{73B7B33A-39A8-4584-996F-616464AC9B63}" srcOrd="0" destOrd="0" presId="urn:microsoft.com/office/officeart/2018/2/layout/IconCircleList"/>
    <dgm:cxn modelId="{8D0268BF-91EC-489A-A9D0-0423AC4B740E}" type="presParOf" srcId="{73B7B33A-39A8-4584-996F-616464AC9B63}" destId="{F1EA499C-FC93-4860-A31B-F8163C286389}" srcOrd="0" destOrd="0" presId="urn:microsoft.com/office/officeart/2018/2/layout/IconCircleList"/>
    <dgm:cxn modelId="{960148AE-2843-4D64-BAFE-E339B65B6067}" type="presParOf" srcId="{73B7B33A-39A8-4584-996F-616464AC9B63}" destId="{83D5A0FC-861C-481A-BB24-187F89C1D77B}" srcOrd="1" destOrd="0" presId="urn:microsoft.com/office/officeart/2018/2/layout/IconCircleList"/>
    <dgm:cxn modelId="{9B5C5765-979E-4811-940C-D8F324E96A0C}" type="presParOf" srcId="{73B7B33A-39A8-4584-996F-616464AC9B63}" destId="{F7398F38-11ED-43F4-87E6-8F588C40A835}" srcOrd="2" destOrd="0" presId="urn:microsoft.com/office/officeart/2018/2/layout/IconCircleList"/>
    <dgm:cxn modelId="{B422E392-52C3-45B7-8C87-1AF1B0FDD90E}" type="presParOf" srcId="{73B7B33A-39A8-4584-996F-616464AC9B63}" destId="{47D21799-7CB8-4E70-8327-E42968B62059}" srcOrd="3" destOrd="0" presId="urn:microsoft.com/office/officeart/2018/2/layout/IconCircleList"/>
    <dgm:cxn modelId="{7292CF6E-FA3F-45CC-9730-BC4955F6D7D5}" type="presParOf" srcId="{94D395EA-5578-4C32-A7AF-2D9386092CC8}" destId="{D7F37EA1-177F-4B16-8840-CBE3F9B33AF8}" srcOrd="1" destOrd="0" presId="urn:microsoft.com/office/officeart/2018/2/layout/IconCircleList"/>
    <dgm:cxn modelId="{7BC6F98F-499A-4839-9AAA-D6D488BA015C}" type="presParOf" srcId="{94D395EA-5578-4C32-A7AF-2D9386092CC8}" destId="{DCA8838F-CC75-40C9-910B-95A8FB48718D}" srcOrd="2" destOrd="0" presId="urn:microsoft.com/office/officeart/2018/2/layout/IconCircleList"/>
    <dgm:cxn modelId="{9896C07E-A157-4FCA-8EBF-98E3DA4B04D3}" type="presParOf" srcId="{DCA8838F-CC75-40C9-910B-95A8FB48718D}" destId="{03689530-10A0-42B1-8CE0-891D621DB612}" srcOrd="0" destOrd="0" presId="urn:microsoft.com/office/officeart/2018/2/layout/IconCircleList"/>
    <dgm:cxn modelId="{138A55C8-8841-4509-A9D6-8A512A1687F9}" type="presParOf" srcId="{DCA8838F-CC75-40C9-910B-95A8FB48718D}" destId="{917AC174-677C-4850-9C43-A0A3DDC0CEF5}" srcOrd="1" destOrd="0" presId="urn:microsoft.com/office/officeart/2018/2/layout/IconCircleList"/>
    <dgm:cxn modelId="{A8A88C13-B5C8-4BB0-A7AE-714019EA26DB}" type="presParOf" srcId="{DCA8838F-CC75-40C9-910B-95A8FB48718D}" destId="{84507351-9810-4251-AFF8-65B211683D70}" srcOrd="2" destOrd="0" presId="urn:microsoft.com/office/officeart/2018/2/layout/IconCircleList"/>
    <dgm:cxn modelId="{857AE03E-0CF4-4177-8AEB-54CDC032909E}" type="presParOf" srcId="{DCA8838F-CC75-40C9-910B-95A8FB48718D}" destId="{36AFADAF-2E6B-4F57-9201-A3D17426582C}" srcOrd="3" destOrd="0" presId="urn:microsoft.com/office/officeart/2018/2/layout/IconCircleList"/>
    <dgm:cxn modelId="{53DFAF28-77CF-49B8-B829-D7866BF945B3}" type="presParOf" srcId="{94D395EA-5578-4C32-A7AF-2D9386092CC8}" destId="{015D8DC9-080C-4244-BF7E-4D93730620ED}" srcOrd="3" destOrd="0" presId="urn:microsoft.com/office/officeart/2018/2/layout/IconCircleList"/>
    <dgm:cxn modelId="{FCE4D2AC-50C4-4E43-9757-2EA6D213785B}" type="presParOf" srcId="{94D395EA-5578-4C32-A7AF-2D9386092CC8}" destId="{45802CA2-0BD9-417B-865C-EDC9F1947F46}" srcOrd="4" destOrd="0" presId="urn:microsoft.com/office/officeart/2018/2/layout/IconCircleList"/>
    <dgm:cxn modelId="{8DBEC65C-8AFB-4FC9-9F73-93E186340FCB}" type="presParOf" srcId="{45802CA2-0BD9-417B-865C-EDC9F1947F46}" destId="{9B8C3C3C-BE2A-4469-A5AA-87BC51339808}" srcOrd="0" destOrd="0" presId="urn:microsoft.com/office/officeart/2018/2/layout/IconCircleList"/>
    <dgm:cxn modelId="{3AB0D7D2-D597-4496-B0CC-E2A10C4698D4}" type="presParOf" srcId="{45802CA2-0BD9-417B-865C-EDC9F1947F46}" destId="{8AEBC385-F052-45BB-A2C5-DB8E3FAD1C26}" srcOrd="1" destOrd="0" presId="urn:microsoft.com/office/officeart/2018/2/layout/IconCircleList"/>
    <dgm:cxn modelId="{24C584F9-BCD9-428D-9F87-3E345A7ABABB}" type="presParOf" srcId="{45802CA2-0BD9-417B-865C-EDC9F1947F46}" destId="{5791DE65-39E3-4EA6-8F02-B2CA117C0713}" srcOrd="2" destOrd="0" presId="urn:microsoft.com/office/officeart/2018/2/layout/IconCircleList"/>
    <dgm:cxn modelId="{02BE1BE8-7616-43C4-ADC5-91D50834B7A8}" type="presParOf" srcId="{45802CA2-0BD9-417B-865C-EDC9F1947F46}" destId="{9CE9F94F-810C-4C21-9F71-1E27E499E8A2}" srcOrd="3" destOrd="0" presId="urn:microsoft.com/office/officeart/2018/2/layout/IconCircleList"/>
    <dgm:cxn modelId="{7008CB3E-4186-4329-80B2-8B45D6E38996}" type="presParOf" srcId="{94D395EA-5578-4C32-A7AF-2D9386092CC8}" destId="{1A445AE0-85A5-481B-8F24-E9F08BED26E2}" srcOrd="5" destOrd="0" presId="urn:microsoft.com/office/officeart/2018/2/layout/IconCircleList"/>
    <dgm:cxn modelId="{7A0ECEF2-B7C0-47A9-9ECF-C4A6422FBF0B}" type="presParOf" srcId="{94D395EA-5578-4C32-A7AF-2D9386092CC8}" destId="{40C6D32B-CA14-4A83-9EC9-841E4A96FD28}" srcOrd="6" destOrd="0" presId="urn:microsoft.com/office/officeart/2018/2/layout/IconCircleList"/>
    <dgm:cxn modelId="{1BD62857-5C6B-401B-BA78-4DBDBE0F1AF8}" type="presParOf" srcId="{40C6D32B-CA14-4A83-9EC9-841E4A96FD28}" destId="{17840560-8949-4ED9-A60C-0BCCD8E50ABC}" srcOrd="0" destOrd="0" presId="urn:microsoft.com/office/officeart/2018/2/layout/IconCircleList"/>
    <dgm:cxn modelId="{93231511-FFCD-4DE5-ACB8-5CC33F33DC06}" type="presParOf" srcId="{40C6D32B-CA14-4A83-9EC9-841E4A96FD28}" destId="{0897BCEF-2217-4982-90DF-19304A369B8E}" srcOrd="1" destOrd="0" presId="urn:microsoft.com/office/officeart/2018/2/layout/IconCircleList"/>
    <dgm:cxn modelId="{583FFDE7-3DF8-45CD-A54E-D4781A9A37FF}" type="presParOf" srcId="{40C6D32B-CA14-4A83-9EC9-841E4A96FD28}" destId="{E26AEC3A-2B1E-4923-8D77-2E46ACD54E4A}" srcOrd="2" destOrd="0" presId="urn:microsoft.com/office/officeart/2018/2/layout/IconCircleList"/>
    <dgm:cxn modelId="{AA728E18-887B-40CD-9F0E-EA2DBDE829B6}" type="presParOf" srcId="{40C6D32B-CA14-4A83-9EC9-841E4A96FD28}" destId="{4746CEF6-0819-48F3-BCDA-0C62347862D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A499C-FC93-4860-A31B-F8163C286389}">
      <dsp:nvSpPr>
        <dsp:cNvPr id="0" name=""/>
        <dsp:cNvSpPr/>
      </dsp:nvSpPr>
      <dsp:spPr>
        <a:xfrm>
          <a:off x="197457" y="291632"/>
          <a:ext cx="1328236" cy="1328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5A0FC-861C-481A-BB24-187F89C1D77B}">
      <dsp:nvSpPr>
        <dsp:cNvPr id="0" name=""/>
        <dsp:cNvSpPr/>
      </dsp:nvSpPr>
      <dsp:spPr>
        <a:xfrm>
          <a:off x="476386" y="570562"/>
          <a:ext cx="770376" cy="7703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21799-7CB8-4E70-8327-E42968B62059}">
      <dsp:nvSpPr>
        <dsp:cNvPr id="0" name=""/>
        <dsp:cNvSpPr/>
      </dsp:nvSpPr>
      <dsp:spPr>
        <a:xfrm>
          <a:off x="1810315" y="291632"/>
          <a:ext cx="3130842" cy="1328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Our model according to the accuracy score is about 90 percent accurate. </a:t>
          </a:r>
        </a:p>
      </dsp:txBody>
      <dsp:txXfrm>
        <a:off x="1810315" y="291632"/>
        <a:ext cx="3130842" cy="1328236"/>
      </dsp:txXfrm>
    </dsp:sp>
    <dsp:sp modelId="{03689530-10A0-42B1-8CE0-891D621DB612}">
      <dsp:nvSpPr>
        <dsp:cNvPr id="0" name=""/>
        <dsp:cNvSpPr/>
      </dsp:nvSpPr>
      <dsp:spPr>
        <a:xfrm>
          <a:off x="5486683" y="291632"/>
          <a:ext cx="1328236" cy="1328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AC174-677C-4850-9C43-A0A3DDC0CEF5}">
      <dsp:nvSpPr>
        <dsp:cNvPr id="0" name=""/>
        <dsp:cNvSpPr/>
      </dsp:nvSpPr>
      <dsp:spPr>
        <a:xfrm>
          <a:off x="5765612" y="570562"/>
          <a:ext cx="770376" cy="7703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FADAF-2E6B-4F57-9201-A3D17426582C}">
      <dsp:nvSpPr>
        <dsp:cNvPr id="0" name=""/>
        <dsp:cNvSpPr/>
      </dsp:nvSpPr>
      <dsp:spPr>
        <a:xfrm>
          <a:off x="7099541" y="291632"/>
          <a:ext cx="3130842" cy="1328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We didn’t get the best error scores, but the model is still relatively accurate. </a:t>
          </a:r>
        </a:p>
      </dsp:txBody>
      <dsp:txXfrm>
        <a:off x="7099541" y="291632"/>
        <a:ext cx="3130842" cy="1328236"/>
      </dsp:txXfrm>
    </dsp:sp>
    <dsp:sp modelId="{9B8C3C3C-BE2A-4469-A5AA-87BC51339808}">
      <dsp:nvSpPr>
        <dsp:cNvPr id="0" name=""/>
        <dsp:cNvSpPr/>
      </dsp:nvSpPr>
      <dsp:spPr>
        <a:xfrm>
          <a:off x="197457" y="2283429"/>
          <a:ext cx="1328236" cy="1328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C385-F052-45BB-A2C5-DB8E3FAD1C26}">
      <dsp:nvSpPr>
        <dsp:cNvPr id="0" name=""/>
        <dsp:cNvSpPr/>
      </dsp:nvSpPr>
      <dsp:spPr>
        <a:xfrm>
          <a:off x="476386" y="2562358"/>
          <a:ext cx="770376" cy="7703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E9F94F-810C-4C21-9F71-1E27E499E8A2}">
      <dsp:nvSpPr>
        <dsp:cNvPr id="0" name=""/>
        <dsp:cNvSpPr/>
      </dsp:nvSpPr>
      <dsp:spPr>
        <a:xfrm>
          <a:off x="1810315" y="2283429"/>
          <a:ext cx="3130842" cy="1328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Our test to ensure randomness in the splitting method of our data ensures us it was done randomly. </a:t>
          </a:r>
        </a:p>
      </dsp:txBody>
      <dsp:txXfrm>
        <a:off x="1810315" y="2283429"/>
        <a:ext cx="3130842" cy="1328236"/>
      </dsp:txXfrm>
    </dsp:sp>
    <dsp:sp modelId="{17840560-8949-4ED9-A60C-0BCCD8E50ABC}">
      <dsp:nvSpPr>
        <dsp:cNvPr id="0" name=""/>
        <dsp:cNvSpPr/>
      </dsp:nvSpPr>
      <dsp:spPr>
        <a:xfrm>
          <a:off x="5486683" y="2283429"/>
          <a:ext cx="1328236" cy="1328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7BCEF-2217-4982-90DF-19304A369B8E}">
      <dsp:nvSpPr>
        <dsp:cNvPr id="0" name=""/>
        <dsp:cNvSpPr/>
      </dsp:nvSpPr>
      <dsp:spPr>
        <a:xfrm>
          <a:off x="5765612" y="2562358"/>
          <a:ext cx="770376" cy="7703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46CEF6-0819-48F3-BCDA-0C62347862DA}">
      <dsp:nvSpPr>
        <dsp:cNvPr id="0" name=""/>
        <dsp:cNvSpPr/>
      </dsp:nvSpPr>
      <dsp:spPr>
        <a:xfrm>
          <a:off x="7099541" y="2283429"/>
          <a:ext cx="3130842" cy="1328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We can be fairly confident in relying on the model to predict diamond prices. </a:t>
          </a:r>
        </a:p>
      </dsp:txBody>
      <dsp:txXfrm>
        <a:off x="7099541" y="2283429"/>
        <a:ext cx="3130842" cy="132823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5432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32647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94397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6832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8062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4833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8487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2201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9830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31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3/22/2022</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42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3/22/2022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2546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25CA1E3-1B0C-4ADC-975C-0E58C87A82FA}"/>
              </a:ext>
            </a:extLst>
          </p:cNvPr>
          <p:cNvPicPr>
            <a:picLocks noChangeAspect="1"/>
          </p:cNvPicPr>
          <p:nvPr/>
        </p:nvPicPr>
        <p:blipFill rotWithShape="1">
          <a:blip r:embed="rId2">
            <a:alphaModFix amt="40000"/>
          </a:blip>
          <a:srcRect t="9714" b="664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61CCA614-8504-4C48-BB5E-88CD81ECC8B6}"/>
              </a:ext>
            </a:extLst>
          </p:cNvPr>
          <p:cNvSpPr>
            <a:spLocks noGrp="1"/>
          </p:cNvSpPr>
          <p:nvPr>
            <p:ph type="ctrTitle"/>
          </p:nvPr>
        </p:nvSpPr>
        <p:spPr>
          <a:xfrm>
            <a:off x="2629691" y="1256045"/>
            <a:ext cx="6962052" cy="1884207"/>
          </a:xfrm>
        </p:spPr>
        <p:txBody>
          <a:bodyPr anchor="b">
            <a:normAutofit/>
          </a:bodyPr>
          <a:lstStyle/>
          <a:p>
            <a:pPr algn="ctr"/>
            <a:r>
              <a:rPr lang="en-US">
                <a:solidFill>
                  <a:srgbClr val="FFFFFF"/>
                </a:solidFill>
              </a:rPr>
              <a:t>Predicting the price of diamonds</a:t>
            </a:r>
          </a:p>
        </p:txBody>
      </p:sp>
      <p:sp>
        <p:nvSpPr>
          <p:cNvPr id="3" name="Subtitle 2">
            <a:extLst>
              <a:ext uri="{FF2B5EF4-FFF2-40B4-BE49-F238E27FC236}">
                <a16:creationId xmlns:a16="http://schemas.microsoft.com/office/drawing/2014/main" id="{4AB3BEFE-D8AD-4DC5-9535-C9CBC16B71D2}"/>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How the four Cs shape the cost of these precious jewels</a:t>
            </a:r>
          </a:p>
        </p:txBody>
      </p:sp>
      <p:cxnSp>
        <p:nvCxnSpPr>
          <p:cNvPr id="11"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12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B771B-EC33-4C2C-B5EC-0D6AE6BB5E49}"/>
              </a:ext>
            </a:extLst>
          </p:cNvPr>
          <p:cNvSpPr>
            <a:spLocks noGrp="1"/>
          </p:cNvSpPr>
          <p:nvPr>
            <p:ph type="title"/>
          </p:nvPr>
        </p:nvSpPr>
        <p:spPr>
          <a:xfrm>
            <a:off x="790514" y="800100"/>
            <a:ext cx="3945531" cy="1443597"/>
          </a:xfrm>
        </p:spPr>
        <p:txBody>
          <a:bodyPr anchor="b">
            <a:normAutofit/>
          </a:bodyPr>
          <a:lstStyle/>
          <a:p>
            <a:pPr algn="r"/>
            <a:r>
              <a:rPr lang="en-US" dirty="0"/>
              <a:t>Process</a:t>
            </a:r>
            <a:endParaRPr lang="en-US"/>
          </a:p>
        </p:txBody>
      </p:sp>
      <p:cxnSp>
        <p:nvCxnSpPr>
          <p:cNvPr id="13" name="Straight Connector 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B7778F-5145-48A2-8BC7-B516D8E7CFAB}"/>
              </a:ext>
            </a:extLst>
          </p:cNvPr>
          <p:cNvSpPr>
            <a:spLocks noGrp="1"/>
          </p:cNvSpPr>
          <p:nvPr>
            <p:ph idx="1"/>
          </p:nvPr>
        </p:nvSpPr>
        <p:spPr>
          <a:xfrm>
            <a:off x="5227977" y="876300"/>
            <a:ext cx="5608565" cy="5181600"/>
          </a:xfrm>
        </p:spPr>
        <p:txBody>
          <a:bodyPr anchor="b">
            <a:normAutofit/>
          </a:bodyPr>
          <a:lstStyle/>
          <a:p>
            <a:r>
              <a:rPr lang="en-US" sz="1700"/>
              <a:t>I created a model to predict the price of a diamond based on known data on prices and the diamonds’ cut, clarity, color, and carat. </a:t>
            </a:r>
          </a:p>
          <a:p>
            <a:pPr lvl="1"/>
            <a:r>
              <a:rPr lang="en-US" sz="1700"/>
              <a:t>I used supervised machine learning and a linear regression model as the base. </a:t>
            </a:r>
          </a:p>
          <a:p>
            <a:pPr lvl="1"/>
            <a:r>
              <a:rPr lang="en-US" sz="1700"/>
              <a:t>I used 60 percent of the data to train the model, and then tested the model with the remaining 40 percent of the data. </a:t>
            </a:r>
          </a:p>
          <a:p>
            <a:pPr lvl="1"/>
            <a:r>
              <a:rPr lang="en-US" sz="1700"/>
              <a:t>I then interpreted the model’s accuracy by examining its predictions, generating an “accuracy score”, and examining error by looking at the mean absolute error, the mean squared error, and the root mean squared error. </a:t>
            </a:r>
          </a:p>
          <a:p>
            <a:pPr lvl="1"/>
            <a:r>
              <a:rPr lang="en-US" sz="1700"/>
              <a:t>Lastly, I cross-validated the model to ensure my train-test-split method (described above) was truly random. </a:t>
            </a:r>
          </a:p>
        </p:txBody>
      </p:sp>
    </p:spTree>
    <p:extLst>
      <p:ext uri="{BB962C8B-B14F-4D97-AF65-F5344CB8AC3E}">
        <p14:creationId xmlns:p14="http://schemas.microsoft.com/office/powerpoint/2010/main" val="25330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FBA4C-0932-4295-BA1E-434687C81B54}"/>
              </a:ext>
            </a:extLst>
          </p:cNvPr>
          <p:cNvSpPr>
            <a:spLocks noGrp="1"/>
          </p:cNvSpPr>
          <p:nvPr>
            <p:ph type="title"/>
          </p:nvPr>
        </p:nvSpPr>
        <p:spPr>
          <a:xfrm>
            <a:off x="790514" y="800100"/>
            <a:ext cx="3945531" cy="1443597"/>
          </a:xfrm>
        </p:spPr>
        <p:txBody>
          <a:bodyPr anchor="b">
            <a:normAutofit/>
          </a:bodyPr>
          <a:lstStyle/>
          <a:p>
            <a:pPr algn="r"/>
            <a:r>
              <a:rPr lang="en-US" dirty="0"/>
              <a:t>Results</a:t>
            </a:r>
            <a:endParaRPr lang="en-US"/>
          </a:p>
        </p:txBody>
      </p:sp>
      <p:cxnSp>
        <p:nvCxnSpPr>
          <p:cNvPr id="10" name="Straight Connector 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4008A-8577-4420-A752-68625A8FE2C9}"/>
              </a:ext>
            </a:extLst>
          </p:cNvPr>
          <p:cNvSpPr>
            <a:spLocks noGrp="1"/>
          </p:cNvSpPr>
          <p:nvPr>
            <p:ph idx="1"/>
          </p:nvPr>
        </p:nvSpPr>
        <p:spPr>
          <a:xfrm>
            <a:off x="5227977" y="876300"/>
            <a:ext cx="5608565" cy="5181600"/>
          </a:xfrm>
        </p:spPr>
        <p:txBody>
          <a:bodyPr anchor="b">
            <a:normAutofit lnSpcReduction="10000"/>
          </a:bodyPr>
          <a:lstStyle/>
          <a:p>
            <a:r>
              <a:rPr lang="en-US" dirty="0"/>
              <a:t>My model is pretty accurate. </a:t>
            </a:r>
          </a:p>
          <a:p>
            <a:pPr lvl="1"/>
            <a:r>
              <a:rPr lang="en-US" dirty="0"/>
              <a:t>The accuracy score for the model is just over 90 percent. </a:t>
            </a:r>
          </a:p>
          <a:p>
            <a:pPr lvl="1"/>
            <a:r>
              <a:rPr lang="en-US" dirty="0"/>
              <a:t>While the error scores are a little higher than I’d like to see, they are acceptable. (There is no cut-off, but the lower the scores the better). My model’s scores were:</a:t>
            </a:r>
          </a:p>
          <a:p>
            <a:pPr lvl="1"/>
            <a:r>
              <a:rPr lang="en-US" dirty="0"/>
              <a:t>	Mean absolute error: approximately 856</a:t>
            </a:r>
          </a:p>
          <a:p>
            <a:pPr lvl="1"/>
            <a:r>
              <a:rPr lang="en-US" dirty="0"/>
              <a:t>`	Mean squared error: approximately 1475535</a:t>
            </a:r>
          </a:p>
          <a:p>
            <a:pPr lvl="1"/>
            <a:r>
              <a:rPr lang="en-US" dirty="0"/>
              <a:t>	Root mean squared error: approximately 1215</a:t>
            </a:r>
          </a:p>
          <a:p>
            <a:pPr lvl="1"/>
            <a:r>
              <a:rPr lang="en-US" dirty="0"/>
              <a:t>My check on the randomness of my method resulted in good scores. I ran five iterations and each had a score of approximately 90 percent. </a:t>
            </a:r>
          </a:p>
        </p:txBody>
      </p:sp>
    </p:spTree>
    <p:extLst>
      <p:ext uri="{BB962C8B-B14F-4D97-AF65-F5344CB8AC3E}">
        <p14:creationId xmlns:p14="http://schemas.microsoft.com/office/powerpoint/2010/main" val="234335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45E94-3B4D-4056-903F-D329159B6090}"/>
              </a:ext>
            </a:extLst>
          </p:cNvPr>
          <p:cNvSpPr>
            <a:spLocks noGrp="1"/>
          </p:cNvSpPr>
          <p:nvPr>
            <p:ph type="title"/>
          </p:nvPr>
        </p:nvSpPr>
        <p:spPr>
          <a:xfrm>
            <a:off x="6722707" y="895440"/>
            <a:ext cx="4554894" cy="2166415"/>
          </a:xfrm>
        </p:spPr>
        <p:txBody>
          <a:bodyPr>
            <a:normAutofit/>
          </a:bodyPr>
          <a:lstStyle/>
          <a:p>
            <a:r>
              <a:rPr lang="en-US" dirty="0"/>
              <a:t>Examining predictions</a:t>
            </a:r>
          </a:p>
        </p:txBody>
      </p:sp>
      <p:pic>
        <p:nvPicPr>
          <p:cNvPr id="5" name="Content Placeholder 4" descr="Chart, scatter chart&#10;&#10;Description automatically generated">
            <a:extLst>
              <a:ext uri="{FF2B5EF4-FFF2-40B4-BE49-F238E27FC236}">
                <a16:creationId xmlns:a16="http://schemas.microsoft.com/office/drawing/2014/main" id="{19CA5B0B-119B-4259-BAB2-F73473D22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1658661"/>
            <a:ext cx="5994483" cy="3569128"/>
          </a:xfrm>
          <a:prstGeom prst="rect">
            <a:avLst/>
          </a:prstGeom>
        </p:spPr>
      </p:pic>
      <p:cxnSp>
        <p:nvCxnSpPr>
          <p:cNvPr id="14" name="Straight Connector 13">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6765" y="3429000"/>
            <a:ext cx="0" cy="2629328"/>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1855C4F4-BD64-4342-8A81-FA4D2ABBFC54}"/>
              </a:ext>
            </a:extLst>
          </p:cNvPr>
          <p:cNvSpPr>
            <a:spLocks noGrp="1"/>
          </p:cNvSpPr>
          <p:nvPr>
            <p:ph idx="1"/>
          </p:nvPr>
        </p:nvSpPr>
        <p:spPr>
          <a:xfrm>
            <a:off x="7523105" y="3429000"/>
            <a:ext cx="3754495" cy="2710139"/>
          </a:xfrm>
        </p:spPr>
        <p:txBody>
          <a:bodyPr anchor="b">
            <a:normAutofit fontScale="92500" lnSpcReduction="20000"/>
          </a:bodyPr>
          <a:lstStyle/>
          <a:p>
            <a:r>
              <a:rPr lang="en-US" dirty="0"/>
              <a:t>This chart looks at the predictions generated by the model compared to the actual values from the data frame. </a:t>
            </a:r>
          </a:p>
          <a:p>
            <a:r>
              <a:rPr lang="en-US" dirty="0"/>
              <a:t>Generally, the straighter the line, the better. </a:t>
            </a:r>
          </a:p>
          <a:p>
            <a:r>
              <a:rPr lang="en-US" dirty="0"/>
              <a:t>As you can see, our graph isn’t fantastic, but it’s OK. </a:t>
            </a:r>
          </a:p>
        </p:txBody>
      </p:sp>
    </p:spTree>
    <p:extLst>
      <p:ext uri="{BB962C8B-B14F-4D97-AF65-F5344CB8AC3E}">
        <p14:creationId xmlns:p14="http://schemas.microsoft.com/office/powerpoint/2010/main" val="30780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5725-1348-427D-AFBA-DCDAE85A32B8}"/>
              </a:ext>
            </a:extLst>
          </p:cNvPr>
          <p:cNvSpPr>
            <a:spLocks noGrp="1"/>
          </p:cNvSpPr>
          <p:nvPr>
            <p:ph type="title"/>
          </p:nvPr>
        </p:nvSpPr>
        <p:spPr/>
        <p:txBody>
          <a:bodyPr/>
          <a:lstStyle/>
          <a:p>
            <a:r>
              <a:rPr lang="en-US" dirty="0"/>
              <a:t>Conclusions</a:t>
            </a:r>
          </a:p>
        </p:txBody>
      </p:sp>
      <p:graphicFrame>
        <p:nvGraphicFramePr>
          <p:cNvPr id="7" name="Content Placeholder 2">
            <a:extLst>
              <a:ext uri="{FF2B5EF4-FFF2-40B4-BE49-F238E27FC236}">
                <a16:creationId xmlns:a16="http://schemas.microsoft.com/office/drawing/2014/main" id="{8820E90B-A8D5-4BE6-992D-0B52740A1A40}"/>
              </a:ext>
            </a:extLst>
          </p:cNvPr>
          <p:cNvGraphicFramePr>
            <a:graphicFrameLocks noGrp="1"/>
          </p:cNvGraphicFramePr>
          <p:nvPr>
            <p:ph idx="1"/>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383075"/>
      </p:ext>
    </p:extLst>
  </p:cSld>
  <p:clrMapOvr>
    <a:masterClrMapping/>
  </p:clrMapOvr>
</p:sld>
</file>

<file path=ppt/theme/theme1.xml><?xml version="1.0" encoding="utf-8"?>
<a:theme xmlns:a="http://schemas.openxmlformats.org/drawingml/2006/main" name="VaultVTI">
  <a:themeElements>
    <a:clrScheme name="AnalogousFromLightSeedRightStep">
      <a:dk1>
        <a:srgbClr val="000000"/>
      </a:dk1>
      <a:lt1>
        <a:srgbClr val="FFFFFF"/>
      </a:lt1>
      <a:dk2>
        <a:srgbClr val="393620"/>
      </a:dk2>
      <a:lt2>
        <a:srgbClr val="E2E8E8"/>
      </a:lt2>
      <a:accent1>
        <a:srgbClr val="D58C87"/>
      </a:accent1>
      <a:accent2>
        <a:srgbClr val="CB9969"/>
      </a:accent2>
      <a:accent3>
        <a:srgbClr val="ACA66C"/>
      </a:accent3>
      <a:accent4>
        <a:srgbClr val="92AB5B"/>
      </a:accent4>
      <a:accent5>
        <a:srgbClr val="7FAF6E"/>
      </a:accent5>
      <a:accent6>
        <a:srgbClr val="60B56D"/>
      </a:accent6>
      <a:hlink>
        <a:srgbClr val="578D91"/>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25</TotalTime>
  <Words>362</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Georgia Pro Light</vt:lpstr>
      <vt:lpstr>VaultVTI</vt:lpstr>
      <vt:lpstr>Predicting the price of diamonds</vt:lpstr>
      <vt:lpstr>Process</vt:lpstr>
      <vt:lpstr>Results</vt:lpstr>
      <vt:lpstr>Examining predictions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price of diamonds</dc:title>
  <dc:creator>Kelly McKinney</dc:creator>
  <cp:lastModifiedBy>Kelly McKinney</cp:lastModifiedBy>
  <cp:revision>1</cp:revision>
  <dcterms:created xsi:type="dcterms:W3CDTF">2022-01-09T13:24:31Z</dcterms:created>
  <dcterms:modified xsi:type="dcterms:W3CDTF">2022-03-22T14:11:57Z</dcterms:modified>
</cp:coreProperties>
</file>