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8"/>
  </p:normalViewPr>
  <p:slideViewPr>
    <p:cSldViewPr snapToGrid="0" snapToObjects="1">
      <p:cViewPr>
        <p:scale>
          <a:sx n="30" d="100"/>
          <a:sy n="30" d="100"/>
        </p:scale>
        <p:origin x="272" y="-1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Shape 22"/>
          <p:cNvSpPr>
            <a:spLocks noGrp="1" noRot="1" noChangeAspect="1"/>
          </p:cNvSpPr>
          <p:nvPr>
            <p:ph type="sldImg"/>
          </p:nvPr>
        </p:nvSpPr>
        <p:spPr>
          <a:xfrm>
            <a:off x="1143000" y="685800"/>
            <a:ext cx="4572000" cy="3429000"/>
          </a:xfrm>
          <a:prstGeom prst="rect">
            <a:avLst/>
          </a:prstGeom>
        </p:spPr>
        <p:txBody>
          <a:bodyPr/>
          <a:lstStyle/>
          <a:p>
            <a:endParaRPr/>
          </a:p>
        </p:txBody>
      </p:sp>
      <p:sp>
        <p:nvSpPr>
          <p:cNvPr id="23" name="Shape 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43159678" y="0"/>
            <a:ext cx="731521" cy="32918400"/>
          </a:xfrm>
          <a:prstGeom prst="rect">
            <a:avLst/>
          </a:prstGeom>
          <a:solidFill>
            <a:srgbClr val="DBDBDB"/>
          </a:solidFill>
          <a:ln w="12700">
            <a:miter lim="400000"/>
          </a:ln>
        </p:spPr>
        <p:txBody>
          <a:bodyPr lIns="45719" rIns="45719" anchor="ctr"/>
          <a:lstStyle/>
          <a:p>
            <a:pPr algn="ctr">
              <a:defRPr>
                <a:solidFill>
                  <a:srgbClr val="FFFFFF"/>
                </a:solidFill>
              </a:defRPr>
            </a:pPr>
            <a:endParaRPr/>
          </a:p>
        </p:txBody>
      </p:sp>
      <p:sp>
        <p:nvSpPr>
          <p:cNvPr id="3" name="Rectangle 7"/>
          <p:cNvSpPr/>
          <p:nvPr/>
        </p:nvSpPr>
        <p:spPr>
          <a:xfrm>
            <a:off x="-4" y="0"/>
            <a:ext cx="731522" cy="32918400"/>
          </a:xfrm>
          <a:prstGeom prst="rect">
            <a:avLst/>
          </a:prstGeom>
          <a:solidFill>
            <a:srgbClr val="DBDBDB"/>
          </a:solidFill>
          <a:ln w="12700">
            <a:miter lim="400000"/>
          </a:ln>
        </p:spPr>
        <p:txBody>
          <a:bodyPr lIns="45719" rIns="45719" anchor="ctr"/>
          <a:lstStyle/>
          <a:p>
            <a:pPr algn="ctr">
              <a:defRPr>
                <a:solidFill>
                  <a:srgbClr val="FFFFFF"/>
                </a:solidFill>
              </a:defRPr>
            </a:pPr>
            <a:endParaRPr/>
          </a:p>
        </p:txBody>
      </p:sp>
      <p:sp>
        <p:nvSpPr>
          <p:cNvPr id="4" name="Rectangle 8"/>
          <p:cNvSpPr/>
          <p:nvPr/>
        </p:nvSpPr>
        <p:spPr>
          <a:xfrm>
            <a:off x="0" y="0"/>
            <a:ext cx="43891200" cy="4114800"/>
          </a:xfrm>
          <a:prstGeom prst="rect">
            <a:avLst/>
          </a:prstGeom>
          <a:solidFill>
            <a:srgbClr val="2F5597"/>
          </a:solidFill>
          <a:ln w="12700">
            <a:miter lim="400000"/>
          </a:ln>
        </p:spPr>
        <p:txBody>
          <a:bodyPr lIns="45719" rIns="45719" anchor="ctr"/>
          <a:lstStyle/>
          <a:p>
            <a:pPr algn="ctr">
              <a:defRPr>
                <a:solidFill>
                  <a:srgbClr val="FFFFFF"/>
                </a:solidFill>
              </a:defRPr>
            </a:pPr>
            <a:endParaRPr/>
          </a:p>
        </p:txBody>
      </p:sp>
      <p:sp>
        <p:nvSpPr>
          <p:cNvPr id="5" name="Rectangle 9"/>
          <p:cNvSpPr/>
          <p:nvPr/>
        </p:nvSpPr>
        <p:spPr>
          <a:xfrm>
            <a:off x="0" y="28803600"/>
            <a:ext cx="43891200" cy="4114800"/>
          </a:xfrm>
          <a:prstGeom prst="rect">
            <a:avLst/>
          </a:prstGeom>
          <a:solidFill>
            <a:srgbClr val="B4C7E7"/>
          </a:solidFill>
          <a:ln w="12700">
            <a:miter lim="400000"/>
          </a:ln>
        </p:spPr>
        <p:txBody>
          <a:bodyPr lIns="45719" rIns="45719" anchor="ctr"/>
          <a:lstStyle/>
          <a:p>
            <a:pPr algn="ctr">
              <a:defRPr>
                <a:solidFill>
                  <a:srgbClr val="FFFFFF"/>
                </a:solidFill>
              </a:defRPr>
            </a:pPr>
            <a:endParaRPr/>
          </a:p>
        </p:txBody>
      </p:sp>
      <p:pic>
        <p:nvPicPr>
          <p:cNvPr id="6" name="Picture 14" descr="Picture 14"/>
          <p:cNvPicPr>
            <a:picLocks noChangeAspect="1"/>
          </p:cNvPicPr>
          <p:nvPr/>
        </p:nvPicPr>
        <p:blipFill>
          <a:blip r:embed="rId3"/>
          <a:stretch>
            <a:fillRect/>
          </a:stretch>
        </p:blipFill>
        <p:spPr>
          <a:xfrm>
            <a:off x="38404800" y="32613600"/>
            <a:ext cx="5297436" cy="185929"/>
          </a:xfrm>
          <a:prstGeom prst="rect">
            <a:avLst/>
          </a:prstGeom>
          <a:ln w="12700">
            <a:miter lim="400000"/>
          </a:ln>
        </p:spPr>
      </p:pic>
      <p:sp>
        <p:nvSpPr>
          <p:cNvPr id="7" name="Title Text"/>
          <p:cNvSpPr txBox="1">
            <a:spLocks noGrp="1"/>
          </p:cNvSpPr>
          <p:nvPr>
            <p:ph type="title"/>
          </p:nvPr>
        </p:nvSpPr>
        <p:spPr>
          <a:xfrm>
            <a:off x="2194560" y="441959"/>
            <a:ext cx="39502079" cy="7239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8" name="Body Level One…"/>
          <p:cNvSpPr txBox="1">
            <a:spLocks noGrp="1"/>
          </p:cNvSpPr>
          <p:nvPr>
            <p:ph type="body" idx="1"/>
          </p:nvPr>
        </p:nvSpPr>
        <p:spPr>
          <a:xfrm>
            <a:off x="2194560" y="7680959"/>
            <a:ext cx="39502079" cy="252374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9" name="Slide Number"/>
          <p:cNvSpPr txBox="1">
            <a:spLocks noGrp="1"/>
          </p:cNvSpPr>
          <p:nvPr>
            <p:ph type="sldNum" sz="quarter" idx="2"/>
          </p:nvPr>
        </p:nvSpPr>
        <p:spPr>
          <a:xfrm>
            <a:off x="21214080" y="29634178"/>
            <a:ext cx="10241281" cy="1752601"/>
          </a:xfrm>
          <a:prstGeom prst="rect">
            <a:avLst/>
          </a:prstGeom>
          <a:ln w="12700">
            <a:miter lim="400000"/>
          </a:ln>
        </p:spPr>
        <p:txBody>
          <a:bodyPr wrap="none" lIns="45719" rIns="45719" anchor="ctr">
            <a:spAutoFit/>
          </a:bodyPr>
          <a:lstStyle>
            <a:lvl1pPr algn="r">
              <a:defRPr sz="43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1pPr>
      <a:lvl2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2pPr>
      <a:lvl3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3pPr>
      <a:lvl4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4pPr>
      <a:lvl5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5pPr>
      <a:lvl6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6pPr>
      <a:lvl7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7pPr>
      <a:lvl8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8pPr>
      <a:lvl9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9pPr>
    </p:titleStyle>
    <p:bodyStyle>
      <a:lvl1pPr marL="822960" marR="0" indent="-822960"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1pPr>
      <a:lvl2pPr marL="2643447" marR="0" indent="-997527"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2pPr>
      <a:lvl3pPr marL="4511040" marR="0" indent="-1219200"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3pPr>
      <a:lvl4pPr marL="6309360" marR="0" indent="-1371600"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4pPr>
      <a:lvl5pPr marL="7955280" marR="0" indent="-1371600"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5pPr>
      <a:lvl6pPr marL="9258300" marR="0" indent="-1028700"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6pPr>
      <a:lvl7pPr marL="10904220" marR="0" indent="-1028700"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7pPr>
      <a:lvl8pPr marL="12550140" marR="0" indent="-1028700"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8pPr>
      <a:lvl9pPr marL="14196060" marR="0" indent="-1028701"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22"/>
          <p:cNvSpPr txBox="1"/>
          <p:nvPr/>
        </p:nvSpPr>
        <p:spPr>
          <a:xfrm>
            <a:off x="8229600" y="859849"/>
            <a:ext cx="27432000" cy="1188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37137" tIns="137137" rIns="137137" bIns="137137" anchor="ctr">
            <a:spAutoFit/>
          </a:bodyPr>
          <a:lstStyle>
            <a:lvl1pPr algn="ctr" defTabSz="4389437">
              <a:defRPr sz="6000" b="1">
                <a:solidFill>
                  <a:srgbClr val="FFFFFF"/>
                </a:solidFill>
                <a:latin typeface="+mn-lt"/>
                <a:ea typeface="+mn-ea"/>
                <a:cs typeface="+mn-cs"/>
                <a:sym typeface="Helvetica"/>
              </a:defRPr>
            </a:lvl1pPr>
          </a:lstStyle>
          <a:p>
            <a:r>
              <a:t>Predicting Stroke using Naive Bayes Classifier</a:t>
            </a:r>
          </a:p>
        </p:txBody>
      </p:sp>
      <p:sp>
        <p:nvSpPr>
          <p:cNvPr id="26" name="Text Box 123"/>
          <p:cNvSpPr txBox="1"/>
          <p:nvPr/>
        </p:nvSpPr>
        <p:spPr>
          <a:xfrm>
            <a:off x="8412480" y="1907190"/>
            <a:ext cx="27432000" cy="2431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37137" tIns="137137" rIns="137137" bIns="137137" anchor="ctr">
            <a:spAutoFit/>
          </a:bodyPr>
          <a:lstStyle/>
          <a:p>
            <a:pPr algn="ctr" defTabSz="4389437">
              <a:defRPr sz="6000">
                <a:solidFill>
                  <a:srgbClr val="FFFFFF"/>
                </a:solidFill>
              </a:defRPr>
            </a:pPr>
            <a:r>
              <a:rPr dirty="0" err="1"/>
              <a:t>Gaganpreet</a:t>
            </a:r>
            <a:r>
              <a:rPr dirty="0"/>
              <a:t> Kaur</a:t>
            </a:r>
            <a:endParaRPr lang="en-US" dirty="0"/>
          </a:p>
          <a:p>
            <a:pPr algn="ctr" defTabSz="4389437">
              <a:defRPr sz="6000">
                <a:solidFill>
                  <a:srgbClr val="FFFFFF"/>
                </a:solidFill>
              </a:defRPr>
            </a:pPr>
            <a:endParaRPr baseline="30000" dirty="0"/>
          </a:p>
          <a:p>
            <a:pPr algn="ctr" defTabSz="4389437">
              <a:defRPr sz="6000" baseline="30000">
                <a:solidFill>
                  <a:srgbClr val="FFFFFF"/>
                </a:solidFill>
              </a:defRPr>
            </a:pPr>
            <a:r>
              <a:rPr dirty="0"/>
              <a:t>Hood College, Frederick , Maryland</a:t>
            </a:r>
          </a:p>
        </p:txBody>
      </p:sp>
      <p:sp>
        <p:nvSpPr>
          <p:cNvPr id="27" name="TextBox 23"/>
          <p:cNvSpPr txBox="1"/>
          <p:nvPr/>
        </p:nvSpPr>
        <p:spPr>
          <a:xfrm>
            <a:off x="1741165" y="30038039"/>
            <a:ext cx="12854952" cy="1998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3" tIns="34283" rIns="34283" bIns="34283">
            <a:spAutoFit/>
          </a:bodyPr>
          <a:lstStyle/>
          <a:p>
            <a:pPr>
              <a:defRPr sz="3200" b="1">
                <a:latin typeface="Angsana New"/>
                <a:ea typeface="Angsana New"/>
                <a:cs typeface="Angsana New"/>
                <a:sym typeface="Angsana New"/>
              </a:defRPr>
            </a:pPr>
            <a:r>
              <a:t>Gaganpreet Kaur</a:t>
            </a:r>
          </a:p>
          <a:p>
            <a:pPr>
              <a:defRPr sz="3200" b="1">
                <a:latin typeface="Angsana New"/>
                <a:ea typeface="Angsana New"/>
                <a:cs typeface="Angsana New"/>
                <a:sym typeface="Angsana New"/>
              </a:defRPr>
            </a:pPr>
            <a:r>
              <a:t>Hood College, Department of Computer Science</a:t>
            </a:r>
          </a:p>
          <a:p>
            <a:pPr>
              <a:defRPr sz="3200" b="1">
                <a:latin typeface="Angsana New"/>
                <a:ea typeface="Angsana New"/>
                <a:cs typeface="Angsana New"/>
                <a:sym typeface="Angsana New"/>
              </a:defRPr>
            </a:pPr>
            <a:r>
              <a:t>Frederick , MD</a:t>
            </a:r>
          </a:p>
          <a:p>
            <a:pPr>
              <a:defRPr sz="3200" b="1">
                <a:latin typeface="Angsana New"/>
                <a:ea typeface="Angsana New"/>
                <a:cs typeface="Angsana New"/>
                <a:sym typeface="Angsana New"/>
              </a:defRPr>
            </a:pPr>
            <a:r>
              <a:t>gk7@hood.edu</a:t>
            </a:r>
          </a:p>
        </p:txBody>
      </p:sp>
      <p:sp>
        <p:nvSpPr>
          <p:cNvPr id="28" name="TextBox 24"/>
          <p:cNvSpPr txBox="1"/>
          <p:nvPr/>
        </p:nvSpPr>
        <p:spPr>
          <a:xfrm>
            <a:off x="1906790" y="29146503"/>
            <a:ext cx="1863808" cy="631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3" tIns="34283" rIns="34283" bIns="34283">
            <a:spAutoFit/>
          </a:bodyPr>
          <a:lstStyle>
            <a:lvl1pPr>
              <a:defRPr sz="4400" b="1"/>
            </a:lvl1pPr>
          </a:lstStyle>
          <a:p>
            <a:r>
              <a:t>Contact</a:t>
            </a:r>
          </a:p>
        </p:txBody>
      </p:sp>
      <p:sp>
        <p:nvSpPr>
          <p:cNvPr id="29" name="TextBox 25"/>
          <p:cNvSpPr txBox="1"/>
          <p:nvPr/>
        </p:nvSpPr>
        <p:spPr>
          <a:xfrm>
            <a:off x="19278600" y="29794200"/>
            <a:ext cx="23100984" cy="31851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8567" tIns="68567" rIns="68567" bIns="68567">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Regular"/>
                <a:ea typeface="Menlo Regular"/>
                <a:cs typeface="Menlo Regular"/>
                <a:sym typeface="Menlo Regular"/>
              </a:defRPr>
            </a:pPr>
            <a:r>
              <a:t>[1]     “Stroke facts,” Centers for Disease Control and Prevention, 25-May-2021. [Online].</a:t>
            </a:r>
          </a:p>
          <a:p>
            <a:pPr lvl="4" indent="914400"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Regular"/>
                <a:ea typeface="Menlo Regular"/>
                <a:cs typeface="Menlo Regular"/>
                <a:sym typeface="Menlo Regular"/>
              </a:defRPr>
            </a:pPr>
            <a:r>
              <a:t>  Available: https://www.cdc.gov/stroke/facts.htm. [Accessed: 12-Dec-2021].</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Regular"/>
                <a:ea typeface="Menlo Regular"/>
                <a:cs typeface="Menlo Regular"/>
                <a:sym typeface="Menlo Regular"/>
              </a:defRPr>
            </a:pPr>
            <a:r>
              <a:t>[2]     HC, K. and G, T., 2021. Data mining applications in healthcare. [online] PubMed.</a:t>
            </a:r>
          </a:p>
          <a:p>
            <a:pPr lvl="5" indent="1143000"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Regular"/>
                <a:ea typeface="Menlo Regular"/>
                <a:cs typeface="Menlo Regular"/>
                <a:sym typeface="Menlo Regular"/>
              </a:defRPr>
            </a:pPr>
            <a:r>
              <a:t> Available at: &lt;https://pubmed.ncbi.nlm.nih.gov/15869215/&gt; [Accessed 12 Dec-2021].</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Regular"/>
                <a:ea typeface="Menlo Regular"/>
                <a:cs typeface="Menlo Regular"/>
                <a:sym typeface="Menlo Regular"/>
              </a:defRPr>
            </a:pPr>
            <a:r>
              <a:t>[3]     Fedesoriano, “Stroke prediction dataset,” Kaggle, 26-Jan-2021. [Online]. </a:t>
            </a:r>
          </a:p>
          <a:p>
            <a:pPr lvl="5" indent="1143000"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Regular"/>
                <a:ea typeface="Menlo Regular"/>
                <a:cs typeface="Menlo Regular"/>
                <a:sym typeface="Menlo Regular"/>
              </a:defRPr>
            </a:pPr>
            <a:r>
              <a:t> Available: https://www.kaggle.com/fedesoriano/stroke-prediction-dataset. [Accessed: 15-Dec-2021].</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Regular"/>
                <a:ea typeface="Menlo Regular"/>
                <a:cs typeface="Menlo Regular"/>
                <a:sym typeface="Menlo Regular"/>
              </a:defRPr>
            </a:pPr>
            <a:r>
              <a:t>[4]     L. Amini, R. Azarpazhouh, M. T. Farzadfar, S. A. Mousavi, F. Jazaieri, F. Khorvash, R.</a:t>
            </a:r>
          </a:p>
          <a:p>
            <a:pPr lvl="5" indent="1143000"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Regular"/>
                <a:ea typeface="Menlo Regular"/>
                <a:cs typeface="Menlo Regular"/>
                <a:sym typeface="Menlo Regular"/>
              </a:defRPr>
            </a:pPr>
            <a:r>
              <a:t> Norouzi, and N. Toghianfar, “Prediction and control of stroke by Data Mining,”</a:t>
            </a:r>
          </a:p>
          <a:p>
            <a:pPr lvl="4" indent="914400"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Regular"/>
                <a:ea typeface="Menlo Regular"/>
                <a:cs typeface="Menlo Regular"/>
                <a:sym typeface="Menlo Regular"/>
              </a:defRPr>
            </a:pPr>
            <a:r>
              <a:t>  International journal of preventive medicine, May-2013. [Online]. Available: https://www.ncbi.nlm.nih.gov/pmc/articles/PMC3678226/. </a:t>
            </a:r>
          </a:p>
          <a:p>
            <a:pPr lvl="5" indent="1143000"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Regular"/>
                <a:ea typeface="Menlo Regular"/>
                <a:cs typeface="Menlo Regular"/>
                <a:sym typeface="Menlo Regular"/>
              </a:defRPr>
            </a:pPr>
            <a:r>
              <a:t>[Accessed: 15-Dec-2021].</a:t>
            </a:r>
          </a:p>
        </p:txBody>
      </p:sp>
      <p:sp>
        <p:nvSpPr>
          <p:cNvPr id="30" name="TextBox 26"/>
          <p:cNvSpPr txBox="1"/>
          <p:nvPr/>
        </p:nvSpPr>
        <p:spPr>
          <a:xfrm>
            <a:off x="29418886" y="29047854"/>
            <a:ext cx="3643461" cy="631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3" tIns="34283" rIns="34283" bIns="34283">
            <a:spAutoFit/>
          </a:bodyPr>
          <a:lstStyle>
            <a:lvl1pPr>
              <a:defRPr sz="4400" b="1"/>
            </a:lvl1pPr>
          </a:lstStyle>
          <a:p>
            <a:r>
              <a:t>References</a:t>
            </a:r>
          </a:p>
        </p:txBody>
      </p:sp>
      <p:sp>
        <p:nvSpPr>
          <p:cNvPr id="31" name="Text Box 189"/>
          <p:cNvSpPr txBox="1"/>
          <p:nvPr/>
        </p:nvSpPr>
        <p:spPr>
          <a:xfrm>
            <a:off x="1463040" y="5486400"/>
            <a:ext cx="13167361" cy="6831294"/>
          </a:xfrm>
          <a:prstGeom prst="rect">
            <a:avLst/>
          </a:prstGeom>
          <a:solidFill>
            <a:srgbClr val="FFFFFF"/>
          </a:solidFill>
          <a:ln w="12700">
            <a:solidFill>
              <a:srgbClr val="2F5597"/>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37137" tIns="137137" rIns="137137" bIns="137137">
            <a:spAutoFit/>
          </a:bodyPr>
          <a:lstStyle>
            <a:lvl1pPr defTabSz="457200">
              <a:defRPr sz="4000">
                <a:solidFill>
                  <a:srgbClr val="0E101A"/>
                </a:solidFill>
                <a:latin typeface="Times New Roman"/>
                <a:ea typeface="Times New Roman"/>
                <a:cs typeface="Times New Roman"/>
                <a:sym typeface="Times New Roman"/>
              </a:defRPr>
            </a:lvl1pPr>
          </a:lstStyle>
          <a:p>
            <a:r>
              <a:t>Predicting one’s chances of getting a stroke is both complex and time-consuming. It is an even more tedious task to predict with high accuracy for large numbers of individuals. This paper shares different data mining classification techniques used to predict the chance of getting a stroke. The classifier algorithms used to make predictions include K-Nearest Neighbors, Decision Tree, Random Forest, and Naive Bayes. This paper evaluates the results produced by these algorithms by looking at the confusion matrix and classification report. Further techniques can be explored or existing models can be fine-tuned to achieve better results.</a:t>
            </a:r>
          </a:p>
        </p:txBody>
      </p:sp>
      <p:grpSp>
        <p:nvGrpSpPr>
          <p:cNvPr id="34" name="Rectangle 31"/>
          <p:cNvGrpSpPr/>
          <p:nvPr/>
        </p:nvGrpSpPr>
        <p:grpSpPr>
          <a:xfrm>
            <a:off x="1463040" y="4754879"/>
            <a:ext cx="13167361" cy="731521"/>
            <a:chOff x="0" y="0"/>
            <a:chExt cx="13167360" cy="731520"/>
          </a:xfrm>
        </p:grpSpPr>
        <p:sp>
          <p:nvSpPr>
            <p:cNvPr id="32" name="Rectangle"/>
            <p:cNvSpPr/>
            <p:nvPr/>
          </p:nvSpPr>
          <p:spPr>
            <a:xfrm>
              <a:off x="0" y="-1"/>
              <a:ext cx="13167361" cy="731522"/>
            </a:xfrm>
            <a:prstGeom prst="rect">
              <a:avLst/>
            </a:prstGeom>
            <a:solidFill>
              <a:srgbClr val="2F5597"/>
            </a:solidFill>
            <a:ln w="12700" cap="flat">
              <a:solidFill>
                <a:srgbClr val="2F5597"/>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3" name="Abstract"/>
            <p:cNvSpPr txBox="1"/>
            <p:nvPr/>
          </p:nvSpPr>
          <p:spPr>
            <a:xfrm>
              <a:off x="40634" y="50240"/>
              <a:ext cx="13086093" cy="631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3" tIns="34283" rIns="34283" bIns="34283" numCol="1" anchor="ctr">
              <a:spAutoFit/>
            </a:bodyPr>
            <a:lstStyle>
              <a:lvl1pPr algn="ctr">
                <a:defRPr sz="4400" b="1">
                  <a:solidFill>
                    <a:srgbClr val="FFFFFF"/>
                  </a:solidFill>
                </a:defRPr>
              </a:lvl1pPr>
            </a:lstStyle>
            <a:p>
              <a:r>
                <a:t>Abstract</a:t>
              </a:r>
            </a:p>
          </p:txBody>
        </p:sp>
      </p:grpSp>
      <p:sp>
        <p:nvSpPr>
          <p:cNvPr id="35" name="Text Box 194"/>
          <p:cNvSpPr txBox="1"/>
          <p:nvPr/>
        </p:nvSpPr>
        <p:spPr>
          <a:xfrm>
            <a:off x="15482574" y="13002433"/>
            <a:ext cx="13167361" cy="14651469"/>
          </a:xfrm>
          <a:prstGeom prst="rect">
            <a:avLst/>
          </a:prstGeom>
          <a:solidFill>
            <a:srgbClr val="FFFFFF"/>
          </a:solidFill>
          <a:ln w="12700">
            <a:solidFill>
              <a:srgbClr val="2F5597"/>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37137" tIns="137137" rIns="137137" bIns="137137">
            <a:spAutoFit/>
          </a:bodyPr>
          <a:lstStyle/>
          <a:p>
            <a:pPr marL="514350" indent="-514350">
              <a:buSzPct val="100000"/>
              <a:buAutoNum type="arabicParenR"/>
              <a:defRPr sz="3600" b="1" i="1">
                <a:latin typeface="Aparajita"/>
                <a:ea typeface="Aparajita"/>
                <a:cs typeface="Aparajita"/>
                <a:sym typeface="Aparajita"/>
              </a:defRPr>
            </a:pPr>
            <a:r>
              <a:t>K-nearest Neighbors                     </a:t>
            </a:r>
            <a:r>
              <a:rPr sz="3200" b="0" i="0">
                <a:latin typeface="+mj-lt"/>
                <a:ea typeface="+mj-ea"/>
                <a:cs typeface="+mj-cs"/>
                <a:sym typeface="Calibri"/>
              </a:rPr>
              <a:t>		</a:t>
            </a:r>
            <a:r>
              <a:t>      </a:t>
            </a:r>
            <a:endParaRPr sz="3200"/>
          </a:p>
          <a:p>
            <a:pPr>
              <a:defRPr sz="3200"/>
            </a:pPr>
            <a:endParaRPr sz="3200"/>
          </a:p>
          <a:p>
            <a:pPr>
              <a:defRPr sz="3200"/>
            </a:pPr>
            <a:endParaRPr sz="3200"/>
          </a:p>
          <a:p>
            <a:pPr>
              <a:defRPr sz="3200"/>
            </a:pPr>
            <a:endParaRPr sz="3200"/>
          </a:p>
          <a:p>
            <a:pPr>
              <a:defRPr sz="3200"/>
            </a:pPr>
            <a:endParaRPr sz="3200"/>
          </a:p>
          <a:p>
            <a:pPr>
              <a:defRPr sz="3200"/>
            </a:pPr>
            <a:endParaRPr sz="3200"/>
          </a:p>
          <a:p>
            <a:pPr>
              <a:defRPr sz="3200"/>
            </a:pPr>
            <a:endParaRPr sz="3200"/>
          </a:p>
          <a:p>
            <a:pPr>
              <a:defRPr sz="3200"/>
            </a:pPr>
            <a:endParaRPr sz="3200"/>
          </a:p>
          <a:p>
            <a:pPr>
              <a:defRPr sz="3200"/>
            </a:pPr>
            <a:endParaRPr sz="3200"/>
          </a:p>
          <a:p>
            <a:pPr>
              <a:defRPr sz="3600" b="1" i="1">
                <a:latin typeface="Aparajita"/>
                <a:ea typeface="Aparajita"/>
                <a:cs typeface="Aparajita"/>
                <a:sym typeface="Aparajita"/>
              </a:defRPr>
            </a:pPr>
            <a:endParaRPr sz="3200"/>
          </a:p>
          <a:p>
            <a:pPr>
              <a:defRPr sz="3600" b="1" i="1">
                <a:latin typeface="Aparajita"/>
                <a:ea typeface="Aparajita"/>
                <a:cs typeface="Aparajita"/>
                <a:sym typeface="Aparajita"/>
              </a:defRPr>
            </a:pPr>
            <a:endParaRPr sz="3200"/>
          </a:p>
          <a:p>
            <a:pPr>
              <a:defRPr sz="3600" b="1" i="1">
                <a:latin typeface="Aparajita"/>
                <a:ea typeface="Aparajita"/>
                <a:cs typeface="Aparajita"/>
                <a:sym typeface="Aparajita"/>
              </a:defRPr>
            </a:pPr>
            <a:endParaRPr sz="3200"/>
          </a:p>
          <a:p>
            <a:pPr>
              <a:defRPr sz="3600" b="1" i="1">
                <a:latin typeface="Aparajita"/>
                <a:ea typeface="Aparajita"/>
                <a:cs typeface="Aparajita"/>
                <a:sym typeface="Aparajita"/>
              </a:defRPr>
            </a:pPr>
            <a:endParaRPr sz="3200"/>
          </a:p>
          <a:p>
            <a:pPr>
              <a:defRPr sz="3600" b="1" i="1">
                <a:latin typeface="Aparajita"/>
                <a:ea typeface="Aparajita"/>
                <a:cs typeface="Aparajita"/>
                <a:sym typeface="Aparajita"/>
              </a:defRPr>
            </a:pPr>
            <a:r>
              <a:t>2) Random Forest</a:t>
            </a:r>
            <a:endParaRPr sz="2200">
              <a:latin typeface="Arial"/>
              <a:ea typeface="Arial"/>
              <a:cs typeface="Arial"/>
              <a:sym typeface="Arial"/>
            </a:endParaRPr>
          </a:p>
          <a:p>
            <a:pPr>
              <a:defRPr sz="3200"/>
            </a:pPr>
            <a:endParaRPr sz="2200">
              <a:latin typeface="Arial"/>
              <a:ea typeface="Arial"/>
              <a:cs typeface="Arial"/>
              <a:sym typeface="Arial"/>
            </a:endParaRPr>
          </a:p>
          <a:p>
            <a:pPr>
              <a:defRPr sz="3200"/>
            </a:pPr>
            <a:endParaRPr sz="2200">
              <a:latin typeface="Arial"/>
              <a:ea typeface="Arial"/>
              <a:cs typeface="Arial"/>
              <a:sym typeface="Arial"/>
            </a:endParaRPr>
          </a:p>
        </p:txBody>
      </p:sp>
      <p:pic>
        <p:nvPicPr>
          <p:cNvPr id="36" name="8hRKxcu65L1UvlhoH2RRumGomkpeI0-lBBcmlVzgwsXY_n3p_awaeyGPRg5l-xztuvDnhL5_jE8rNdAsnic7_Vx5acOiL-cDmkyg8fbvKfQDAbtNIrDJ0EEDlRnCtgbJBW7jCReB.png" descr="8hRKxcu65L1UvlhoH2RRumGomkpeI0-lBBcmlVzgwsXY_n3p_awaeyGPRg5l-xztuvDnhL5_jE8rNdAsnic7_Vx5acOiL-cDmkyg8fbvKfQDAbtNIrDJ0EEDlRnCtgbJBW7jCReB.png"/>
          <p:cNvPicPr>
            <a:picLocks noChangeAspect="1"/>
          </p:cNvPicPr>
          <p:nvPr/>
        </p:nvPicPr>
        <p:blipFill>
          <a:blip r:embed="rId2"/>
          <a:stretch>
            <a:fillRect/>
          </a:stretch>
        </p:blipFill>
        <p:spPr>
          <a:xfrm>
            <a:off x="16128999" y="20574560"/>
            <a:ext cx="11633201" cy="5943601"/>
          </a:xfrm>
          <a:prstGeom prst="rect">
            <a:avLst/>
          </a:prstGeom>
          <a:ln w="12700">
            <a:miter lim="400000"/>
          </a:ln>
        </p:spPr>
      </p:pic>
      <p:grpSp>
        <p:nvGrpSpPr>
          <p:cNvPr id="39" name="Rectangle 32"/>
          <p:cNvGrpSpPr/>
          <p:nvPr/>
        </p:nvGrpSpPr>
        <p:grpSpPr>
          <a:xfrm>
            <a:off x="1463040" y="12344399"/>
            <a:ext cx="13167361" cy="731522"/>
            <a:chOff x="0" y="0"/>
            <a:chExt cx="13167360" cy="731520"/>
          </a:xfrm>
        </p:grpSpPr>
        <p:sp>
          <p:nvSpPr>
            <p:cNvPr id="37" name="Rectangle"/>
            <p:cNvSpPr/>
            <p:nvPr/>
          </p:nvSpPr>
          <p:spPr>
            <a:xfrm>
              <a:off x="0" y="-1"/>
              <a:ext cx="13167361" cy="731522"/>
            </a:xfrm>
            <a:prstGeom prst="rect">
              <a:avLst/>
            </a:prstGeom>
            <a:solidFill>
              <a:srgbClr val="2F5597"/>
            </a:solidFill>
            <a:ln w="12700" cap="flat">
              <a:solidFill>
                <a:srgbClr val="2F5597"/>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8" name="Data Description"/>
            <p:cNvSpPr txBox="1"/>
            <p:nvPr/>
          </p:nvSpPr>
          <p:spPr>
            <a:xfrm>
              <a:off x="40634" y="50240"/>
              <a:ext cx="13086093" cy="631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3" tIns="34283" rIns="34283" bIns="34283" numCol="1" anchor="ctr">
              <a:spAutoFit/>
            </a:bodyPr>
            <a:lstStyle>
              <a:lvl1pPr algn="ctr">
                <a:defRPr sz="4400" b="1">
                  <a:solidFill>
                    <a:srgbClr val="FFFFFF"/>
                  </a:solidFill>
                </a:defRPr>
              </a:lvl1pPr>
            </a:lstStyle>
            <a:p>
              <a:r>
                <a:t>Data Description</a:t>
              </a:r>
            </a:p>
          </p:txBody>
        </p:sp>
      </p:grpSp>
      <p:sp>
        <p:nvSpPr>
          <p:cNvPr id="40" name="Text Box 192"/>
          <p:cNvSpPr txBox="1"/>
          <p:nvPr/>
        </p:nvSpPr>
        <p:spPr>
          <a:xfrm>
            <a:off x="15483839" y="5486400"/>
            <a:ext cx="13167361" cy="6776675"/>
          </a:xfrm>
          <a:prstGeom prst="rect">
            <a:avLst/>
          </a:prstGeom>
          <a:solidFill>
            <a:srgbClr val="FFFFFF"/>
          </a:solidFill>
          <a:ln w="12700">
            <a:solidFill>
              <a:srgbClr val="2F5597"/>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37137" tIns="137137" rIns="137137" bIns="137137">
            <a:spAutoFit/>
          </a:bodyPr>
          <a:lstStyle/>
          <a:p>
            <a:pPr algn="just">
              <a:defRPr sz="3600" i="1">
                <a:latin typeface="Aparajita"/>
                <a:ea typeface="Aparajita"/>
                <a:cs typeface="Aparajita"/>
                <a:sym typeface="Aparajita"/>
              </a:defRPr>
            </a:pPr>
            <a:r>
              <a:t>Data was cleansed as part of preparing the data. Data contained missing values of BMI which were replaced with mean of BMI. Some attributes contained string values like gender, ever_married, etc. These were converted into binary values for processing and running the models. Different visualizations were also produced to analyze the data. </a:t>
            </a:r>
            <a:endParaRPr sz="2200">
              <a:latin typeface="Arial"/>
              <a:ea typeface="Arial"/>
              <a:cs typeface="Arial"/>
              <a:sym typeface="Arial"/>
            </a:endParaRPr>
          </a:p>
          <a:p>
            <a:pPr algn="just">
              <a:defRPr sz="3200" i="1">
                <a:latin typeface="Aparajita"/>
                <a:ea typeface="Aparajita"/>
                <a:cs typeface="Aparajita"/>
                <a:sym typeface="Aparajita"/>
              </a:defRPr>
            </a:pPr>
            <a:endParaRPr sz="2200">
              <a:latin typeface="Arial"/>
              <a:ea typeface="Arial"/>
              <a:cs typeface="Arial"/>
              <a:sym typeface="Arial"/>
            </a:endParaRPr>
          </a:p>
          <a:p>
            <a:pPr algn="just">
              <a:defRPr sz="3600" i="1">
                <a:latin typeface="Aparajita"/>
                <a:ea typeface="Aparajita"/>
                <a:cs typeface="Aparajita"/>
                <a:sym typeface="Aparajita"/>
              </a:defRPr>
            </a:pPr>
            <a:r>
              <a:t>In order to model the data set, I split the data into training and testing to datasets. The train data set contains data with stroke value equals 1. I used four different data mining classification algorithms </a:t>
            </a:r>
            <a:r>
              <a:rPr b="1"/>
              <a:t>K-nearest Neighbors, Decision Tree</a:t>
            </a:r>
            <a:r>
              <a:t>, </a:t>
            </a:r>
            <a:r>
              <a:rPr b="1"/>
              <a:t>Random Forest</a:t>
            </a:r>
            <a:r>
              <a:t>, </a:t>
            </a:r>
            <a:r>
              <a:rPr b="1"/>
              <a:t>and Naive Bayes </a:t>
            </a:r>
            <a:r>
              <a:t>for making the prediction. </a:t>
            </a:r>
          </a:p>
        </p:txBody>
      </p:sp>
      <p:grpSp>
        <p:nvGrpSpPr>
          <p:cNvPr id="43" name="Rectangle 33"/>
          <p:cNvGrpSpPr/>
          <p:nvPr/>
        </p:nvGrpSpPr>
        <p:grpSpPr>
          <a:xfrm>
            <a:off x="15483839" y="4754879"/>
            <a:ext cx="13167362" cy="731521"/>
            <a:chOff x="0" y="0"/>
            <a:chExt cx="13167360" cy="731520"/>
          </a:xfrm>
        </p:grpSpPr>
        <p:sp>
          <p:nvSpPr>
            <p:cNvPr id="41" name="Rectangle"/>
            <p:cNvSpPr/>
            <p:nvPr/>
          </p:nvSpPr>
          <p:spPr>
            <a:xfrm>
              <a:off x="0" y="-1"/>
              <a:ext cx="13167361" cy="731522"/>
            </a:xfrm>
            <a:prstGeom prst="rect">
              <a:avLst/>
            </a:prstGeom>
            <a:solidFill>
              <a:srgbClr val="2F5597"/>
            </a:solidFill>
            <a:ln w="12700" cap="flat">
              <a:solidFill>
                <a:srgbClr val="2F5597"/>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2" name="Data Mining Steps and  Data Modeling"/>
            <p:cNvSpPr txBox="1"/>
            <p:nvPr/>
          </p:nvSpPr>
          <p:spPr>
            <a:xfrm>
              <a:off x="40634" y="50240"/>
              <a:ext cx="13086093" cy="631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3" tIns="34283" rIns="34283" bIns="34283" numCol="1" anchor="ctr">
              <a:spAutoFit/>
            </a:bodyPr>
            <a:lstStyle>
              <a:lvl1pPr algn="ctr">
                <a:defRPr sz="4400" b="1">
                  <a:solidFill>
                    <a:srgbClr val="FFFFFF"/>
                  </a:solidFill>
                </a:defRPr>
              </a:lvl1pPr>
            </a:lstStyle>
            <a:p>
              <a:r>
                <a:t>Data Mining Steps and  Data Modeling</a:t>
              </a:r>
            </a:p>
          </p:txBody>
        </p:sp>
      </p:grpSp>
      <p:sp>
        <p:nvSpPr>
          <p:cNvPr id="44" name="Text Box 191"/>
          <p:cNvSpPr txBox="1"/>
          <p:nvPr/>
        </p:nvSpPr>
        <p:spPr>
          <a:xfrm>
            <a:off x="29260800" y="23494908"/>
            <a:ext cx="13167361" cy="5201875"/>
          </a:xfrm>
          <a:prstGeom prst="rect">
            <a:avLst/>
          </a:prstGeom>
          <a:solidFill>
            <a:srgbClr val="FFFFFF"/>
          </a:solidFill>
          <a:ln w="12700">
            <a:solidFill>
              <a:srgbClr val="2F5597"/>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37137" tIns="137137" rIns="137137" bIns="137137">
            <a:spAutoFit/>
          </a:bodyPr>
          <a:lstStyle/>
          <a:p>
            <a:pPr algn="just">
              <a:defRPr sz="3600" i="1">
                <a:latin typeface="Aparajita"/>
                <a:ea typeface="Aparajita"/>
                <a:cs typeface="Aparajita"/>
                <a:sym typeface="Aparajita"/>
              </a:defRPr>
            </a:pPr>
            <a:r>
              <a:t>Further tuning can be done to achieve better accuracy. It may be combination more train data set, combining algorithms, and doing additional scrubbing.</a:t>
            </a:r>
            <a:endParaRPr sz="2200">
              <a:latin typeface="Arial"/>
              <a:ea typeface="Arial"/>
              <a:cs typeface="Arial"/>
              <a:sym typeface="Arial"/>
            </a:endParaRPr>
          </a:p>
          <a:p>
            <a:pPr algn="just">
              <a:defRPr sz="3600" i="1">
                <a:latin typeface="Aparajita"/>
                <a:ea typeface="Aparajita"/>
                <a:cs typeface="Aparajita"/>
                <a:sym typeface="Aparajita"/>
              </a:defRPr>
            </a:pPr>
            <a:endParaRPr sz="2200">
              <a:latin typeface="Arial"/>
              <a:ea typeface="Arial"/>
              <a:cs typeface="Arial"/>
              <a:sym typeface="Arial"/>
            </a:endParaRPr>
          </a:p>
          <a:p>
            <a:pPr algn="just">
              <a:defRPr sz="3600" i="1">
                <a:latin typeface="Aparajita"/>
                <a:ea typeface="Aparajita"/>
                <a:cs typeface="Aparajita"/>
                <a:sym typeface="Aparajita"/>
              </a:defRPr>
            </a:pPr>
            <a:r>
              <a:t>Stroke is 2nd leading cause of death worldwide. Data mining techniques can help make intelligent decisions and eventually save many lives. The application of data mining in other areas can also help with making predictions medicine effectiveness, role of genetics in birth defects, and in predicting heart attacks.</a:t>
            </a:r>
          </a:p>
        </p:txBody>
      </p:sp>
      <p:grpSp>
        <p:nvGrpSpPr>
          <p:cNvPr id="47" name="Rectangle 34"/>
          <p:cNvGrpSpPr/>
          <p:nvPr/>
        </p:nvGrpSpPr>
        <p:grpSpPr>
          <a:xfrm>
            <a:off x="29260800" y="22865080"/>
            <a:ext cx="13167361" cy="731521"/>
            <a:chOff x="0" y="0"/>
            <a:chExt cx="13167360" cy="731520"/>
          </a:xfrm>
        </p:grpSpPr>
        <p:sp>
          <p:nvSpPr>
            <p:cNvPr id="45" name="Rectangle"/>
            <p:cNvSpPr/>
            <p:nvPr/>
          </p:nvSpPr>
          <p:spPr>
            <a:xfrm>
              <a:off x="0" y="-1"/>
              <a:ext cx="13167361" cy="731522"/>
            </a:xfrm>
            <a:prstGeom prst="rect">
              <a:avLst/>
            </a:prstGeom>
            <a:solidFill>
              <a:srgbClr val="2F5597"/>
            </a:solidFill>
            <a:ln w="12700" cap="flat">
              <a:solidFill>
                <a:srgbClr val="2F5597"/>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6" name="Future Works"/>
            <p:cNvSpPr txBox="1"/>
            <p:nvPr/>
          </p:nvSpPr>
          <p:spPr>
            <a:xfrm>
              <a:off x="40634" y="50240"/>
              <a:ext cx="13086093" cy="631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3" tIns="34283" rIns="34283" bIns="34283" numCol="1" anchor="ctr">
              <a:spAutoFit/>
            </a:bodyPr>
            <a:lstStyle>
              <a:lvl1pPr algn="ctr">
                <a:defRPr sz="4400" b="1">
                  <a:solidFill>
                    <a:srgbClr val="FFFFFF"/>
                  </a:solidFill>
                </a:defRPr>
              </a:lvl1pPr>
            </a:lstStyle>
            <a:p>
              <a:r>
                <a:t>Future Works</a:t>
              </a:r>
            </a:p>
          </p:txBody>
        </p:sp>
      </p:grpSp>
      <p:sp>
        <p:nvSpPr>
          <p:cNvPr id="48" name="Text Box 190"/>
          <p:cNvSpPr txBox="1"/>
          <p:nvPr/>
        </p:nvSpPr>
        <p:spPr>
          <a:xfrm>
            <a:off x="1463040" y="13075919"/>
            <a:ext cx="13167361" cy="10710578"/>
          </a:xfrm>
          <a:prstGeom prst="rect">
            <a:avLst/>
          </a:prstGeom>
          <a:solidFill>
            <a:srgbClr val="FFFFFF"/>
          </a:solidFill>
          <a:ln w="12700">
            <a:solidFill>
              <a:srgbClr val="2F5597"/>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37137" tIns="137137" rIns="137137" bIns="137137">
            <a:spAutoFit/>
          </a:bodyPr>
          <a:lstStyle/>
          <a:p>
            <a:pPr defTabSz="457200">
              <a:defRPr sz="3200">
                <a:solidFill>
                  <a:srgbClr val="0E101A"/>
                </a:solidFill>
                <a:latin typeface="Times New Roman"/>
                <a:ea typeface="Times New Roman"/>
                <a:cs typeface="Times New Roman"/>
                <a:sym typeface="Times New Roman"/>
              </a:defRPr>
            </a:pPr>
            <a:r>
              <a:rPr sz="3800" dirty="0">
                <a:latin typeface="Arial"/>
                <a:ea typeface="Arial"/>
                <a:cs typeface="Arial"/>
                <a:sym typeface="Arial"/>
              </a:rPr>
              <a:t>The patient data was taken from the Kaggle platform to analyze, model, and make predictions. The data contains patient health information like age, gender, marital status, smoking habits, and health history. The data consists of 5110 observations and 12 attributes. The 12 attributes and their description is listed below for reference. The partial data is provided in Fig. 1 to illustrate the values used for this project. </a:t>
            </a:r>
            <a:endParaRPr lang="en-US" sz="3800" dirty="0">
              <a:latin typeface="Arial"/>
              <a:ea typeface="Arial"/>
              <a:cs typeface="Arial"/>
              <a:sym typeface="Arial"/>
            </a:endParaRPr>
          </a:p>
          <a:p>
            <a:pPr defTabSz="457200">
              <a:defRPr sz="3200">
                <a:solidFill>
                  <a:srgbClr val="0E101A"/>
                </a:solidFill>
                <a:latin typeface="Times New Roman"/>
                <a:ea typeface="Times New Roman"/>
                <a:cs typeface="Times New Roman"/>
                <a:sym typeface="Times New Roman"/>
              </a:defRPr>
            </a:pPr>
            <a:endParaRPr sz="3800" dirty="0">
              <a:latin typeface="Arial"/>
              <a:ea typeface="Arial"/>
              <a:cs typeface="Arial"/>
              <a:sym typeface="Arial"/>
            </a:endParaRPr>
          </a:p>
          <a:p>
            <a:pPr marL="457200" indent="-317500" defTabSz="457200">
              <a:buClr>
                <a:srgbClr val="0E101A"/>
              </a:buClr>
              <a:buSzPct val="100000"/>
              <a:buFont typeface="Arial"/>
              <a:buAutoNum type="arabicPeriod"/>
              <a:defRPr sz="2000">
                <a:solidFill>
                  <a:srgbClr val="0E101A"/>
                </a:solidFill>
                <a:latin typeface="Arial"/>
                <a:ea typeface="Arial"/>
                <a:cs typeface="Arial"/>
                <a:sym typeface="Arial"/>
              </a:defRPr>
            </a:pPr>
            <a:r>
              <a:rPr sz="2400" b="1" dirty="0"/>
              <a:t>id</a:t>
            </a:r>
            <a:r>
              <a:rPr sz="2400" dirty="0"/>
              <a:t>: it is a unique identifier of a patient</a:t>
            </a:r>
          </a:p>
          <a:p>
            <a:pPr marL="457200" indent="-317500" defTabSz="457200">
              <a:buClr>
                <a:srgbClr val="0E101A"/>
              </a:buClr>
              <a:buSzPct val="100000"/>
              <a:buFont typeface="Arial"/>
              <a:buAutoNum type="arabicPeriod"/>
              <a:defRPr sz="2000">
                <a:solidFill>
                  <a:srgbClr val="0E101A"/>
                </a:solidFill>
                <a:latin typeface="Arial"/>
                <a:ea typeface="Arial"/>
                <a:cs typeface="Arial"/>
                <a:sym typeface="Arial"/>
              </a:defRPr>
            </a:pPr>
            <a:r>
              <a:rPr sz="2400" b="1" dirty="0"/>
              <a:t>gender</a:t>
            </a:r>
            <a:r>
              <a:rPr sz="2400" dirty="0"/>
              <a:t>: "Male", "Female" or "Other"</a:t>
            </a:r>
          </a:p>
          <a:p>
            <a:pPr marL="457200" indent="-317500" defTabSz="457200">
              <a:buClr>
                <a:srgbClr val="0E101A"/>
              </a:buClr>
              <a:buSzPct val="100000"/>
              <a:buFont typeface="Arial"/>
              <a:buAutoNum type="arabicPeriod"/>
              <a:defRPr sz="2000">
                <a:solidFill>
                  <a:srgbClr val="0E101A"/>
                </a:solidFill>
                <a:latin typeface="Arial"/>
                <a:ea typeface="Arial"/>
                <a:cs typeface="Arial"/>
                <a:sym typeface="Arial"/>
              </a:defRPr>
            </a:pPr>
            <a:r>
              <a:rPr sz="2400" b="1" dirty="0"/>
              <a:t>age</a:t>
            </a:r>
            <a:r>
              <a:rPr sz="2400" dirty="0"/>
              <a:t>: age of the patient</a:t>
            </a:r>
          </a:p>
          <a:p>
            <a:pPr marL="457200" indent="-317500" defTabSz="457200">
              <a:buClr>
                <a:srgbClr val="0E101A"/>
              </a:buClr>
              <a:buSzPct val="100000"/>
              <a:buFont typeface="Arial"/>
              <a:buAutoNum type="arabicPeriod"/>
              <a:defRPr sz="2000">
                <a:solidFill>
                  <a:srgbClr val="0E101A"/>
                </a:solidFill>
                <a:latin typeface="Arial"/>
                <a:ea typeface="Arial"/>
                <a:cs typeface="Arial"/>
                <a:sym typeface="Arial"/>
              </a:defRPr>
            </a:pPr>
            <a:r>
              <a:rPr sz="2400" b="1" dirty="0"/>
              <a:t>hypertension</a:t>
            </a:r>
            <a:r>
              <a:rPr sz="2400" dirty="0"/>
              <a:t>: 0 indicates that the patient doesn't have hypertension, and 1 indicates that the patient has hypertension</a:t>
            </a:r>
          </a:p>
          <a:p>
            <a:pPr marL="457200" indent="-317500" defTabSz="457200">
              <a:buClr>
                <a:srgbClr val="0E101A"/>
              </a:buClr>
              <a:buSzPct val="100000"/>
              <a:buFont typeface="Arial"/>
              <a:buAutoNum type="arabicPeriod"/>
              <a:defRPr sz="2000">
                <a:solidFill>
                  <a:srgbClr val="0E101A"/>
                </a:solidFill>
                <a:latin typeface="Arial"/>
                <a:ea typeface="Arial"/>
                <a:cs typeface="Arial"/>
                <a:sym typeface="Arial"/>
              </a:defRPr>
            </a:pPr>
            <a:r>
              <a:rPr sz="2400" b="1" dirty="0" err="1"/>
              <a:t>heart_disease</a:t>
            </a:r>
            <a:r>
              <a:rPr sz="2400" dirty="0"/>
              <a:t>: 0 indicates patient doesn't have any heart diseases, and 1 indicates that the patient has a heart disease</a:t>
            </a:r>
          </a:p>
          <a:p>
            <a:pPr marL="457200" indent="-317500" defTabSz="457200">
              <a:buClr>
                <a:srgbClr val="0E101A"/>
              </a:buClr>
              <a:buSzPct val="100000"/>
              <a:buFont typeface="Arial"/>
              <a:buAutoNum type="arabicPeriod"/>
              <a:defRPr sz="2000">
                <a:solidFill>
                  <a:srgbClr val="0E101A"/>
                </a:solidFill>
                <a:latin typeface="Arial"/>
                <a:ea typeface="Arial"/>
                <a:cs typeface="Arial"/>
                <a:sym typeface="Arial"/>
              </a:defRPr>
            </a:pPr>
            <a:r>
              <a:rPr sz="2400" b="1" dirty="0" err="1"/>
              <a:t>ever_married</a:t>
            </a:r>
            <a:r>
              <a:rPr sz="2400" dirty="0"/>
              <a:t>: "No" or "Yes"</a:t>
            </a:r>
          </a:p>
          <a:p>
            <a:pPr marL="457200" indent="-317500" defTabSz="457200">
              <a:buClr>
                <a:srgbClr val="0E101A"/>
              </a:buClr>
              <a:buSzPct val="100000"/>
              <a:buFont typeface="Arial"/>
              <a:buAutoNum type="arabicPeriod"/>
              <a:defRPr sz="2000">
                <a:solidFill>
                  <a:srgbClr val="0E101A"/>
                </a:solidFill>
                <a:latin typeface="Arial"/>
                <a:ea typeface="Arial"/>
                <a:cs typeface="Arial"/>
                <a:sym typeface="Arial"/>
              </a:defRPr>
            </a:pPr>
            <a:r>
              <a:rPr sz="2400" b="1" dirty="0" err="1"/>
              <a:t>work_type</a:t>
            </a:r>
            <a:r>
              <a:rPr sz="2400" dirty="0"/>
              <a:t>: "children", "</a:t>
            </a:r>
            <a:r>
              <a:rPr sz="2400" dirty="0" err="1"/>
              <a:t>Govt_job</a:t>
            </a:r>
            <a:r>
              <a:rPr sz="2400" dirty="0"/>
              <a:t>", "</a:t>
            </a:r>
            <a:r>
              <a:rPr sz="2400" dirty="0" err="1"/>
              <a:t>Never_worked</a:t>
            </a:r>
            <a:r>
              <a:rPr sz="2400" dirty="0"/>
              <a:t>", "Private" or "Self-employed"</a:t>
            </a:r>
          </a:p>
          <a:p>
            <a:pPr marL="457200" indent="-317500" defTabSz="457200">
              <a:buClr>
                <a:srgbClr val="0E101A"/>
              </a:buClr>
              <a:buSzPct val="100000"/>
              <a:buFont typeface="Arial"/>
              <a:buAutoNum type="arabicPeriod"/>
              <a:defRPr sz="2000">
                <a:solidFill>
                  <a:srgbClr val="0E101A"/>
                </a:solidFill>
                <a:latin typeface="Arial"/>
                <a:ea typeface="Arial"/>
                <a:cs typeface="Arial"/>
                <a:sym typeface="Arial"/>
              </a:defRPr>
            </a:pPr>
            <a:r>
              <a:rPr sz="2400" b="1" dirty="0" err="1"/>
              <a:t>Residence_type</a:t>
            </a:r>
            <a:r>
              <a:rPr sz="2400" dirty="0"/>
              <a:t>: "Rural" or "Urban"</a:t>
            </a:r>
          </a:p>
          <a:p>
            <a:pPr marL="457200" indent="-317500" defTabSz="457200">
              <a:buClr>
                <a:srgbClr val="0E101A"/>
              </a:buClr>
              <a:buSzPct val="100000"/>
              <a:buFont typeface="Arial"/>
              <a:buAutoNum type="arabicPeriod"/>
              <a:defRPr sz="2000">
                <a:solidFill>
                  <a:srgbClr val="0E101A"/>
                </a:solidFill>
                <a:latin typeface="Arial"/>
                <a:ea typeface="Arial"/>
                <a:cs typeface="Arial"/>
                <a:sym typeface="Arial"/>
              </a:defRPr>
            </a:pPr>
            <a:r>
              <a:rPr sz="2400" b="1" dirty="0" err="1"/>
              <a:t>avg_glucose_level</a:t>
            </a:r>
            <a:r>
              <a:rPr sz="2400" dirty="0"/>
              <a:t>: An average glucose level in blood</a:t>
            </a:r>
          </a:p>
          <a:p>
            <a:pPr marL="457200" indent="-317500" defTabSz="457200">
              <a:buClr>
                <a:srgbClr val="0E101A"/>
              </a:buClr>
              <a:buSzPct val="100000"/>
              <a:buFont typeface="Arial"/>
              <a:buAutoNum type="arabicPeriod"/>
              <a:defRPr sz="2000">
                <a:solidFill>
                  <a:srgbClr val="0E101A"/>
                </a:solidFill>
                <a:latin typeface="Arial"/>
                <a:ea typeface="Arial"/>
                <a:cs typeface="Arial"/>
                <a:sym typeface="Arial"/>
              </a:defRPr>
            </a:pPr>
            <a:r>
              <a:rPr sz="2400" b="1" dirty="0" err="1"/>
              <a:t>bmi</a:t>
            </a:r>
            <a:r>
              <a:rPr sz="2400" dirty="0"/>
              <a:t>: contains body mass index value of a patient</a:t>
            </a:r>
          </a:p>
          <a:p>
            <a:pPr marL="457200" indent="-317500" defTabSz="457200">
              <a:buClr>
                <a:srgbClr val="0E101A"/>
              </a:buClr>
              <a:buSzPct val="100000"/>
              <a:buFont typeface="Arial"/>
              <a:buAutoNum type="arabicPeriod"/>
              <a:defRPr sz="2000">
                <a:solidFill>
                  <a:srgbClr val="0E101A"/>
                </a:solidFill>
                <a:latin typeface="Arial"/>
                <a:ea typeface="Arial"/>
                <a:cs typeface="Arial"/>
                <a:sym typeface="Arial"/>
              </a:defRPr>
            </a:pPr>
            <a:r>
              <a:rPr sz="2400" b="1" dirty="0" err="1"/>
              <a:t>smoking_status</a:t>
            </a:r>
            <a:r>
              <a:rPr sz="2400" dirty="0"/>
              <a:t>: "formerly smoked", "never smoked", "smokes" or “Unknown".</a:t>
            </a:r>
          </a:p>
          <a:p>
            <a:pPr marL="457200" indent="-317500" defTabSz="457200">
              <a:buClr>
                <a:srgbClr val="0E101A"/>
              </a:buClr>
              <a:buSzPct val="100000"/>
              <a:buFont typeface="Arial"/>
              <a:buAutoNum type="arabicPeriod"/>
              <a:defRPr sz="2000">
                <a:solidFill>
                  <a:srgbClr val="0E101A"/>
                </a:solidFill>
                <a:latin typeface="Arial"/>
                <a:ea typeface="Arial"/>
                <a:cs typeface="Arial"/>
                <a:sym typeface="Arial"/>
              </a:defRPr>
            </a:pPr>
            <a:r>
              <a:rPr sz="2400" b="1" dirty="0"/>
              <a:t>stroke</a:t>
            </a:r>
            <a:r>
              <a:rPr sz="2400" dirty="0"/>
              <a:t>: 1 indicates the patient had a stroke or 0 if the patient never had a stroke.</a:t>
            </a:r>
          </a:p>
        </p:txBody>
      </p:sp>
      <p:grpSp>
        <p:nvGrpSpPr>
          <p:cNvPr id="51" name="Rectangle 44"/>
          <p:cNvGrpSpPr/>
          <p:nvPr/>
        </p:nvGrpSpPr>
        <p:grpSpPr>
          <a:xfrm>
            <a:off x="15481300" y="12311380"/>
            <a:ext cx="13182600" cy="731521"/>
            <a:chOff x="0" y="0"/>
            <a:chExt cx="13182600" cy="731520"/>
          </a:xfrm>
        </p:grpSpPr>
        <p:sp>
          <p:nvSpPr>
            <p:cNvPr id="49" name="Rectangle"/>
            <p:cNvSpPr/>
            <p:nvPr/>
          </p:nvSpPr>
          <p:spPr>
            <a:xfrm>
              <a:off x="0" y="-1"/>
              <a:ext cx="13182600" cy="731522"/>
            </a:xfrm>
            <a:prstGeom prst="rect">
              <a:avLst/>
            </a:prstGeom>
            <a:solidFill>
              <a:srgbClr val="2F5597"/>
            </a:solidFill>
            <a:ln w="12700" cap="flat">
              <a:solidFill>
                <a:srgbClr val="2F5597"/>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50" name="Results"/>
            <p:cNvSpPr txBox="1"/>
            <p:nvPr/>
          </p:nvSpPr>
          <p:spPr>
            <a:xfrm>
              <a:off x="40633" y="50240"/>
              <a:ext cx="13101334" cy="631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3" tIns="34283" rIns="34283" bIns="34283" numCol="1" anchor="ctr">
              <a:spAutoFit/>
            </a:bodyPr>
            <a:lstStyle>
              <a:lvl1pPr algn="ctr">
                <a:defRPr sz="4400" b="1">
                  <a:solidFill>
                    <a:srgbClr val="FFFFFF"/>
                  </a:solidFill>
                </a:defRPr>
              </a:lvl1pPr>
            </a:lstStyle>
            <a:p>
              <a:r>
                <a:t>Results</a:t>
              </a:r>
            </a:p>
          </p:txBody>
        </p:sp>
      </p:grpSp>
      <p:sp>
        <p:nvSpPr>
          <p:cNvPr id="52" name="Text Box 180"/>
          <p:cNvSpPr txBox="1"/>
          <p:nvPr/>
        </p:nvSpPr>
        <p:spPr>
          <a:xfrm>
            <a:off x="1482083" y="27660600"/>
            <a:ext cx="13266434" cy="9575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3" tIns="34283" rIns="34283" bIns="34283">
            <a:spAutoFit/>
          </a:bodyPr>
          <a:lstStyle/>
          <a:p>
            <a:pPr algn="just" defTabSz="4389437">
              <a:defRPr sz="2900" b="1" i="1">
                <a:latin typeface="Aparajita"/>
                <a:ea typeface="Aparajita"/>
                <a:cs typeface="Aparajita"/>
                <a:sym typeface="Aparajita"/>
              </a:defRPr>
            </a:pPr>
            <a:r>
              <a:t>Figure 1. </a:t>
            </a:r>
            <a:r>
              <a:rPr b="0"/>
              <a:t>This figure contains 5 records about patient health data.The last column,  stroke, is the predicted output and other columns are predictors.</a:t>
            </a:r>
          </a:p>
        </p:txBody>
      </p:sp>
      <p:pic>
        <p:nvPicPr>
          <p:cNvPr id="53" name="Picture 2" descr="Picture 2"/>
          <p:cNvPicPr>
            <a:picLocks noChangeAspect="1"/>
          </p:cNvPicPr>
          <p:nvPr/>
        </p:nvPicPr>
        <p:blipFill>
          <a:blip r:embed="rId3"/>
          <a:stretch>
            <a:fillRect/>
          </a:stretch>
        </p:blipFill>
        <p:spPr>
          <a:xfrm>
            <a:off x="273050" y="929145"/>
            <a:ext cx="4330700" cy="1892301"/>
          </a:xfrm>
          <a:prstGeom prst="rect">
            <a:avLst/>
          </a:prstGeom>
          <a:ln w="12700">
            <a:miter lim="400000"/>
          </a:ln>
        </p:spPr>
      </p:pic>
      <p:pic>
        <p:nvPicPr>
          <p:cNvPr id="54" name="Picture 36" descr="Picture 36"/>
          <p:cNvPicPr>
            <a:picLocks noChangeAspect="1"/>
          </p:cNvPicPr>
          <p:nvPr/>
        </p:nvPicPr>
        <p:blipFill>
          <a:blip r:embed="rId3"/>
          <a:stretch>
            <a:fillRect/>
          </a:stretch>
        </p:blipFill>
        <p:spPr>
          <a:xfrm>
            <a:off x="39287450" y="929145"/>
            <a:ext cx="4330700" cy="1892301"/>
          </a:xfrm>
          <a:prstGeom prst="rect">
            <a:avLst/>
          </a:prstGeom>
          <a:ln w="12700">
            <a:miter lim="400000"/>
          </a:ln>
        </p:spPr>
      </p:pic>
      <p:sp>
        <p:nvSpPr>
          <p:cNvPr id="55" name="TextBox 15"/>
          <p:cNvSpPr txBox="1"/>
          <p:nvPr/>
        </p:nvSpPr>
        <p:spPr>
          <a:xfrm>
            <a:off x="15509239" y="27757735"/>
            <a:ext cx="13167361" cy="878841"/>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600" i="1">
                <a:solidFill>
                  <a:srgbClr val="FFFFFF"/>
                </a:solidFill>
                <a:latin typeface="Aparajita"/>
                <a:ea typeface="Aparajita"/>
                <a:cs typeface="Aparajita"/>
                <a:sym typeface="Aparajita"/>
              </a:defRPr>
            </a:pPr>
            <a:r>
              <a:t>For more detail about this project and source code, </a:t>
            </a:r>
          </a:p>
          <a:p>
            <a:pPr algn="ctr">
              <a:defRPr sz="2600" i="1">
                <a:solidFill>
                  <a:srgbClr val="FFFFFF"/>
                </a:solidFill>
                <a:latin typeface="Aparajita"/>
                <a:ea typeface="Aparajita"/>
                <a:cs typeface="Aparajita"/>
                <a:sym typeface="Aparajita"/>
              </a:defRPr>
            </a:pPr>
            <a:r>
              <a:t>please visit https://github.com/KellyK81/data-mining</a:t>
            </a:r>
          </a:p>
        </p:txBody>
      </p:sp>
      <p:sp>
        <p:nvSpPr>
          <p:cNvPr id="56" name="TextBox 21"/>
          <p:cNvSpPr/>
          <p:nvPr/>
        </p:nvSpPr>
        <p:spPr>
          <a:xfrm>
            <a:off x="29260800" y="4840780"/>
            <a:ext cx="13118784" cy="18044698"/>
          </a:xfrm>
          <a:prstGeom prst="rect">
            <a:avLst/>
          </a:prstGeom>
          <a:ln>
            <a:solidFill>
              <a:schemeClr val="accent1"/>
            </a:solidFill>
          </a:ln>
        </p:spPr>
        <p:txBody>
          <a:bodyPr lIns="45719" rIns="45719"/>
          <a:lstStyle/>
          <a:p>
            <a:endParaRPr/>
          </a:p>
        </p:txBody>
      </p:sp>
      <p:pic>
        <p:nvPicPr>
          <p:cNvPr id="57" name="cyGF5X_fCe4PN_PpJcR3L-1DfG9M5fT8Xztx6kYfVj8HBAIeFQ5nMnsUC4JdiZWkuyKBOzL7y7heLCsC0FaZgLsT76-vnd6PaHxDeWILtUUn5T_ZgPFD8DQXEMU1BSle8LHr0ICT.png" descr="cyGF5X_fCe4PN_PpJcR3L-1DfG9M5fT8Xztx6kYfVj8HBAIeFQ5nMnsUC4JdiZWkuyKBOzL7y7heLCsC0FaZgLsT76-vnd6PaHxDeWILtUUn5T_ZgPFD8DQXEMU1BSle8LHr0ICT.png"/>
          <p:cNvPicPr>
            <a:picLocks noChangeAspect="1"/>
          </p:cNvPicPr>
          <p:nvPr/>
        </p:nvPicPr>
        <p:blipFill>
          <a:blip r:embed="rId4"/>
          <a:stretch>
            <a:fillRect/>
          </a:stretch>
        </p:blipFill>
        <p:spPr>
          <a:xfrm>
            <a:off x="1178804" y="24741646"/>
            <a:ext cx="14062460" cy="2390619"/>
          </a:xfrm>
          <a:prstGeom prst="rect">
            <a:avLst/>
          </a:prstGeom>
          <a:ln w="12700">
            <a:miter lim="400000"/>
          </a:ln>
        </p:spPr>
      </p:pic>
      <p:pic>
        <p:nvPicPr>
          <p:cNvPr id="58" name="cLLWd7rjgyDDDHS4HKaBg4fiPJGgBPhJ5urmulGY0W5Ue_IbbXtKMA0If-1no0TnPm7Yuf1rcDYbRllkEj7RFVm4slzHCaKKPV9N3XUzaw0SWiur96Khe7RHA6AeX8zLS7RmF0fP.png" descr="cLLWd7rjgyDDDHS4HKaBg4fiPJGgBPhJ5urmulGY0W5Ue_IbbXtKMA0If-1no0TnPm7Yuf1rcDYbRllkEj7RFVm4slzHCaKKPV9N3XUzaw0SWiur96Khe7RHA6AeX8zLS7RmF0fP.png"/>
          <p:cNvPicPr>
            <a:picLocks noChangeAspect="1"/>
          </p:cNvPicPr>
          <p:nvPr/>
        </p:nvPicPr>
        <p:blipFill>
          <a:blip r:embed="rId5"/>
          <a:stretch>
            <a:fillRect/>
          </a:stretch>
        </p:blipFill>
        <p:spPr>
          <a:xfrm>
            <a:off x="15742146" y="14136520"/>
            <a:ext cx="7276574" cy="3727422"/>
          </a:xfrm>
          <a:prstGeom prst="rect">
            <a:avLst/>
          </a:prstGeom>
          <a:ln w="12700">
            <a:miter lim="400000"/>
          </a:ln>
        </p:spPr>
      </p:pic>
      <p:sp>
        <p:nvSpPr>
          <p:cNvPr id="59" name="3) Decision Tree"/>
          <p:cNvSpPr txBox="1"/>
          <p:nvPr/>
        </p:nvSpPr>
        <p:spPr>
          <a:xfrm>
            <a:off x="29498289" y="5235783"/>
            <a:ext cx="3611052"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b="1" i="1">
                <a:latin typeface="Aparajita"/>
                <a:ea typeface="Aparajita"/>
                <a:cs typeface="Aparajita"/>
                <a:sym typeface="Aparajita"/>
              </a:defRPr>
            </a:lvl1pPr>
          </a:lstStyle>
          <a:p>
            <a:r>
              <a:t>3) Decision Tree</a:t>
            </a:r>
          </a:p>
        </p:txBody>
      </p:sp>
      <p:pic>
        <p:nvPicPr>
          <p:cNvPr id="60" name="o1nRilqFQpIfX_r_uTD3w57bmi9lqDvZKf81Ti5MTmBwYlPnqAjfp2cAgEZUJDRs-ffDdCNH8Tqef-57q7TO22h40_we_RH2UMkB-Xy6FhkgwfiwlFTlcbcsbWjB7wiroMCPTzfD.png" descr="o1nRilqFQpIfX_r_uTD3w57bmi9lqDvZKf81Ti5MTmBwYlPnqAjfp2cAgEZUJDRs-ffDdCNH8Tqef-57q7TO22h40_we_RH2UMkB-Xy6FhkgwfiwlFTlcbcsbWjB7wiroMCPTzfD.png"/>
          <p:cNvPicPr>
            <a:picLocks noChangeAspect="1"/>
          </p:cNvPicPr>
          <p:nvPr/>
        </p:nvPicPr>
        <p:blipFill>
          <a:blip r:embed="rId6"/>
          <a:stretch>
            <a:fillRect/>
          </a:stretch>
        </p:blipFill>
        <p:spPr>
          <a:xfrm>
            <a:off x="29498289" y="6031846"/>
            <a:ext cx="11633201" cy="5740401"/>
          </a:xfrm>
          <a:prstGeom prst="rect">
            <a:avLst/>
          </a:prstGeom>
          <a:ln w="12700">
            <a:miter lim="400000"/>
          </a:ln>
        </p:spPr>
      </p:pic>
      <p:pic>
        <p:nvPicPr>
          <p:cNvPr id="61" name="bsCsmh7QG5y11BiGd_KhCUWLDQbUKQTUgvVwomO5Cd6CrQagk1YhrETsI54qHZGhTnrVLcveg-NWLUJg8jnImrL2A6ZH1219_lntnCvzfZz0nonurqOnwCMtpoWxTpYpkKDQgHGu.png" descr="bsCsmh7QG5y11BiGd_KhCUWLDQbUKQTUgvVwomO5Cd6CrQagk1YhrETsI54qHZGhTnrVLcveg-NWLUJg8jnImrL2A6ZH1219_lntnCvzfZz0nonurqOnwCMtpoWxTpYpkKDQgHGu.png"/>
          <p:cNvPicPr>
            <a:picLocks noChangeAspect="1"/>
          </p:cNvPicPr>
          <p:nvPr/>
        </p:nvPicPr>
        <p:blipFill>
          <a:blip r:embed="rId7"/>
          <a:stretch>
            <a:fillRect/>
          </a:stretch>
        </p:blipFill>
        <p:spPr>
          <a:xfrm>
            <a:off x="29306515" y="13102263"/>
            <a:ext cx="11633201" cy="5638801"/>
          </a:xfrm>
          <a:prstGeom prst="rect">
            <a:avLst/>
          </a:prstGeom>
          <a:ln w="12700">
            <a:miter lim="400000"/>
          </a:ln>
        </p:spPr>
      </p:pic>
      <p:sp>
        <p:nvSpPr>
          <p:cNvPr id="62" name="4) Naive Bayes"/>
          <p:cNvSpPr txBox="1"/>
          <p:nvPr/>
        </p:nvSpPr>
        <p:spPr>
          <a:xfrm>
            <a:off x="29498289" y="12083269"/>
            <a:ext cx="3332000"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b="1" i="1">
                <a:latin typeface="Aparajita"/>
                <a:ea typeface="Aparajita"/>
                <a:cs typeface="Aparajita"/>
                <a:sym typeface="Aparajita"/>
              </a:defRPr>
            </a:lvl1pPr>
          </a:lstStyle>
          <a:p>
            <a:r>
              <a:t>4) Naive Bayes</a:t>
            </a:r>
          </a:p>
        </p:txBody>
      </p:sp>
      <p:sp>
        <p:nvSpPr>
          <p:cNvPr id="63" name="Text Box 191"/>
          <p:cNvSpPr txBox="1"/>
          <p:nvPr/>
        </p:nvSpPr>
        <p:spPr>
          <a:xfrm>
            <a:off x="29263345" y="20270606"/>
            <a:ext cx="13167362" cy="2674575"/>
          </a:xfrm>
          <a:prstGeom prst="rect">
            <a:avLst/>
          </a:prstGeom>
          <a:solidFill>
            <a:srgbClr val="FFFFFF"/>
          </a:solidFill>
          <a:ln w="12700">
            <a:solidFill>
              <a:srgbClr val="2F5597"/>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37137" tIns="137137" rIns="137137" bIns="137137">
            <a:spAutoFit/>
          </a:bodyPr>
          <a:lstStyle>
            <a:lvl1pPr algn="just">
              <a:defRPr sz="3900" i="1">
                <a:latin typeface="Aparajita"/>
                <a:ea typeface="Aparajita"/>
                <a:cs typeface="Aparajita"/>
                <a:sym typeface="Aparajita"/>
              </a:defRPr>
            </a:lvl1pPr>
          </a:lstStyle>
          <a:p>
            <a:r>
              <a:t>Naive Bayes outperformed all other algorithms since it has the highest precision and the confusion matrix reveals lowest type two errors. NB has 85 percent accuracy of predicting a stroke</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915</Words>
  <Application>Microsoft Macintosh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Angsana New</vt:lpstr>
      <vt:lpstr>Aparajita</vt:lpstr>
      <vt:lpstr>Arial</vt:lpstr>
      <vt:lpstr>Calibri</vt:lpstr>
      <vt:lpstr>Helvetica</vt:lpstr>
      <vt:lpstr>Menlo Regular</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cp:revision>
  <dcterms:modified xsi:type="dcterms:W3CDTF">2021-12-16T06:51:27Z</dcterms:modified>
</cp:coreProperties>
</file>