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8"/>
  </p:normalViewPr>
  <p:slideViewPr>
    <p:cSldViewPr snapToGrid="0" snapToObjects="1">
      <p:cViewPr>
        <p:scale>
          <a:sx n="45" d="100"/>
          <a:sy n="45" d="100"/>
        </p:scale>
        <p:origin x="-1928" y="-4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hape 22"/>
          <p:cNvSpPr>
            <a:spLocks noGrp="1" noRot="1" noChangeAspect="1"/>
          </p:cNvSpPr>
          <p:nvPr>
            <p:ph type="sldImg"/>
          </p:nvPr>
        </p:nvSpPr>
        <p:spPr>
          <a:xfrm>
            <a:off x="1143000" y="685800"/>
            <a:ext cx="4572000" cy="3429000"/>
          </a:xfrm>
          <a:prstGeom prst="rect">
            <a:avLst/>
          </a:prstGeom>
        </p:spPr>
        <p:txBody>
          <a:bodyPr/>
          <a:lstStyle/>
          <a:p>
            <a:endParaRPr/>
          </a:p>
        </p:txBody>
      </p:sp>
      <p:sp>
        <p:nvSpPr>
          <p:cNvPr id="23" name="Shape 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43159678" y="0"/>
            <a:ext cx="731521" cy="32918400"/>
          </a:xfrm>
          <a:prstGeom prst="rect">
            <a:avLst/>
          </a:prstGeom>
          <a:solidFill>
            <a:srgbClr val="DBDBDB"/>
          </a:solidFill>
          <a:ln w="12700">
            <a:miter lim="400000"/>
          </a:ln>
        </p:spPr>
        <p:txBody>
          <a:bodyPr lIns="45719" rIns="45719" anchor="ctr"/>
          <a:lstStyle/>
          <a:p>
            <a:pPr algn="ctr">
              <a:defRPr>
                <a:solidFill>
                  <a:srgbClr val="FFFFFF"/>
                </a:solidFill>
              </a:defRPr>
            </a:pPr>
            <a:endParaRPr/>
          </a:p>
        </p:txBody>
      </p:sp>
      <p:sp>
        <p:nvSpPr>
          <p:cNvPr id="3" name="Rectangle 7"/>
          <p:cNvSpPr/>
          <p:nvPr/>
        </p:nvSpPr>
        <p:spPr>
          <a:xfrm>
            <a:off x="-4" y="0"/>
            <a:ext cx="731522" cy="32918400"/>
          </a:xfrm>
          <a:prstGeom prst="rect">
            <a:avLst/>
          </a:prstGeom>
          <a:solidFill>
            <a:srgbClr val="DBDBDB"/>
          </a:solidFill>
          <a:ln w="12700">
            <a:miter lim="400000"/>
          </a:ln>
        </p:spPr>
        <p:txBody>
          <a:bodyPr lIns="45719" rIns="45719" anchor="ctr"/>
          <a:lstStyle/>
          <a:p>
            <a:pPr algn="ctr">
              <a:defRPr>
                <a:solidFill>
                  <a:srgbClr val="FFFFFF"/>
                </a:solidFill>
              </a:defRPr>
            </a:pPr>
            <a:endParaRPr/>
          </a:p>
        </p:txBody>
      </p:sp>
      <p:sp>
        <p:nvSpPr>
          <p:cNvPr id="4" name="Rectangle 8"/>
          <p:cNvSpPr/>
          <p:nvPr/>
        </p:nvSpPr>
        <p:spPr>
          <a:xfrm>
            <a:off x="0" y="0"/>
            <a:ext cx="43891200" cy="4114800"/>
          </a:xfrm>
          <a:prstGeom prst="rect">
            <a:avLst/>
          </a:prstGeom>
          <a:solidFill>
            <a:srgbClr val="2F5597"/>
          </a:solidFill>
          <a:ln w="12700">
            <a:miter lim="400000"/>
          </a:ln>
        </p:spPr>
        <p:txBody>
          <a:bodyPr lIns="45719" rIns="45719" anchor="ctr"/>
          <a:lstStyle/>
          <a:p>
            <a:pPr algn="ctr">
              <a:defRPr>
                <a:solidFill>
                  <a:srgbClr val="FFFFFF"/>
                </a:solidFill>
              </a:defRPr>
            </a:pPr>
            <a:endParaRPr/>
          </a:p>
        </p:txBody>
      </p:sp>
      <p:sp>
        <p:nvSpPr>
          <p:cNvPr id="5" name="Rectangle 9"/>
          <p:cNvSpPr/>
          <p:nvPr/>
        </p:nvSpPr>
        <p:spPr>
          <a:xfrm>
            <a:off x="0" y="28803600"/>
            <a:ext cx="43891200" cy="4114800"/>
          </a:xfrm>
          <a:prstGeom prst="rect">
            <a:avLst/>
          </a:prstGeom>
          <a:solidFill>
            <a:srgbClr val="B4C7E7"/>
          </a:solidFill>
          <a:ln w="12700">
            <a:miter lim="400000"/>
          </a:ln>
        </p:spPr>
        <p:txBody>
          <a:bodyPr lIns="45719" rIns="45719" anchor="ctr"/>
          <a:lstStyle/>
          <a:p>
            <a:pPr algn="ctr">
              <a:defRPr>
                <a:solidFill>
                  <a:srgbClr val="FFFFFF"/>
                </a:solidFill>
              </a:defRPr>
            </a:pPr>
            <a:endParaRPr/>
          </a:p>
        </p:txBody>
      </p:sp>
      <p:pic>
        <p:nvPicPr>
          <p:cNvPr id="6" name="Picture 14" descr="Picture 14"/>
          <p:cNvPicPr>
            <a:picLocks noChangeAspect="1"/>
          </p:cNvPicPr>
          <p:nvPr/>
        </p:nvPicPr>
        <p:blipFill>
          <a:blip r:embed="rId3"/>
          <a:stretch>
            <a:fillRect/>
          </a:stretch>
        </p:blipFill>
        <p:spPr>
          <a:xfrm>
            <a:off x="38404800" y="32613600"/>
            <a:ext cx="5297436" cy="185929"/>
          </a:xfrm>
          <a:prstGeom prst="rect">
            <a:avLst/>
          </a:prstGeom>
          <a:ln w="12700">
            <a:miter lim="400000"/>
          </a:ln>
        </p:spPr>
      </p:pic>
      <p:sp>
        <p:nvSpPr>
          <p:cNvPr id="7" name="Title Text"/>
          <p:cNvSpPr txBox="1">
            <a:spLocks noGrp="1"/>
          </p:cNvSpPr>
          <p:nvPr>
            <p:ph type="title"/>
          </p:nvPr>
        </p:nvSpPr>
        <p:spPr>
          <a:xfrm>
            <a:off x="2194560" y="441959"/>
            <a:ext cx="39502079" cy="7239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8" name="Body Level One…"/>
          <p:cNvSpPr txBox="1">
            <a:spLocks noGrp="1"/>
          </p:cNvSpPr>
          <p:nvPr>
            <p:ph type="body" idx="1"/>
          </p:nvPr>
        </p:nvSpPr>
        <p:spPr>
          <a:xfrm>
            <a:off x="2194560" y="7680959"/>
            <a:ext cx="39502079" cy="25237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43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1pPr>
      <a:lvl2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2pPr>
      <a:lvl3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3pPr>
      <a:lvl4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4pPr>
      <a:lvl5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5pPr>
      <a:lvl6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6pPr>
      <a:lvl7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7pPr>
      <a:lvl8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8pPr>
      <a:lvl9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9pPr>
    </p:titleStyle>
    <p:bodyStyle>
      <a:lvl1pPr marL="822960" marR="0" indent="-82296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1pPr>
      <a:lvl2pPr marL="2643447" marR="0" indent="-997527"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2pPr>
      <a:lvl3pPr marL="4511040" marR="0" indent="-12192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3pPr>
      <a:lvl4pPr marL="6309360" marR="0" indent="-13716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4pPr>
      <a:lvl5pPr marL="7955280" marR="0" indent="-13716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5pPr>
      <a:lvl6pPr marL="9258300" marR="0" indent="-10287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6pPr>
      <a:lvl7pPr marL="10904220" marR="0" indent="-10287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7pPr>
      <a:lvl8pPr marL="12550140" marR="0" indent="-10287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8pPr>
      <a:lvl9pPr marL="14196060" marR="0" indent="-1028701"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22"/>
          <p:cNvSpPr txBox="1"/>
          <p:nvPr/>
        </p:nvSpPr>
        <p:spPr>
          <a:xfrm>
            <a:off x="8229600" y="676969"/>
            <a:ext cx="27432000" cy="1188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37137" tIns="137137" rIns="137137" bIns="137137" anchor="ctr">
            <a:spAutoFit/>
          </a:bodyPr>
          <a:lstStyle>
            <a:lvl1pPr algn="ctr" defTabSz="4389437">
              <a:defRPr sz="6000" b="1">
                <a:solidFill>
                  <a:srgbClr val="FFFFFF"/>
                </a:solidFill>
                <a:latin typeface="+mn-lt"/>
                <a:ea typeface="+mn-ea"/>
                <a:cs typeface="+mn-cs"/>
                <a:sym typeface="Helvetica"/>
              </a:defRPr>
            </a:lvl1pPr>
          </a:lstStyle>
          <a:p>
            <a:r>
              <a:rPr dirty="0"/>
              <a:t>Handwritten Digit Recognition with Convolutional Neural Network</a:t>
            </a:r>
          </a:p>
        </p:txBody>
      </p:sp>
      <p:sp>
        <p:nvSpPr>
          <p:cNvPr id="26" name="Text Box 123"/>
          <p:cNvSpPr txBox="1"/>
          <p:nvPr/>
        </p:nvSpPr>
        <p:spPr>
          <a:xfrm>
            <a:off x="8229600" y="1721816"/>
            <a:ext cx="27432000" cy="2431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37137" tIns="137137" rIns="137137" bIns="137137" anchor="ctr">
            <a:spAutoFit/>
          </a:bodyPr>
          <a:lstStyle/>
          <a:p>
            <a:pPr algn="ctr" defTabSz="4389437">
              <a:defRPr sz="6000">
                <a:solidFill>
                  <a:srgbClr val="FFFFFF"/>
                </a:solidFill>
              </a:defRPr>
            </a:pPr>
            <a:r>
              <a:rPr dirty="0" err="1"/>
              <a:t>Gaganpreet</a:t>
            </a:r>
            <a:r>
              <a:rPr dirty="0"/>
              <a:t> Kaur</a:t>
            </a:r>
            <a:endParaRPr lang="en-US" dirty="0"/>
          </a:p>
          <a:p>
            <a:pPr algn="ctr" defTabSz="4389437">
              <a:defRPr sz="6000">
                <a:solidFill>
                  <a:srgbClr val="FFFFFF"/>
                </a:solidFill>
              </a:defRPr>
            </a:pPr>
            <a:endParaRPr baseline="30000" dirty="0"/>
          </a:p>
          <a:p>
            <a:pPr algn="ctr" defTabSz="4389437">
              <a:defRPr sz="6000" baseline="30000">
                <a:solidFill>
                  <a:srgbClr val="FFFFFF"/>
                </a:solidFill>
              </a:defRPr>
            </a:pPr>
            <a:r>
              <a:rPr dirty="0"/>
              <a:t>Hood College, Frederick , Maryland</a:t>
            </a:r>
          </a:p>
        </p:txBody>
      </p:sp>
      <p:sp>
        <p:nvSpPr>
          <p:cNvPr id="27" name="TextBox 23"/>
          <p:cNvSpPr txBox="1"/>
          <p:nvPr/>
        </p:nvSpPr>
        <p:spPr>
          <a:xfrm>
            <a:off x="1741165" y="30038039"/>
            <a:ext cx="12854952" cy="1998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3" tIns="34283" rIns="34283" bIns="34283">
            <a:spAutoFit/>
          </a:bodyPr>
          <a:lstStyle/>
          <a:p>
            <a:pPr>
              <a:defRPr sz="3200" b="1">
                <a:latin typeface="Angsana New"/>
                <a:ea typeface="Angsana New"/>
                <a:cs typeface="Angsana New"/>
                <a:sym typeface="Angsana New"/>
              </a:defRPr>
            </a:pPr>
            <a:r>
              <a:t>Gaganpreet Kaur</a:t>
            </a:r>
          </a:p>
          <a:p>
            <a:pPr>
              <a:defRPr sz="3200" b="1">
                <a:latin typeface="Angsana New"/>
                <a:ea typeface="Angsana New"/>
                <a:cs typeface="Angsana New"/>
                <a:sym typeface="Angsana New"/>
              </a:defRPr>
            </a:pPr>
            <a:r>
              <a:t>Hood College, Department of Computer Science</a:t>
            </a:r>
          </a:p>
          <a:p>
            <a:pPr>
              <a:defRPr sz="3200" b="1">
                <a:latin typeface="Angsana New"/>
                <a:ea typeface="Angsana New"/>
                <a:cs typeface="Angsana New"/>
                <a:sym typeface="Angsana New"/>
              </a:defRPr>
            </a:pPr>
            <a:r>
              <a:t>Frederick , MD</a:t>
            </a:r>
          </a:p>
          <a:p>
            <a:pPr>
              <a:defRPr sz="3200" b="1">
                <a:latin typeface="Angsana New"/>
                <a:ea typeface="Angsana New"/>
                <a:cs typeface="Angsana New"/>
                <a:sym typeface="Angsana New"/>
              </a:defRPr>
            </a:pPr>
            <a:r>
              <a:t>gk7@hood.edu</a:t>
            </a:r>
          </a:p>
        </p:txBody>
      </p:sp>
      <p:sp>
        <p:nvSpPr>
          <p:cNvPr id="28" name="TextBox 24"/>
          <p:cNvSpPr txBox="1"/>
          <p:nvPr/>
        </p:nvSpPr>
        <p:spPr>
          <a:xfrm>
            <a:off x="1906790" y="29146503"/>
            <a:ext cx="1863808" cy="631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3" tIns="34283" rIns="34283" bIns="34283">
            <a:spAutoFit/>
          </a:bodyPr>
          <a:lstStyle>
            <a:lvl1pPr>
              <a:defRPr sz="4400" b="1"/>
            </a:lvl1pPr>
          </a:lstStyle>
          <a:p>
            <a:r>
              <a:t>Contact</a:t>
            </a:r>
          </a:p>
        </p:txBody>
      </p:sp>
      <p:sp>
        <p:nvSpPr>
          <p:cNvPr id="29" name="TextBox 25"/>
          <p:cNvSpPr txBox="1"/>
          <p:nvPr/>
        </p:nvSpPr>
        <p:spPr>
          <a:xfrm>
            <a:off x="19958372" y="29747559"/>
            <a:ext cx="23100985" cy="1999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8567" tIns="68567" rIns="68567" bIns="68567">
            <a:spAutoFit/>
          </a:bodyPr>
          <a:lstStyle/>
          <a:p>
            <a:pPr defTabSz="355600">
              <a:defRPr>
                <a:latin typeface="Helvetica Neue"/>
                <a:ea typeface="Helvetica Neue"/>
                <a:cs typeface="Helvetica Neue"/>
                <a:sym typeface="Helvetica Neue"/>
              </a:defRPr>
            </a:pPr>
            <a:r>
              <a:t>[1]    S. Karanam, Y. Srinivas, en M. Krishna, “Study on image processing using deep learning techniques”, Materials Today: Proceedings, 10 2020.</a:t>
            </a:r>
          </a:p>
          <a:p>
            <a:pPr defTabSz="355600">
              <a:defRPr>
                <a:latin typeface="Helvetica Neue"/>
                <a:ea typeface="Helvetica Neue"/>
                <a:cs typeface="Helvetica Neue"/>
                <a:sym typeface="Helvetica Neue"/>
              </a:defRPr>
            </a:pPr>
            <a:r>
              <a:t>[2]    “Digit recognizer,” </a:t>
            </a:r>
            <a:r>
              <a:rPr i="1"/>
              <a:t>Kaggle</a:t>
            </a:r>
            <a:r>
              <a:t>. [Online]. Available: https://www.kaggle.com/c/digit-recognizer. [Accessed: 15-Dec-2021]. </a:t>
            </a:r>
          </a:p>
          <a:p>
            <a:pPr defTabSz="355600">
              <a:defRPr>
                <a:latin typeface="Helvetica Neue"/>
                <a:ea typeface="Helvetica Neue"/>
                <a:cs typeface="Helvetica Neue"/>
                <a:sym typeface="Helvetica Neue"/>
              </a:defRPr>
            </a:pPr>
            <a:r>
              <a:t>[3]    S. K. Moore, D. Schneider, and E. Strickland, “How deep learning works,” </a:t>
            </a:r>
            <a:r>
              <a:rPr i="1"/>
              <a:t>IEEE Spectrum</a:t>
            </a:r>
            <a:r>
              <a:t>, 29-Sep-2021. [Online]. Available: https://spectrum.ieee.org/what-is-deep-learning. [Accessed: 15-Dec-2021]. </a:t>
            </a:r>
          </a:p>
          <a:p>
            <a:pPr defTabSz="355600">
              <a:defRPr>
                <a:latin typeface="Helvetica Neue"/>
                <a:ea typeface="Helvetica Neue"/>
                <a:cs typeface="Helvetica Neue"/>
                <a:sym typeface="Helvetica Neue"/>
              </a:defRPr>
            </a:pPr>
            <a:r>
              <a:t>[4]    E. David, “Council post: How the future of deep learning could resemble the human brain,” </a:t>
            </a:r>
            <a:r>
              <a:rPr i="1"/>
              <a:t>Forbes</a:t>
            </a:r>
            <a:r>
              <a:t>, 10-Nov-2020. [Online]. Available: </a:t>
            </a:r>
          </a:p>
          <a:p>
            <a:pPr lvl="1" indent="228600" defTabSz="355600">
              <a:defRPr>
                <a:latin typeface="Helvetica Neue"/>
                <a:ea typeface="Helvetica Neue"/>
                <a:cs typeface="Helvetica Neue"/>
                <a:sym typeface="Helvetica Neue"/>
              </a:defRPr>
            </a:pPr>
            <a:r>
              <a:t>    https://www.forbes.com/sites/forbestechcouncil/2020/11/11/how-the-future-of-deep-learning-could-resemble-the-human-brain/?sh=1580e9e2415c. [Accessed: 15-Dec-2021]. </a:t>
            </a:r>
          </a:p>
          <a:p>
            <a:pPr defTabSz="355600">
              <a:defRPr>
                <a:latin typeface="Helvetica Neue"/>
                <a:ea typeface="Helvetica Neue"/>
                <a:cs typeface="Helvetica Neue"/>
                <a:sym typeface="Helvetica Neue"/>
              </a:defRPr>
            </a:pPr>
            <a:r>
              <a:t>[5]    S. Saha, “A comprehensive guide to Convolutional Neural Networks - the eli5 way,” </a:t>
            </a:r>
            <a:r>
              <a:rPr i="1"/>
              <a:t>Medium</a:t>
            </a:r>
            <a:r>
              <a:t>, 17-Dec-2018. [Online]. Available: </a:t>
            </a:r>
          </a:p>
          <a:p>
            <a:pPr marL="584200" defTabSz="355600">
              <a:defRPr sz="1300">
                <a:latin typeface="Helvetica Neue"/>
                <a:ea typeface="Helvetica Neue"/>
                <a:cs typeface="Helvetica Neue"/>
                <a:sym typeface="Helvetica Neue"/>
              </a:defRPr>
            </a:pPr>
            <a:r>
              <a:t>https://towardsdatascience.com/a-comprehensive-guide-to-convolutional-neural-networks-the-eli5-way-3bd2b1164a53. [Accessed: 15-Dec-2021]. </a:t>
            </a:r>
          </a:p>
        </p:txBody>
      </p:sp>
      <p:sp>
        <p:nvSpPr>
          <p:cNvPr id="30" name="TextBox 26"/>
          <p:cNvSpPr txBox="1"/>
          <p:nvPr/>
        </p:nvSpPr>
        <p:spPr>
          <a:xfrm>
            <a:off x="29418886" y="29047854"/>
            <a:ext cx="3643461" cy="631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3" tIns="34283" rIns="34283" bIns="34283">
            <a:spAutoFit/>
          </a:bodyPr>
          <a:lstStyle>
            <a:lvl1pPr>
              <a:defRPr sz="4400" b="1"/>
            </a:lvl1pPr>
          </a:lstStyle>
          <a:p>
            <a:r>
              <a:t>References</a:t>
            </a:r>
          </a:p>
        </p:txBody>
      </p:sp>
      <p:sp>
        <p:nvSpPr>
          <p:cNvPr id="31" name="Text Box 189"/>
          <p:cNvSpPr txBox="1"/>
          <p:nvPr/>
        </p:nvSpPr>
        <p:spPr>
          <a:xfrm>
            <a:off x="1463040" y="5486400"/>
            <a:ext cx="13167361" cy="12203394"/>
          </a:xfrm>
          <a:prstGeom prst="rect">
            <a:avLst/>
          </a:prstGeom>
          <a:solidFill>
            <a:srgbClr val="FFFFFF"/>
          </a:solidFill>
          <a:ln w="12700">
            <a:solidFill>
              <a:srgbClr val="2F5597"/>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37137" tIns="137137" rIns="137137" bIns="137137">
            <a:spAutoFit/>
          </a:bodyPr>
          <a:lstStyle>
            <a:lvl1pPr defTabSz="457200">
              <a:defRPr sz="4000">
                <a:solidFill>
                  <a:srgbClr val="0E101A"/>
                </a:solidFill>
                <a:latin typeface="Times New Roman"/>
                <a:ea typeface="Times New Roman"/>
                <a:cs typeface="Times New Roman"/>
                <a:sym typeface="Times New Roman"/>
              </a:defRPr>
            </a:lvl1pPr>
          </a:lstStyle>
          <a:p>
            <a:r>
              <a:t>Image recognition requires complex and computationally intensive tasks. Numerous applications demand recognizing images for various purposes such as MRI and X-Ray scans. Images are inherently large; thus, it requires extra computing power to process. As imaging technology advances to capture more data in pixels, image sizes will continue to increase in size. The resulting image will make image processing more cumbersome to process. The image complexity magnifies when there are more patterns to understand and analyze. The goal of this project was to demonstrate deep learning skills. This project uses deep learning to recognize handwritten images from the MNIST (Modified National Institute of Standards and Technology) dataset [2]. Deep learning can help process images efficiently by reducing their complexity and computation time. The problem of recognizing the handwritten digits was processed by the CNN (Convolutional Neural Network) algorithm. The CNN algorithm reached about 99.45% accuracy with a test loss of 1.8%. This paper discusses the solution approach and implementation process to achieve better accuracy.</a:t>
            </a:r>
          </a:p>
        </p:txBody>
      </p:sp>
      <p:grpSp>
        <p:nvGrpSpPr>
          <p:cNvPr id="34" name="Rectangle 31"/>
          <p:cNvGrpSpPr/>
          <p:nvPr/>
        </p:nvGrpSpPr>
        <p:grpSpPr>
          <a:xfrm>
            <a:off x="1463040" y="4754879"/>
            <a:ext cx="13167361" cy="731521"/>
            <a:chOff x="0" y="0"/>
            <a:chExt cx="13167360" cy="731520"/>
          </a:xfrm>
        </p:grpSpPr>
        <p:sp>
          <p:nvSpPr>
            <p:cNvPr id="32"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 name="Abstract"/>
            <p:cNvSpPr txBox="1"/>
            <p:nvPr/>
          </p:nvSpPr>
          <p:spPr>
            <a:xfrm>
              <a:off x="40634" y="50240"/>
              <a:ext cx="13086093" cy="63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3" tIns="34283" rIns="34283" bIns="34283" numCol="1" anchor="ctr">
              <a:spAutoFit/>
            </a:bodyPr>
            <a:lstStyle>
              <a:lvl1pPr algn="ctr">
                <a:defRPr sz="4400" b="1">
                  <a:solidFill>
                    <a:srgbClr val="FFFFFF"/>
                  </a:solidFill>
                </a:defRPr>
              </a:lvl1pPr>
            </a:lstStyle>
            <a:p>
              <a:r>
                <a:t>Abstract</a:t>
              </a:r>
            </a:p>
          </p:txBody>
        </p:sp>
      </p:grpSp>
      <p:grpSp>
        <p:nvGrpSpPr>
          <p:cNvPr id="37" name="Rectangle 32"/>
          <p:cNvGrpSpPr/>
          <p:nvPr/>
        </p:nvGrpSpPr>
        <p:grpSpPr>
          <a:xfrm>
            <a:off x="1520822" y="17771306"/>
            <a:ext cx="13167362" cy="731521"/>
            <a:chOff x="0" y="0"/>
            <a:chExt cx="13167360" cy="731520"/>
          </a:xfrm>
        </p:grpSpPr>
        <p:sp>
          <p:nvSpPr>
            <p:cNvPr id="35"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 name="Data Description"/>
            <p:cNvSpPr txBox="1"/>
            <p:nvPr/>
          </p:nvSpPr>
          <p:spPr>
            <a:xfrm>
              <a:off x="40634" y="50240"/>
              <a:ext cx="13086093" cy="63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3" tIns="34283" rIns="34283" bIns="34283" numCol="1" anchor="ctr">
              <a:spAutoFit/>
            </a:bodyPr>
            <a:lstStyle>
              <a:lvl1pPr algn="ctr">
                <a:defRPr sz="4400" b="1">
                  <a:solidFill>
                    <a:srgbClr val="FFFFFF"/>
                  </a:solidFill>
                </a:defRPr>
              </a:lvl1pPr>
            </a:lstStyle>
            <a:p>
              <a:r>
                <a:t>Data Description</a:t>
              </a:r>
            </a:p>
          </p:txBody>
        </p:sp>
      </p:grpSp>
      <p:sp>
        <p:nvSpPr>
          <p:cNvPr id="38" name="Text Box 192"/>
          <p:cNvSpPr txBox="1"/>
          <p:nvPr/>
        </p:nvSpPr>
        <p:spPr>
          <a:xfrm>
            <a:off x="15483839" y="5486400"/>
            <a:ext cx="13167361" cy="22180769"/>
          </a:xfrm>
          <a:prstGeom prst="rect">
            <a:avLst/>
          </a:prstGeom>
          <a:solidFill>
            <a:srgbClr val="FFFFFF"/>
          </a:solidFill>
          <a:ln w="12700">
            <a:solidFill>
              <a:srgbClr val="2F5597"/>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37137" tIns="137137" rIns="137137" bIns="137137">
            <a:spAutoFit/>
          </a:bodyPr>
          <a:lstStyle/>
          <a:p>
            <a:pPr defTabSz="457200">
              <a:defRPr sz="4000">
                <a:latin typeface="Times New Roman"/>
                <a:ea typeface="Times New Roman"/>
                <a:cs typeface="Times New Roman"/>
                <a:sym typeface="Times New Roman"/>
              </a:defRPr>
            </a:pPr>
            <a:r>
              <a:rPr dirty="0"/>
              <a:t>Handwritten digits were processed by using the CNN algorithm. CNN is one of the most popular deep neural network algorithms. CNN works by taking image data as input, applying convolution processes, generating a fully connected network, and producing an output. The illustration of how CNN works is provided in Fig. 1. </a:t>
            </a:r>
          </a:p>
          <a:p>
            <a:pPr defTabSz="457200">
              <a:defRPr sz="4000">
                <a:latin typeface="Times New Roman"/>
                <a:ea typeface="Times New Roman"/>
                <a:cs typeface="Times New Roman"/>
                <a:sym typeface="Times New Roman"/>
              </a:defRPr>
            </a:pPr>
            <a:r>
              <a:rPr dirty="0"/>
              <a:t>A new model was developed to predict handwritten digits with high accuracy. There are 6 steps taken to achieve better accuracy in this project.</a:t>
            </a:r>
          </a:p>
          <a:p>
            <a:pPr defTabSz="457200">
              <a:defRPr sz="3300">
                <a:latin typeface="Times New Roman"/>
                <a:ea typeface="Times New Roman"/>
                <a:cs typeface="Times New Roman"/>
                <a:sym typeface="Times New Roman"/>
              </a:defRPr>
            </a:pP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Load and Split Test and Train Images</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Preprocess Test and Train images</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Setup Neural Network</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Network Compilation</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Train the network with fit method</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Evaluate the network’s performance</a:t>
            </a:r>
          </a:p>
          <a:p>
            <a:pPr defTabSz="457200">
              <a:lnSpc>
                <a:spcPts val="8100"/>
              </a:lnSpc>
              <a:defRPr sz="4000" b="1">
                <a:latin typeface="Arial"/>
                <a:ea typeface="Arial"/>
                <a:cs typeface="Arial"/>
                <a:sym typeface="Arial"/>
              </a:defRPr>
            </a:pPr>
            <a:br>
              <a:rPr dirty="0"/>
            </a:br>
            <a:endParaRPr dirty="0"/>
          </a:p>
          <a:p>
            <a:pPr marL="457200" indent="-457200" defTabSz="457200">
              <a:lnSpc>
                <a:spcPts val="6100"/>
              </a:lnSpc>
              <a:tabLst>
                <a:tab pos="139700" algn="l"/>
                <a:tab pos="457200" algn="l"/>
              </a:tabLst>
              <a:defRPr sz="2400">
                <a:solidFill>
                  <a:srgbClr val="ADADAD"/>
                </a:solidFill>
                <a:latin typeface="Arial"/>
                <a:ea typeface="Arial"/>
                <a:cs typeface="Arial"/>
                <a:sym typeface="Arial"/>
              </a:defRPr>
            </a:pPr>
            <a:endParaRPr dirty="0"/>
          </a:p>
          <a:p>
            <a:pPr defTabSz="457200">
              <a:defRPr sz="4000">
                <a:latin typeface="Times New Roman"/>
                <a:ea typeface="Times New Roman"/>
                <a:cs typeface="Times New Roman"/>
                <a:sym typeface="Times New Roman"/>
              </a:defRPr>
            </a:pPr>
            <a:endParaRPr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dirty="0"/>
          </a:p>
          <a:p>
            <a:pPr defTabSz="457200">
              <a:lnSpc>
                <a:spcPts val="5400"/>
              </a:lnSpc>
              <a:defRPr sz="2700">
                <a:latin typeface="Times New Roman"/>
                <a:ea typeface="Times New Roman"/>
                <a:cs typeface="Times New Roman"/>
                <a:sym typeface="Times New Roman"/>
              </a:defRPr>
            </a:pPr>
            <a:r>
              <a:rPr dirty="0"/>
              <a:t>Figure 1: Convolutional Neural Network for recognizing handwritten digits.</a:t>
            </a:r>
            <a:endParaRPr dirty="0">
              <a:latin typeface="Times Roman"/>
              <a:ea typeface="Times Roman"/>
              <a:cs typeface="Times Roman"/>
              <a:sym typeface="Times Roman"/>
            </a:endParaRPr>
          </a:p>
          <a:p>
            <a:pPr defTabSz="457200">
              <a:lnSpc>
                <a:spcPts val="5300"/>
              </a:lnSpc>
              <a:defRPr sz="2700">
                <a:latin typeface="Times New Roman"/>
                <a:ea typeface="Times New Roman"/>
                <a:cs typeface="Times New Roman"/>
                <a:sym typeface="Times New Roman"/>
              </a:defRPr>
            </a:pPr>
            <a:r>
              <a:rPr dirty="0"/>
              <a:t>Source: Adapted from [5]</a:t>
            </a:r>
            <a:endParaRPr dirty="0">
              <a:latin typeface="Times Roman"/>
              <a:ea typeface="Times Roman"/>
              <a:cs typeface="Times Roman"/>
              <a:sym typeface="Times Roman"/>
            </a:endParaRPr>
          </a:p>
        </p:txBody>
      </p:sp>
      <p:pic>
        <p:nvPicPr>
          <p:cNvPr id="39" name="Kwr6m1WoTvKABjoXG76spvILEE_uSYngAeLJpb28LhXp9d9pIocY3nlI0v_XEgSJOQ59bu3kxa0BJi2ywM7sC_SkBPqIpEHc4MZIlS8fOVx6ijCMB2_E3rmNFgUcW9YEsMmECoAq.png" descr="Kwr6m1WoTvKABjoXG76spvILEE_uSYngAeLJpb28LhXp9d9pIocY3nlI0v_XEgSJOQ59bu3kxa0BJi2ywM7sC_SkBPqIpEHc4MZIlS8fOVx6ijCMB2_E3rmNFgUcW9YEsMmECoAq.png"/>
          <p:cNvPicPr>
            <a:picLocks noChangeAspect="1"/>
          </p:cNvPicPr>
          <p:nvPr/>
        </p:nvPicPr>
        <p:blipFill>
          <a:blip r:embed="rId2"/>
          <a:stretch>
            <a:fillRect/>
          </a:stretch>
        </p:blipFill>
        <p:spPr>
          <a:xfrm>
            <a:off x="15908667" y="18502828"/>
            <a:ext cx="12073865" cy="6376510"/>
          </a:xfrm>
          <a:prstGeom prst="rect">
            <a:avLst/>
          </a:prstGeom>
          <a:ln w="12700">
            <a:miter lim="400000"/>
          </a:ln>
        </p:spPr>
      </p:pic>
      <p:grpSp>
        <p:nvGrpSpPr>
          <p:cNvPr id="42" name="Rectangle 33"/>
          <p:cNvGrpSpPr/>
          <p:nvPr/>
        </p:nvGrpSpPr>
        <p:grpSpPr>
          <a:xfrm>
            <a:off x="15483839" y="4754879"/>
            <a:ext cx="13167362" cy="731521"/>
            <a:chOff x="0" y="0"/>
            <a:chExt cx="13167360" cy="731520"/>
          </a:xfrm>
        </p:grpSpPr>
        <p:sp>
          <p:nvSpPr>
            <p:cNvPr id="40"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1" name="Implementation Process"/>
            <p:cNvSpPr txBox="1"/>
            <p:nvPr/>
          </p:nvSpPr>
          <p:spPr>
            <a:xfrm>
              <a:off x="40634" y="50240"/>
              <a:ext cx="13086093" cy="63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3" tIns="34283" rIns="34283" bIns="34283" numCol="1" anchor="ctr">
              <a:spAutoFit/>
            </a:bodyPr>
            <a:lstStyle>
              <a:lvl1pPr algn="ctr">
                <a:defRPr sz="4400" b="1">
                  <a:solidFill>
                    <a:srgbClr val="FFFFFF"/>
                  </a:solidFill>
                </a:defRPr>
              </a:lvl1pPr>
            </a:lstStyle>
            <a:p>
              <a:r>
                <a:t>Implementation Process</a:t>
              </a:r>
            </a:p>
          </p:txBody>
        </p:sp>
      </p:grpSp>
      <p:sp>
        <p:nvSpPr>
          <p:cNvPr id="43" name="Text Box 191"/>
          <p:cNvSpPr txBox="1"/>
          <p:nvPr/>
        </p:nvSpPr>
        <p:spPr>
          <a:xfrm>
            <a:off x="29260800" y="23494908"/>
            <a:ext cx="13167361" cy="4655775"/>
          </a:xfrm>
          <a:prstGeom prst="rect">
            <a:avLst/>
          </a:prstGeom>
          <a:solidFill>
            <a:srgbClr val="FFFFFF"/>
          </a:solidFill>
          <a:ln w="12700">
            <a:solidFill>
              <a:srgbClr val="2F5597"/>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37137" tIns="137137" rIns="137137" bIns="137137">
            <a:spAutoFit/>
          </a:bodyPr>
          <a:lstStyle>
            <a:lvl1pPr algn="just">
              <a:defRPr sz="3600" i="1">
                <a:latin typeface="Aparajita"/>
                <a:ea typeface="Aparajita"/>
                <a:cs typeface="Aparajita"/>
                <a:sym typeface="Aparajita"/>
              </a:defRPr>
            </a:lvl1pPr>
          </a:lstStyle>
          <a:p>
            <a:r>
              <a:t>Deep learning is a powerful tool for analyzing large volumes of data and making informed decisions. In this project, the use of the CNN algorithm showed excellent outcomes. The CNN algorithm can also help solve other real-world problems such as analyzing MRI images, finding disease patterns, and identifying earthquakes. These techniques can be further explored to develop a system that can automatically select best strategy to make predictions.</a:t>
            </a:r>
          </a:p>
        </p:txBody>
      </p:sp>
      <p:grpSp>
        <p:nvGrpSpPr>
          <p:cNvPr id="46" name="Rectangle 34"/>
          <p:cNvGrpSpPr/>
          <p:nvPr/>
        </p:nvGrpSpPr>
        <p:grpSpPr>
          <a:xfrm>
            <a:off x="29260800" y="22865080"/>
            <a:ext cx="13167361" cy="731521"/>
            <a:chOff x="0" y="0"/>
            <a:chExt cx="13167360" cy="731520"/>
          </a:xfrm>
        </p:grpSpPr>
        <p:sp>
          <p:nvSpPr>
            <p:cNvPr id="44"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5" name="Future Works"/>
            <p:cNvSpPr txBox="1"/>
            <p:nvPr/>
          </p:nvSpPr>
          <p:spPr>
            <a:xfrm>
              <a:off x="40634" y="50240"/>
              <a:ext cx="13086093" cy="63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3" tIns="34283" rIns="34283" bIns="34283" numCol="1" anchor="ctr">
              <a:spAutoFit/>
            </a:bodyPr>
            <a:lstStyle>
              <a:lvl1pPr algn="ctr">
                <a:defRPr sz="4400" b="1">
                  <a:solidFill>
                    <a:srgbClr val="FFFFFF"/>
                  </a:solidFill>
                </a:defRPr>
              </a:lvl1pPr>
            </a:lstStyle>
            <a:p>
              <a:r>
                <a:t>Future Works</a:t>
              </a:r>
            </a:p>
          </p:txBody>
        </p:sp>
      </p:grpSp>
      <p:sp>
        <p:nvSpPr>
          <p:cNvPr id="47" name="Text Box 190"/>
          <p:cNvSpPr txBox="1"/>
          <p:nvPr/>
        </p:nvSpPr>
        <p:spPr>
          <a:xfrm>
            <a:off x="1514472" y="18487828"/>
            <a:ext cx="13167362" cy="8627787"/>
          </a:xfrm>
          <a:prstGeom prst="rect">
            <a:avLst/>
          </a:prstGeom>
          <a:solidFill>
            <a:srgbClr val="FFFFFF"/>
          </a:solidFill>
          <a:ln w="12700">
            <a:solidFill>
              <a:srgbClr val="2F5597"/>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37137" tIns="137137" rIns="137137" bIns="137137">
            <a:spAutoFit/>
          </a:bodyPr>
          <a:lstStyle/>
          <a:p>
            <a:pPr defTabSz="457200">
              <a:defRPr sz="3200">
                <a:solidFill>
                  <a:srgbClr val="0E101A"/>
                </a:solidFill>
                <a:latin typeface="Times New Roman"/>
                <a:ea typeface="Times New Roman"/>
                <a:cs typeface="Times New Roman"/>
                <a:sym typeface="Times New Roman"/>
              </a:defRPr>
            </a:pPr>
            <a:r>
              <a:rPr sz="3800"/>
              <a:t>The image data of handwritten digits was taken from the Kaggle platform to analyze, model, and make predictions. It is the standard dataset used by data scientists to practice their skills. To prepare the data, it was split into two tuples: test, and train tuple. Each tuple contains labels and dataset elements. The training dataset contained sixty thousand images and the test dataset contained ten thousand images. The handwritten images consist of numbers from 0 to 9 along with multiple variations of each dataset. So, there are 10 classes of a dataset in this project. Each image shape in a dataset has a 2D dimension of 28x28 pixels. Also, each pixel value in an image is an unsigned integer in the range between 0 and 255. The value 0 represents black and 255 represents white.</a:t>
            </a:r>
            <a:endParaRPr sz="3800">
              <a:latin typeface="Arial"/>
              <a:ea typeface="Arial"/>
              <a:cs typeface="Arial"/>
              <a:sym typeface="Arial"/>
            </a:endParaRPr>
          </a:p>
          <a:p>
            <a:pPr lvl="8" indent="1828800" defTabSz="457200">
              <a:defRPr sz="3200">
                <a:solidFill>
                  <a:srgbClr val="0E101A"/>
                </a:solidFill>
                <a:latin typeface="Times New Roman"/>
                <a:ea typeface="Times New Roman"/>
                <a:cs typeface="Times New Roman"/>
                <a:sym typeface="Times New Roman"/>
              </a:defRPr>
            </a:pPr>
            <a:endParaRPr sz="3800">
              <a:latin typeface="Arial"/>
              <a:ea typeface="Arial"/>
              <a:cs typeface="Arial"/>
              <a:sym typeface="Arial"/>
            </a:endParaRPr>
          </a:p>
        </p:txBody>
      </p:sp>
      <p:grpSp>
        <p:nvGrpSpPr>
          <p:cNvPr id="50" name="Rectangle 44"/>
          <p:cNvGrpSpPr/>
          <p:nvPr/>
        </p:nvGrpSpPr>
        <p:grpSpPr>
          <a:xfrm>
            <a:off x="29228891" y="4754879"/>
            <a:ext cx="13182601" cy="731521"/>
            <a:chOff x="0" y="0"/>
            <a:chExt cx="13182600" cy="731520"/>
          </a:xfrm>
        </p:grpSpPr>
        <p:sp>
          <p:nvSpPr>
            <p:cNvPr id="48" name="Rectangle"/>
            <p:cNvSpPr/>
            <p:nvPr/>
          </p:nvSpPr>
          <p:spPr>
            <a:xfrm>
              <a:off x="0" y="-1"/>
              <a:ext cx="13182600"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9" name="Results"/>
            <p:cNvSpPr txBox="1"/>
            <p:nvPr/>
          </p:nvSpPr>
          <p:spPr>
            <a:xfrm>
              <a:off x="40633" y="50240"/>
              <a:ext cx="13101334" cy="63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3" tIns="34283" rIns="34283" bIns="34283" numCol="1" anchor="ctr">
              <a:spAutoFit/>
            </a:bodyPr>
            <a:lstStyle>
              <a:lvl1pPr algn="ctr">
                <a:defRPr sz="4400" b="1">
                  <a:solidFill>
                    <a:srgbClr val="FFFFFF"/>
                  </a:solidFill>
                </a:defRPr>
              </a:lvl1pPr>
            </a:lstStyle>
            <a:p>
              <a:r>
                <a:t>Results</a:t>
              </a:r>
            </a:p>
          </p:txBody>
        </p:sp>
      </p:grpSp>
      <p:pic>
        <p:nvPicPr>
          <p:cNvPr id="51" name="Picture 2" descr="Picture 2"/>
          <p:cNvPicPr>
            <a:picLocks noChangeAspect="1"/>
          </p:cNvPicPr>
          <p:nvPr/>
        </p:nvPicPr>
        <p:blipFill>
          <a:blip r:embed="rId3"/>
          <a:stretch>
            <a:fillRect/>
          </a:stretch>
        </p:blipFill>
        <p:spPr>
          <a:xfrm>
            <a:off x="273050" y="929145"/>
            <a:ext cx="4330700" cy="1892301"/>
          </a:xfrm>
          <a:prstGeom prst="rect">
            <a:avLst/>
          </a:prstGeom>
          <a:ln w="12700">
            <a:miter lim="400000"/>
          </a:ln>
        </p:spPr>
      </p:pic>
      <p:pic>
        <p:nvPicPr>
          <p:cNvPr id="52" name="Picture 36" descr="Picture 36"/>
          <p:cNvPicPr>
            <a:picLocks noChangeAspect="1"/>
          </p:cNvPicPr>
          <p:nvPr/>
        </p:nvPicPr>
        <p:blipFill>
          <a:blip r:embed="rId3"/>
          <a:stretch>
            <a:fillRect/>
          </a:stretch>
        </p:blipFill>
        <p:spPr>
          <a:xfrm>
            <a:off x="39287450" y="929145"/>
            <a:ext cx="4330700" cy="1892301"/>
          </a:xfrm>
          <a:prstGeom prst="rect">
            <a:avLst/>
          </a:prstGeom>
          <a:ln w="12700">
            <a:miter lim="400000"/>
          </a:ln>
        </p:spPr>
      </p:pic>
      <p:sp>
        <p:nvSpPr>
          <p:cNvPr id="53" name="TextBox 15"/>
          <p:cNvSpPr txBox="1"/>
          <p:nvPr/>
        </p:nvSpPr>
        <p:spPr>
          <a:xfrm>
            <a:off x="15509239" y="27757735"/>
            <a:ext cx="13167361" cy="89255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600" i="1">
                <a:solidFill>
                  <a:srgbClr val="FFFFFF"/>
                </a:solidFill>
                <a:latin typeface="Aparajita"/>
                <a:ea typeface="Aparajita"/>
                <a:cs typeface="Aparajita"/>
                <a:sym typeface="Aparajita"/>
              </a:defRPr>
            </a:pPr>
            <a:r>
              <a:rPr dirty="0"/>
              <a:t>For more detail about this project and source code, </a:t>
            </a:r>
          </a:p>
          <a:p>
            <a:pPr algn="ctr">
              <a:defRPr sz="2600" i="1">
                <a:solidFill>
                  <a:srgbClr val="FFFFFF"/>
                </a:solidFill>
                <a:latin typeface="Aparajita"/>
                <a:ea typeface="Aparajita"/>
                <a:cs typeface="Aparajita"/>
                <a:sym typeface="Aparajita"/>
              </a:defRPr>
            </a:pPr>
            <a:r>
              <a:rPr dirty="0"/>
              <a:t>please visit https://</a:t>
            </a:r>
            <a:r>
              <a:rPr dirty="0" err="1"/>
              <a:t>github.com</a:t>
            </a:r>
            <a:r>
              <a:rPr dirty="0"/>
              <a:t>/KellyK81/d</a:t>
            </a:r>
            <a:r>
              <a:rPr lang="en-US" dirty="0"/>
              <a:t>eep-learning</a:t>
            </a:r>
            <a:endParaRPr dirty="0"/>
          </a:p>
        </p:txBody>
      </p:sp>
      <p:sp>
        <p:nvSpPr>
          <p:cNvPr id="54" name="TextBox 21"/>
          <p:cNvSpPr/>
          <p:nvPr/>
        </p:nvSpPr>
        <p:spPr>
          <a:xfrm>
            <a:off x="29260800" y="5495005"/>
            <a:ext cx="13118784" cy="17390473"/>
          </a:xfrm>
          <a:prstGeom prst="rect">
            <a:avLst/>
          </a:prstGeom>
          <a:ln>
            <a:solidFill>
              <a:schemeClr val="accent1"/>
            </a:solidFill>
          </a:ln>
        </p:spPr>
        <p:txBody>
          <a:bodyPr lIns="45719" rIns="45719"/>
          <a:lstStyle/>
          <a:p>
            <a:endParaRPr/>
          </a:p>
        </p:txBody>
      </p:sp>
      <p:sp>
        <p:nvSpPr>
          <p:cNvPr id="55" name="Text Box 191"/>
          <p:cNvSpPr txBox="1"/>
          <p:nvPr/>
        </p:nvSpPr>
        <p:spPr>
          <a:xfrm>
            <a:off x="29260794" y="5535346"/>
            <a:ext cx="13167362" cy="17128104"/>
          </a:xfrm>
          <a:prstGeom prst="rect">
            <a:avLst/>
          </a:prstGeom>
          <a:solidFill>
            <a:srgbClr val="FFFFFF"/>
          </a:solidFill>
          <a:ln w="12700">
            <a:solidFill>
              <a:srgbClr val="2F5597"/>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37137" tIns="137137" rIns="137137" bIns="137137">
            <a:spAutoFit/>
          </a:bodyPr>
          <a:lstStyle/>
          <a:p>
            <a:pPr defTabSz="457200">
              <a:defRPr sz="4400">
                <a:latin typeface="Times New Roman"/>
                <a:ea typeface="Times New Roman"/>
                <a:cs typeface="Times New Roman"/>
                <a:sym typeface="Times New Roman"/>
              </a:defRPr>
            </a:pPr>
            <a:r>
              <a:rPr dirty="0"/>
              <a:t>The model developed for recognizing handwritten digits reached an accuracy of 99.44 percent with a test loss value of .017. It is an optimal solution and it reached above 99 percent. The same can be seen from Fig. 2. It means that this model has correctly identified 9,945 out of 10,000 test images. Only a small portion of images was not identified correctly. The original version of the model achieved an accuracy of 94 percent. However, after tweaking with model layers and epoch size, the accuracy was improved. It was a dramatic improvement in terms of accuracy. </a:t>
            </a:r>
          </a:p>
          <a:p>
            <a:pPr defTabSz="457200">
              <a:defRPr sz="4400">
                <a:latin typeface="Times New Roman"/>
                <a:ea typeface="Times New Roman"/>
                <a:cs typeface="Times New Roman"/>
                <a:sym typeface="Times New Roman"/>
              </a:defRPr>
            </a:pPr>
            <a:endParaRPr dirty="0"/>
          </a:p>
          <a:p>
            <a:pPr defTabSz="457200">
              <a:defRPr sz="4400">
                <a:latin typeface="Times New Roman"/>
                <a:ea typeface="Times New Roman"/>
                <a:cs typeface="Times New Roman"/>
                <a:sym typeface="Times New Roman"/>
              </a:defRPr>
            </a:pPr>
            <a:endParaRPr dirty="0"/>
          </a:p>
          <a:p>
            <a:pPr defTabSz="457200">
              <a:defRPr sz="4400">
                <a:latin typeface="Times New Roman"/>
                <a:ea typeface="Times New Roman"/>
                <a:cs typeface="Times New Roman"/>
                <a:sym typeface="Times New Roman"/>
              </a:defRPr>
            </a:pPr>
            <a:endParaRPr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dirty="0"/>
          </a:p>
          <a:p>
            <a:pPr defTabSz="457200">
              <a:lnSpc>
                <a:spcPts val="5400"/>
              </a:lnSpc>
              <a:defRPr sz="2700">
                <a:latin typeface="Times New Roman"/>
                <a:ea typeface="Times New Roman"/>
                <a:cs typeface="Times New Roman"/>
                <a:sym typeface="Times New Roman"/>
              </a:defRPr>
            </a:pPr>
            <a:r>
              <a:rPr dirty="0"/>
              <a:t>Figure 2: Training and Validation Accuracy</a:t>
            </a:r>
          </a:p>
        </p:txBody>
      </p:sp>
      <p:pic>
        <p:nvPicPr>
          <p:cNvPr id="56" name="wt8pSP9quQUz9FnO39rfNoIBUEWqCxWo1CMVAFx5gpYpUL7Qw9-Gkv4MidaPMRftEK7FeXbMEfHBMdmlan35ndidFb6KLScelZVo7Men1_ncRpzJo81rjRVpv4v4hmyYjT4pnassrw3E.png" descr="wt8pSP9quQUz9FnO39rfNoIBUEWqCxWo1CMVAFx5gpYpUL7Qw9-Gkv4MidaPMRftEK7FeXbMEfHBMdmlan35ndidFb6KLScelZVo7Men1_ncRpzJo81rjRVpv4v4hmyYjT4pnassrw3E.png"/>
          <p:cNvPicPr>
            <a:picLocks noChangeAspect="1"/>
          </p:cNvPicPr>
          <p:nvPr/>
        </p:nvPicPr>
        <p:blipFill>
          <a:blip r:embed="rId4"/>
          <a:stretch>
            <a:fillRect/>
          </a:stretch>
        </p:blipFill>
        <p:spPr>
          <a:xfrm>
            <a:off x="30586674" y="14215304"/>
            <a:ext cx="10515601" cy="71120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948</Words>
  <Application>Microsoft Macintosh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Angsana New</vt:lpstr>
      <vt:lpstr>Aparajita</vt:lpstr>
      <vt:lpstr>Arial</vt:lpstr>
      <vt:lpstr>Calibri</vt:lpstr>
      <vt:lpstr>Helvetica</vt:lpstr>
      <vt:lpstr>Helvetica Neue</vt:lpstr>
      <vt:lpstr>Times New Roman</vt:lpstr>
      <vt:lpstr>Times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cp:revision>
  <dcterms:modified xsi:type="dcterms:W3CDTF">2021-12-16T06:59:13Z</dcterms:modified>
</cp:coreProperties>
</file>