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4"/>
  </p:notes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88" autoAdjust="0"/>
    <p:restoredTop sz="95255"/>
  </p:normalViewPr>
  <p:slideViewPr>
    <p:cSldViewPr snapToGrid="0" snapToObjects="1">
      <p:cViewPr varScale="1">
        <p:scale>
          <a:sx n="130" d="100"/>
          <a:sy n="130" d="100"/>
        </p:scale>
        <p:origin x="224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D5E32-7B1F-954A-AB19-24FA2F9113B9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3CFC4-9245-E24F-BFDF-9A5F23AD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4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3CFC4-9245-E24F-BFDF-9A5F23AD4B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9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oelyash/convolution-neural-network-with-99-4-accuracy" TargetMode="External"/><Relationship Id="rId2" Type="http://schemas.openxmlformats.org/officeDocument/2006/relationships/hyperlink" Target="https://www.tensorflow.org/tutorials/generative/dcga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nalyticsvidhya.com/blog/2021/05/convolutional-neural-networks-cnn/" TargetMode="External"/><Relationship Id="rId4" Type="http://schemas.openxmlformats.org/officeDocument/2006/relationships/hyperlink" Target="https://www.kaggle.com/c/digit-recognizer/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78D383E5-0216-524E-BC4C-4F8BF8570E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6900" y="181026"/>
            <a:ext cx="8520600" cy="18310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Handwritten Digit Recognition with Neural Network</a:t>
            </a:r>
            <a:endParaRPr sz="4000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46CE297B-5876-8B4D-951B-B6DB4B3F214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948" y="2571750"/>
            <a:ext cx="2529939" cy="18310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1BD50712-D0C4-A942-BFFA-AA3D07B7195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6500" y="3548952"/>
            <a:ext cx="42555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00" dirty="0"/>
              <a:t>By </a:t>
            </a:r>
            <a:r>
              <a:rPr lang="en" sz="1200" dirty="0" err="1"/>
              <a:t>Gaganpreet</a:t>
            </a:r>
            <a:r>
              <a:rPr lang="en" sz="1200" dirty="0"/>
              <a:t> Kaur</a:t>
            </a:r>
            <a:endParaRPr sz="1200"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00" dirty="0"/>
              <a:t>Professor: </a:t>
            </a:r>
            <a:r>
              <a:rPr lang="en" sz="1200" dirty="0" err="1"/>
              <a:t>Xinlian</a:t>
            </a:r>
            <a:r>
              <a:rPr lang="en" sz="1200" dirty="0"/>
              <a:t> Liu</a:t>
            </a:r>
            <a:endParaRPr sz="1200"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00" dirty="0"/>
              <a:t>Date: 12/8/2021</a:t>
            </a:r>
            <a:endParaRPr sz="1200"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00" dirty="0"/>
              <a:t>Computer Science Department</a:t>
            </a:r>
            <a:endParaRPr sz="1200"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00" dirty="0"/>
              <a:t>Hood College of Frederick Maryland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18524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/>
              <a:t>Project Overview</a:t>
            </a:r>
            <a:endParaRPr lang="en-US" sz="4000" dirty="0"/>
          </a:p>
        </p:txBody>
      </p:sp>
      <p:pic>
        <p:nvPicPr>
          <p:cNvPr id="4" name="Google Shape;63;p14">
            <a:extLst>
              <a:ext uri="{FF2B5EF4-FFF2-40B4-BE49-F238E27FC236}">
                <a16:creationId xmlns:a16="http://schemas.microsoft.com/office/drawing/2014/main" id="{6079BC01-2114-8146-AD68-E041A167F841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27711" y="1267101"/>
            <a:ext cx="2959089" cy="25322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1F0A928B-CE21-5840-95C6-484E91547FAA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276147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85750">
              <a:spcBef>
                <a:spcPts val="0"/>
              </a:spcBef>
              <a:buSzPts val="1800"/>
            </a:pPr>
            <a:r>
              <a:rPr lang="en-US" sz="1500" dirty="0"/>
              <a:t>MNIST Dataset - De facto Standard</a:t>
            </a: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sz="1500" dirty="0"/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sz="1500" dirty="0"/>
              <a:t>Recognize Handwritten Images</a:t>
            </a: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sz="1500" dirty="0"/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sz="1500" dirty="0"/>
              <a:t>Train Dataset - 60K images</a:t>
            </a: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sz="1500" dirty="0"/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sz="1500" dirty="0"/>
              <a:t>Test Dataset - 10K images</a:t>
            </a: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sz="1500" dirty="0"/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sz="1500" dirty="0"/>
              <a:t>Benchmark for ML Algorithms</a:t>
            </a: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sz="1500" dirty="0"/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sz="1500" dirty="0"/>
              <a:t>Use of CNN</a:t>
            </a:r>
          </a:p>
        </p:txBody>
      </p:sp>
    </p:spTree>
    <p:extLst>
      <p:ext uri="{BB962C8B-B14F-4D97-AF65-F5344CB8AC3E}">
        <p14:creationId xmlns:p14="http://schemas.microsoft.com/office/powerpoint/2010/main" val="3568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EEF4A59F-7DBC-FE40-B68F-A0A07BF9F8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>
              <a:spcBef>
                <a:spcPts val="0"/>
              </a:spcBef>
            </a:pPr>
            <a:r>
              <a:rPr lang="en" sz="4000" dirty="0"/>
              <a:t>CNN Overview</a:t>
            </a:r>
            <a:endParaRPr sz="4000" dirty="0"/>
          </a:p>
        </p:txBody>
      </p:sp>
      <p:pic>
        <p:nvPicPr>
          <p:cNvPr id="8" name="Google Shape;70;p15">
            <a:extLst>
              <a:ext uri="{FF2B5EF4-FFF2-40B4-BE49-F238E27FC236}">
                <a16:creationId xmlns:a16="http://schemas.microsoft.com/office/drawing/2014/main" id="{9BBBD00E-78ED-924C-84A8-7B4845704712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" y="937549"/>
            <a:ext cx="8229600" cy="3518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343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0BF0-3583-5141-9EB7-98CFFA31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/>
              <a:t>Implementation Process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B94C9-191F-FD48-9446-F8EF82C4A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989884"/>
          </a:xfrm>
        </p:spPr>
        <p:txBody>
          <a:bodyPr>
            <a:normAutofit/>
          </a:bodyPr>
          <a:lstStyle/>
          <a:p>
            <a:pPr marL="114300" lvl="0" indent="0">
              <a:spcBef>
                <a:spcPts val="0"/>
              </a:spcBef>
              <a:buSzPts val="1800"/>
              <a:buNone/>
            </a:pPr>
            <a:r>
              <a:rPr lang="en-US" sz="1500" dirty="0"/>
              <a:t>1. Load and Split Test and Train Images</a:t>
            </a:r>
          </a:p>
          <a:p>
            <a:pPr marL="114300" lvl="0" indent="0">
              <a:spcBef>
                <a:spcPts val="0"/>
              </a:spcBef>
              <a:buSzPts val="1800"/>
              <a:buNone/>
            </a:pPr>
            <a:endParaRPr lang="en-US" sz="1500" dirty="0"/>
          </a:p>
          <a:p>
            <a:pPr marL="114300" lvl="0" indent="0">
              <a:spcBef>
                <a:spcPts val="0"/>
              </a:spcBef>
              <a:buSzPts val="1800"/>
              <a:buNone/>
            </a:pPr>
            <a:r>
              <a:rPr lang="en-US" sz="1500" dirty="0"/>
              <a:t>2. Preprocess Test and Train images</a:t>
            </a:r>
          </a:p>
          <a:p>
            <a:pPr marL="114300" lvl="0" indent="0">
              <a:spcBef>
                <a:spcPts val="0"/>
              </a:spcBef>
              <a:buSzPts val="1800"/>
              <a:buNone/>
            </a:pPr>
            <a:endParaRPr lang="en-US" sz="1500" dirty="0"/>
          </a:p>
          <a:p>
            <a:pPr marL="114300" lvl="0" indent="0">
              <a:spcBef>
                <a:spcPts val="0"/>
              </a:spcBef>
              <a:buSzPts val="1800"/>
              <a:buNone/>
            </a:pPr>
            <a:r>
              <a:rPr lang="en-US" sz="1500" dirty="0"/>
              <a:t>3. Setup Neural Network</a:t>
            </a:r>
          </a:p>
          <a:p>
            <a:pPr marL="114300" lvl="0" indent="0">
              <a:spcBef>
                <a:spcPts val="0"/>
              </a:spcBef>
              <a:buSzPts val="1800"/>
              <a:buNone/>
            </a:pPr>
            <a:endParaRPr lang="en-US" sz="1500" dirty="0"/>
          </a:p>
          <a:p>
            <a:pPr marL="114300" lvl="0" indent="0">
              <a:spcBef>
                <a:spcPts val="0"/>
              </a:spcBef>
              <a:buSzPts val="1800"/>
              <a:buNone/>
            </a:pPr>
            <a:r>
              <a:rPr lang="en-US" sz="1500" dirty="0"/>
              <a:t>4. Network Compilation</a:t>
            </a:r>
          </a:p>
          <a:p>
            <a:pPr marL="114300" lvl="0" indent="0">
              <a:spcBef>
                <a:spcPts val="0"/>
              </a:spcBef>
              <a:buSzPts val="1800"/>
              <a:buNone/>
            </a:pPr>
            <a:endParaRPr lang="en-US" sz="1500" dirty="0"/>
          </a:p>
          <a:p>
            <a:pPr marL="114300" lvl="0" indent="0">
              <a:spcBef>
                <a:spcPts val="0"/>
              </a:spcBef>
              <a:buSzPts val="1800"/>
              <a:buNone/>
            </a:pPr>
            <a:r>
              <a:rPr lang="en-US" sz="1500" dirty="0"/>
              <a:t>5. Training the network with fit method</a:t>
            </a:r>
          </a:p>
          <a:p>
            <a:pPr marL="114300" lvl="0" indent="0">
              <a:spcBef>
                <a:spcPts val="0"/>
              </a:spcBef>
              <a:buSzPts val="1800"/>
              <a:buNone/>
            </a:pPr>
            <a:endParaRPr lang="en-US" sz="1500" dirty="0"/>
          </a:p>
          <a:p>
            <a:pPr marL="114300" lvl="0" indent="0">
              <a:spcBef>
                <a:spcPts val="0"/>
              </a:spcBef>
              <a:buSzPts val="1800"/>
              <a:buNone/>
            </a:pPr>
            <a:r>
              <a:rPr lang="en-US" sz="1500" dirty="0"/>
              <a:t>6. Evaluating the network’s performance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6202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EF13-9524-EB47-94E2-1DDB853D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/>
              <a:t>Model Summary</a:t>
            </a:r>
            <a:endParaRPr lang="en-US" sz="4000" dirty="0"/>
          </a:p>
        </p:txBody>
      </p:sp>
      <p:pic>
        <p:nvPicPr>
          <p:cNvPr id="4" name="Google Shape;83;p17">
            <a:extLst>
              <a:ext uri="{FF2B5EF4-FFF2-40B4-BE49-F238E27FC236}">
                <a16:creationId xmlns:a16="http://schemas.microsoft.com/office/drawing/2014/main" id="{7B1C052A-5E7D-9F42-8949-E0086F1A5913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" y="1063229"/>
            <a:ext cx="5903088" cy="3427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855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B5EC-7FC6-9242-B6D2-7E71DF39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/>
              <a:t>Results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C0C4-2679-F740-A109-84B88BEFC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285750">
              <a:spcBef>
                <a:spcPts val="0"/>
              </a:spcBef>
              <a:buSzPts val="1800"/>
            </a:pPr>
            <a:r>
              <a:rPr lang="en-US" sz="1500" dirty="0"/>
              <a:t>Test Accuracy: 99.45%</a:t>
            </a: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sz="1500" dirty="0"/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sz="1500" dirty="0"/>
              <a:t>Test loss: </a:t>
            </a:r>
            <a:r>
              <a:rPr lang="en-US" sz="1500"/>
              <a:t>.017</a:t>
            </a:r>
            <a:endParaRPr lang="en-US" sz="1500" dirty="0"/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sz="1500" dirty="0"/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sz="1500" dirty="0"/>
              <a:t>Epoch: 20</a:t>
            </a: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sz="1500" dirty="0"/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sz="1500" dirty="0"/>
              <a:t>Batch Size: 128</a:t>
            </a:r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4" name="Google Shape;90;p18">
            <a:extLst>
              <a:ext uri="{FF2B5EF4-FFF2-40B4-BE49-F238E27FC236}">
                <a16:creationId xmlns:a16="http://schemas.microsoft.com/office/drawing/2014/main" id="{B52D2C46-44B6-2A49-914B-6266C4838DA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45620" y="1063229"/>
            <a:ext cx="3941180" cy="2617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040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8D74-6D12-1D44-94EE-EF601781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/>
              <a:t>Achieving Better Performance</a:t>
            </a:r>
            <a:endParaRPr lang="en-US" sz="4000" dirty="0"/>
          </a:p>
        </p:txBody>
      </p:sp>
      <p:pic>
        <p:nvPicPr>
          <p:cNvPr id="4" name="Google Shape;97;p19">
            <a:extLst>
              <a:ext uri="{FF2B5EF4-FFF2-40B4-BE49-F238E27FC236}">
                <a16:creationId xmlns:a16="http://schemas.microsoft.com/office/drawing/2014/main" id="{24FDD7FF-E8FD-9F4F-88FD-9650088819C7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12243" y="1374945"/>
            <a:ext cx="4925028" cy="29076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FE900A-72D6-DB4D-AAF6-C08657B63F3B}"/>
              </a:ext>
            </a:extLst>
          </p:cNvPr>
          <p:cNvSpPr/>
          <p:nvPr/>
        </p:nvSpPr>
        <p:spPr>
          <a:xfrm>
            <a:off x="306729" y="1374945"/>
            <a:ext cx="4572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lvl="0" indent="-285750">
              <a:buSzPts val="1800"/>
              <a:buFont typeface="Arial" panose="020B0604020202020204" pitchFamily="34" charset="0"/>
              <a:buChar char="•"/>
            </a:pPr>
            <a:r>
              <a:rPr lang="en-US" sz="1500" dirty="0"/>
              <a:t>Leverage Larger Train dataset</a:t>
            </a:r>
          </a:p>
          <a:p>
            <a:pPr marL="400050" lvl="0" indent="-285750">
              <a:buSzPts val="18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400050" lvl="0" indent="-285750">
              <a:buSzPts val="1800"/>
              <a:buFont typeface="Arial" panose="020B0604020202020204" pitchFamily="34" charset="0"/>
              <a:buChar char="•"/>
            </a:pPr>
            <a:r>
              <a:rPr lang="en-US" sz="1500" dirty="0"/>
              <a:t>Tune Parameters</a:t>
            </a:r>
          </a:p>
          <a:p>
            <a:pPr marL="400050" lvl="0" indent="-285750">
              <a:buSzPts val="18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400050" lvl="0" indent="-285750">
              <a:buSzPts val="1800"/>
              <a:buFont typeface="Arial" panose="020B0604020202020204" pitchFamily="34" charset="0"/>
              <a:buChar char="•"/>
            </a:pPr>
            <a:r>
              <a:rPr lang="en-US" sz="1500" dirty="0"/>
              <a:t>Use Data Augmentation</a:t>
            </a:r>
          </a:p>
          <a:p>
            <a:pPr marL="400050" lvl="0" indent="-285750">
              <a:buSzPts val="18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400050" lvl="0" indent="-285750">
              <a:buSzPts val="1800"/>
              <a:buFont typeface="Arial" panose="020B0604020202020204" pitchFamily="34" charset="0"/>
              <a:buChar char="•"/>
            </a:pPr>
            <a:r>
              <a:rPr lang="en-US" sz="1500" dirty="0"/>
              <a:t>Managing Overfitting and Underfitting</a:t>
            </a:r>
          </a:p>
        </p:txBody>
      </p:sp>
    </p:spTree>
    <p:extLst>
      <p:ext uri="{BB962C8B-B14F-4D97-AF65-F5344CB8AC3E}">
        <p14:creationId xmlns:p14="http://schemas.microsoft.com/office/powerpoint/2010/main" val="27013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06F2-3B95-6446-B292-566AE1E9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/>
              <a:t>Other Methods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8668-DE25-F746-A91C-BE4736C59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285750">
              <a:spcBef>
                <a:spcPts val="0"/>
              </a:spcBef>
              <a:buSzPts val="1800"/>
            </a:pPr>
            <a:r>
              <a:rPr lang="en-US" sz="1500" dirty="0"/>
              <a:t>Deep Convolutional Generative Adversarial Network</a:t>
            </a:r>
          </a:p>
          <a:p>
            <a:pPr marL="400050" indent="-285750">
              <a:spcBef>
                <a:spcPts val="0"/>
              </a:spcBef>
              <a:buSzPts val="1800"/>
            </a:pPr>
            <a:endParaRPr lang="en-US" sz="1500" dirty="0"/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sz="1500" dirty="0"/>
              <a:t>Deep Neural Network</a:t>
            </a:r>
          </a:p>
          <a:p>
            <a:pPr marL="400050" indent="-285750">
              <a:spcBef>
                <a:spcPts val="0"/>
              </a:spcBef>
              <a:buSzPts val="1800"/>
            </a:pPr>
            <a:endParaRPr lang="en-US" sz="1500" dirty="0"/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sz="1500" dirty="0"/>
              <a:t>K-Nearest Neighbors</a:t>
            </a:r>
          </a:p>
          <a:p>
            <a:pPr marL="400050" indent="-285750">
              <a:spcBef>
                <a:spcPts val="0"/>
              </a:spcBef>
              <a:buSzPts val="1800"/>
            </a:pPr>
            <a:endParaRPr lang="en-US" sz="1500" dirty="0"/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sz="1500" dirty="0"/>
              <a:t>Random Multimodal Deep Learning</a:t>
            </a:r>
          </a:p>
          <a:p>
            <a:pPr marL="400050" indent="-285750">
              <a:spcBef>
                <a:spcPts val="0"/>
              </a:spcBef>
              <a:buSzPts val="1800"/>
            </a:pPr>
            <a:endParaRPr lang="en-US" sz="1500" dirty="0"/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sz="1500" dirty="0"/>
              <a:t>CNN with different classifiers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3548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3A5F-D04B-2141-A732-7ADE202B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/>
              <a:t>References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292C-2AF3-9F41-B483-FAE8DDBEC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32858"/>
          </a:xfrm>
        </p:spPr>
        <p:txBody>
          <a:bodyPr>
            <a:noAutofit/>
          </a:bodyPr>
          <a:lstStyle/>
          <a:p>
            <a:pPr fontAlgn="base"/>
            <a:r>
              <a:rPr lang="en-US" sz="1500" dirty="0"/>
              <a:t>Deep convolutional generative Adversarial Network: </a:t>
            </a:r>
            <a:r>
              <a:rPr lang="en-US" sz="1500" dirty="0" err="1"/>
              <a:t>Tensorflow</a:t>
            </a:r>
            <a:r>
              <a:rPr lang="en-US" sz="1500" dirty="0"/>
              <a:t> Core. Retrieved December 9, 2021, from </a:t>
            </a:r>
            <a:r>
              <a:rPr lang="en-US" sz="1500" dirty="0">
                <a:hlinkClick r:id="rId2"/>
              </a:rPr>
              <a:t>https://www.tensorflow.org/tutorials/generative/dcgan</a:t>
            </a:r>
            <a:endParaRPr lang="en-US" sz="1500" dirty="0"/>
          </a:p>
          <a:p>
            <a:pPr fontAlgn="base"/>
            <a:endParaRPr lang="en-US" sz="1500" dirty="0"/>
          </a:p>
          <a:p>
            <a:pPr fontAlgn="base"/>
            <a:r>
              <a:rPr lang="en-US" sz="1500" dirty="0"/>
              <a:t>Convolution Neural Network with 99.5 accuracy: Kaggle. Retrieved December 9, 2021, from </a:t>
            </a:r>
            <a:r>
              <a:rPr lang="en-US" sz="1500" u="sng" dirty="0">
                <a:hlinkClick r:id="rId3"/>
              </a:rPr>
              <a:t>https://www.kaggle.com/goelyash/convolution-neural-network-with-99-4-accuracy</a:t>
            </a:r>
            <a:endParaRPr lang="en-US" sz="1500" u="sng" dirty="0"/>
          </a:p>
          <a:p>
            <a:pPr fontAlgn="base"/>
            <a:endParaRPr lang="en-US" sz="1500" u="sng" dirty="0"/>
          </a:p>
          <a:p>
            <a:pPr fontAlgn="base"/>
            <a:r>
              <a:rPr lang="en-US" sz="1500" dirty="0"/>
              <a:t>Digit Recognizer: Kaggle. Retrieved December 9, 2021, from </a:t>
            </a:r>
            <a:r>
              <a:rPr lang="en-US" sz="1500" u="sng" dirty="0">
                <a:hlinkClick r:id="rId4"/>
              </a:rPr>
              <a:t>https://www.kaggle.com/c/digit-recognizer/overview</a:t>
            </a:r>
            <a:endParaRPr lang="en-US" sz="1500" u="sng" dirty="0"/>
          </a:p>
          <a:p>
            <a:pPr fontAlgn="base"/>
            <a:endParaRPr lang="en-US" sz="1500" u="sng" dirty="0"/>
          </a:p>
          <a:p>
            <a:pPr fontAlgn="base"/>
            <a:r>
              <a:rPr lang="en-US" sz="1500" dirty="0"/>
              <a:t>Convolution Neural Networks CNN. Retrieved December 9, 2021, from </a:t>
            </a:r>
            <a:r>
              <a:rPr lang="en-US" sz="1500" u="sng" dirty="0">
                <a:hlinkClick r:id="rId5"/>
              </a:rPr>
              <a:t>https://www.analyticsvidhya.com/blog/2021/05/convolutional-neural-networks-cnn/</a:t>
            </a:r>
            <a:br>
              <a:rPr lang="en-US" sz="1500" dirty="0"/>
            </a:b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0205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423</TotalTime>
  <Words>261</Words>
  <Application>Microsoft Macintosh PowerPoint</Application>
  <PresentationFormat>On-screen Show (16:9)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Handwritten Digit Recognition with Neural Network</vt:lpstr>
      <vt:lpstr>Project Overview</vt:lpstr>
      <vt:lpstr>CNN Overview</vt:lpstr>
      <vt:lpstr>Implementation Process</vt:lpstr>
      <vt:lpstr>Model Summary</vt:lpstr>
      <vt:lpstr>Results</vt:lpstr>
      <vt:lpstr>Achieving Better Performance</vt:lpstr>
      <vt:lpstr>Other Methods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Microsoft Office User</cp:lastModifiedBy>
  <cp:revision>74</cp:revision>
  <cp:lastPrinted>2015-03-27T18:06:12Z</cp:lastPrinted>
  <dcterms:created xsi:type="dcterms:W3CDTF">2010-04-12T23:12:02Z</dcterms:created>
  <dcterms:modified xsi:type="dcterms:W3CDTF">2021-12-16T05:05:47Z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