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3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2" r:id="rId7"/>
    <p:sldId id="263" r:id="rId8"/>
    <p:sldId id="260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888895-ECE3-495D-8960-91ED42F48E9F}">
          <p14:sldIdLst>
            <p14:sldId id="256"/>
            <p14:sldId id="259"/>
            <p14:sldId id="262"/>
            <p14:sldId id="263"/>
            <p14:sldId id="26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clrMru>
    <a:srgbClr val="FFFFFF"/>
    <a:srgbClr val="003366"/>
    <a:srgbClr val="EC008C"/>
    <a:srgbClr val="A6A6A6"/>
    <a:srgbClr val="646464"/>
    <a:srgbClr val="E40079"/>
    <a:srgbClr val="515151"/>
    <a:srgbClr val="FC5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9093" autoAdjust="0"/>
  </p:normalViewPr>
  <p:slideViewPr>
    <p:cSldViewPr snapToGrid="0" snapToObjects="1">
      <p:cViewPr>
        <p:scale>
          <a:sx n="140" d="100"/>
          <a:sy n="140" d="100"/>
        </p:scale>
        <p:origin x="-224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9A69F-000E-2547-AB8C-98700FA5A572}" type="datetimeFigureOut">
              <a:rPr lang="en-US" smtClean="0">
                <a:latin typeface="Arial" panose="020B0604020202020204" pitchFamily="34" charset="0"/>
              </a:rPr>
              <a:t>1/27/15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D7A47-F3BF-7443-A55B-CFDC220DB4E2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24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6C812B9-3F9E-E84F-87AF-D1E38B9DC26C}" type="datetimeFigureOut">
              <a:rPr lang="en-US" smtClean="0"/>
              <a:pPr/>
              <a:t>1/27/15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A20F04A-2085-E145-8E6E-E9AEF35AEB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377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53440" y="1239520"/>
            <a:ext cx="5923280" cy="145975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3440" y="2836214"/>
            <a:ext cx="5923280" cy="6214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1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text to add more context to presentation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3440" y="3457672"/>
            <a:ext cx="5923280" cy="484188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8"/>
          <a:stretch/>
        </p:blipFill>
        <p:spPr>
          <a:xfrm>
            <a:off x="7055834" y="0"/>
            <a:ext cx="2085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8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79120" y="2062980"/>
            <a:ext cx="6332848" cy="89996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68" y="9313"/>
            <a:ext cx="22319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7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72E1882-1075-1A4A-B93F-B501D88D9C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934720"/>
            <a:ext cx="8229600" cy="3587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6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E1882-1075-1A4A-B93F-B501D88D9C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883920"/>
            <a:ext cx="3960000" cy="3657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726800" y="883920"/>
            <a:ext cx="3960000" cy="3657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2 columns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E1882-1075-1A4A-B93F-B501D88D9C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975" y="1402328"/>
            <a:ext cx="3960000" cy="3060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727118" y="1401693"/>
            <a:ext cx="3960000" cy="3060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975" y="954404"/>
            <a:ext cx="3959225" cy="374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727118" y="954404"/>
            <a:ext cx="3959225" cy="374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reefor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E1882-1075-1A4A-B93F-B501D88D9C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0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7440" y="822960"/>
            <a:ext cx="6949440" cy="30791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baseline="0">
                <a:solidFill>
                  <a:schemeClr val="bg1"/>
                </a:solidFill>
              </a:defRPr>
            </a:lvl1pPr>
            <a:lvl2pPr marL="269875" indent="0" algn="ctr">
              <a:buNone/>
              <a:defRPr>
                <a:solidFill>
                  <a:schemeClr val="bg1"/>
                </a:solidFill>
              </a:defRPr>
            </a:lvl2pPr>
            <a:lvl3pPr marL="539750" indent="0" algn="ctr">
              <a:buNone/>
              <a:defRPr>
                <a:solidFill>
                  <a:schemeClr val="bg1"/>
                </a:solidFill>
              </a:defRPr>
            </a:lvl3pPr>
            <a:lvl4pPr marL="811213" indent="0" algn="ctr">
              <a:buNone/>
              <a:defRPr>
                <a:solidFill>
                  <a:schemeClr val="bg1"/>
                </a:solidFill>
              </a:defRPr>
            </a:lvl4pPr>
            <a:lvl5pPr marL="1081087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Quote for emphasis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10305" y="4867252"/>
            <a:ext cx="3323389" cy="135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© Sigma Systems  |  Company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5209" y="4867252"/>
            <a:ext cx="465221" cy="13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2E1882-1075-1A4A-B93F-B501D88D9C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564912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20101" t="25804" r="18802" b="37382"/>
          <a:stretch/>
        </p:blipFill>
        <p:spPr>
          <a:xfrm>
            <a:off x="806220" y="1493519"/>
            <a:ext cx="3902312" cy="1544321"/>
          </a:xfrm>
          <a:prstGeom prst="rect">
            <a:avLst/>
          </a:prstGeom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10305" y="4867252"/>
            <a:ext cx="3323389" cy="135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© Sigma Systems  |  Company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5209" y="4867252"/>
            <a:ext cx="465221" cy="13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2E1882-1075-1A4A-B93F-B501D88D9C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8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564912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52710" y="2810186"/>
            <a:ext cx="5549453" cy="12926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Name</a:t>
            </a:r>
          </a:p>
          <a:p>
            <a:pPr lvl="0"/>
            <a:r>
              <a:rPr lang="en-GB" dirty="0" smtClean="0">
                <a:solidFill>
                  <a:schemeClr val="bg1"/>
                </a:solidFill>
              </a:rPr>
              <a:t>Title</a:t>
            </a:r>
          </a:p>
          <a:p>
            <a:pPr lvl="0"/>
            <a:r>
              <a:rPr lang="en-GB" dirty="0" err="1" smtClean="0">
                <a:solidFill>
                  <a:schemeClr val="bg1"/>
                </a:solidFill>
              </a:rPr>
              <a:t>email@address</a:t>
            </a:r>
            <a:endParaRPr lang="en-GB" dirty="0" smtClean="0">
              <a:solidFill>
                <a:schemeClr val="bg1"/>
              </a:solidFill>
            </a:endParaRPr>
          </a:p>
          <a:p>
            <a:pPr lvl="0"/>
            <a:r>
              <a:rPr lang="en-GB" dirty="0" smtClean="0">
                <a:solidFill>
                  <a:schemeClr val="bg1"/>
                </a:solidFill>
              </a:rPr>
              <a:t>mobile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l="8528" t="26199" r="10187" b="35403"/>
          <a:stretch/>
        </p:blipFill>
        <p:spPr>
          <a:xfrm>
            <a:off x="452710" y="1379987"/>
            <a:ext cx="6471921" cy="985521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10305" y="4867252"/>
            <a:ext cx="3323389" cy="135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smtClean="0"/>
              <a:t>© Sigma Systems  |  Company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5209" y="4867252"/>
            <a:ext cx="465221" cy="13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2E1882-1075-1A4A-B93F-B501D88D9C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5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8600"/>
            <a:ext cx="8229600" cy="502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8229600" cy="359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0305" y="4867252"/>
            <a:ext cx="3323389" cy="13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n-US" dirty="0" smtClean="0"/>
              <a:t>© Sigma Systems  |  Company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5209" y="4867252"/>
            <a:ext cx="465221" cy="13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2E1882-1075-1A4A-B93F-B501D88D9C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215229" y="1113609"/>
            <a:ext cx="2521972" cy="437043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/>
              </a:rPr>
              <a:t>R 252 G 137  B 108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215229" y="1795386"/>
            <a:ext cx="2573461" cy="437043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/>
              </a:rPr>
              <a:t>R 126  G 119  B 158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15228" y="2491817"/>
            <a:ext cx="2379306" cy="437043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/>
              </a:rPr>
              <a:t>R 229  G 91 B 174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215230" y="3193996"/>
            <a:ext cx="2592505" cy="437043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/>
              </a:rPr>
              <a:t>R 166  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/>
              </a:rPr>
              <a:t>166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/>
              </a:rPr>
              <a:t>B 166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15229" y="3903082"/>
            <a:ext cx="2449838" cy="437043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/>
              </a:rPr>
              <a:t>R 96  G 123  B 153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44333"/>
            <a:ext cx="781061" cy="1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3" r:id="rId2"/>
    <p:sldLayoutId id="2147483699" r:id="rId3"/>
    <p:sldLayoutId id="2147483700" r:id="rId4"/>
    <p:sldLayoutId id="2147483701" r:id="rId5"/>
    <p:sldLayoutId id="2147483702" r:id="rId6"/>
    <p:sldLayoutId id="2147483706" r:id="rId7"/>
    <p:sldLayoutId id="2147483704" r:id="rId8"/>
    <p:sldLayoutId id="214748370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FC532D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4"/>
        </a:buClr>
        <a:buFont typeface="Arial"/>
        <a:buChar char="•"/>
        <a:defRPr sz="2400" b="1" kern="1200">
          <a:solidFill>
            <a:srgbClr val="646464"/>
          </a:solidFill>
          <a:latin typeface="Arial" panose="020B0604020202020204" pitchFamily="34" charset="0"/>
          <a:ea typeface="+mn-ea"/>
          <a:cs typeface="+mn-cs"/>
        </a:defRPr>
      </a:lvl1pPr>
      <a:lvl2pPr marL="539750" indent="-269875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4"/>
        </a:buClr>
        <a:buFont typeface="Courier New" panose="02070309020205020404" pitchFamily="49" charset="0"/>
        <a:buChar char="o"/>
        <a:defRPr sz="2000" kern="1200">
          <a:solidFill>
            <a:srgbClr val="646464"/>
          </a:solidFill>
          <a:latin typeface="Arial" panose="020B0604020202020204" pitchFamily="34" charset="0"/>
          <a:ea typeface="+mn-ea"/>
          <a:cs typeface="+mn-cs"/>
        </a:defRPr>
      </a:lvl2pPr>
      <a:lvl3pPr marL="811213" indent="-27146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4"/>
        </a:buClr>
        <a:buFont typeface="Wingdings" panose="05000000000000000000" pitchFamily="2" charset="2"/>
        <a:buChar char="§"/>
        <a:defRPr sz="1600" kern="1200">
          <a:solidFill>
            <a:srgbClr val="646464"/>
          </a:solidFill>
          <a:latin typeface="Arial" panose="020B0604020202020204" pitchFamily="34" charset="0"/>
          <a:ea typeface="+mn-ea"/>
          <a:cs typeface="+mn-cs"/>
        </a:defRPr>
      </a:lvl3pPr>
      <a:lvl4pPr marL="1081088" indent="-269875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4"/>
        </a:buClr>
        <a:buFont typeface="Arial"/>
        <a:buChar char="•"/>
        <a:defRPr sz="1400" kern="1200">
          <a:solidFill>
            <a:srgbClr val="646464"/>
          </a:solidFill>
          <a:latin typeface="Arial" panose="020B0604020202020204" pitchFamily="34" charset="0"/>
          <a:ea typeface="+mn-ea"/>
          <a:cs typeface="+mn-cs"/>
        </a:defRPr>
      </a:lvl4pPr>
      <a:lvl5pPr marL="1339850" indent="-25876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4"/>
        </a:buClr>
        <a:buFont typeface="Courier New" panose="02070309020205020404" pitchFamily="49" charset="0"/>
        <a:buChar char="o"/>
        <a:defRPr sz="1400" kern="1200">
          <a:solidFill>
            <a:srgbClr val="646464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VersionOne &amp; HP ALM Integration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January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Areas of consideration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E1882-1075-1A4A-B93F-B501D88D9C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935038"/>
            <a:ext cx="8229600" cy="3586162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r>
              <a:rPr lang="en-US" dirty="0" smtClean="0"/>
              <a:t>Defects</a:t>
            </a:r>
          </a:p>
          <a:p>
            <a:r>
              <a:rPr lang="en-US" dirty="0" smtClean="0"/>
              <a:t>Requirement</a:t>
            </a:r>
          </a:p>
          <a:p>
            <a:r>
              <a:rPr lang="en-US" dirty="0" smtClean="0"/>
              <a:t>Test Cases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8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E1882-1075-1A4A-B93F-B501D88D9C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935038"/>
            <a:ext cx="8229600" cy="358616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dirty="0" smtClean="0"/>
              <a:t>Real time by-directional sync up </a:t>
            </a: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IN" dirty="0"/>
              <a:t>Need to </a:t>
            </a:r>
            <a:r>
              <a:rPr lang="en-IN" dirty="0" smtClean="0"/>
              <a:t>decide on defect parameter and mapping</a:t>
            </a:r>
          </a:p>
          <a:p>
            <a:pPr lvl="0"/>
            <a:r>
              <a:rPr lang="en-IN" dirty="0" smtClean="0"/>
              <a:t>High priority as other teams have already defects in HP ALM that need to be migrated and synced up in V1</a:t>
            </a:r>
          </a:p>
          <a:p>
            <a:pPr lvl="0"/>
            <a:r>
              <a:rPr lang="en-IN" dirty="0" smtClean="0"/>
              <a:t>Notes from meeting:</a:t>
            </a:r>
          </a:p>
          <a:p>
            <a:pPr lvl="1"/>
            <a:r>
              <a:rPr lang="en-IN" dirty="0"/>
              <a:t>VersionOne does not have a push mechanism, it has to be </a:t>
            </a:r>
            <a:r>
              <a:rPr lang="en-IN" dirty="0" smtClean="0"/>
              <a:t>scheduled </a:t>
            </a:r>
          </a:p>
          <a:p>
            <a:pPr lvl="1"/>
            <a:r>
              <a:rPr lang="en-IN" dirty="0" smtClean="0"/>
              <a:t>Need to decide on frequency- preferably configurable</a:t>
            </a:r>
          </a:p>
          <a:p>
            <a:pPr lvl="1"/>
            <a:r>
              <a:rPr lang="en-IN" dirty="0" smtClean="0"/>
              <a:t>Need to decide on conflict resolution – when same records are changed at the same time from both systems</a:t>
            </a:r>
          </a:p>
          <a:p>
            <a:pPr lvl="1"/>
            <a:r>
              <a:rPr lang="en-IN" dirty="0" smtClean="0"/>
              <a:t>Defects and Stories share same status – need to consider this when we do mapping of fields/value with ALM </a:t>
            </a:r>
          </a:p>
          <a:p>
            <a:pPr lvl="1"/>
            <a:r>
              <a:rPr lang="en-IN" dirty="0" smtClean="0"/>
              <a:t>Need to review HP ALM in lieu of Agile process </a:t>
            </a:r>
          </a:p>
          <a:p>
            <a:pPr lvl="1"/>
            <a:r>
              <a:rPr lang="en-IN" dirty="0" smtClean="0"/>
              <a:t>For reference data, configuration to both systems to be done manually. However there will be a default value, when right value is not found.</a:t>
            </a:r>
          </a:p>
          <a:p>
            <a:pPr lvl="1"/>
            <a:r>
              <a:rPr lang="en-IN" dirty="0" smtClean="0"/>
              <a:t>Attachments from HP ALM will not be copied to V1. There will  be link to attachment. </a:t>
            </a:r>
          </a:p>
          <a:p>
            <a:pPr lvl="1"/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05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– Requirement type in V1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E1882-1075-1A4A-B93F-B501D88D9C2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935038"/>
            <a:ext cx="8229600" cy="358616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Epic Types:</a:t>
            </a:r>
            <a:endParaRPr lang="en-US" dirty="0"/>
          </a:p>
          <a:p>
            <a:pPr lvl="2"/>
            <a:r>
              <a:rPr lang="en-US" dirty="0"/>
              <a:t>Capability </a:t>
            </a:r>
            <a:endParaRPr lang="en-US" dirty="0" smtClean="0"/>
          </a:p>
          <a:p>
            <a:pPr lvl="3"/>
            <a:r>
              <a:rPr lang="en-US" dirty="0" smtClean="0"/>
              <a:t>Large Features, Will contain Epics of Type Feature across releases</a:t>
            </a:r>
            <a:endParaRPr lang="en-US" dirty="0"/>
          </a:p>
          <a:p>
            <a:pPr lvl="2"/>
            <a:r>
              <a:rPr lang="en-US" dirty="0"/>
              <a:t>Feature</a:t>
            </a:r>
          </a:p>
          <a:p>
            <a:pPr lvl="3"/>
            <a:r>
              <a:rPr lang="en-US" dirty="0"/>
              <a:t>Specific items of Business Value within a Capability</a:t>
            </a:r>
          </a:p>
          <a:p>
            <a:pPr lvl="3"/>
            <a:r>
              <a:rPr lang="en-US" dirty="0"/>
              <a:t>Can be implemented within a </a:t>
            </a:r>
            <a:r>
              <a:rPr lang="en-US" dirty="0" smtClean="0"/>
              <a:t>release</a:t>
            </a:r>
            <a:endParaRPr lang="en-US" dirty="0"/>
          </a:p>
          <a:p>
            <a:pPr lvl="2"/>
            <a:r>
              <a:rPr lang="en-US" dirty="0"/>
              <a:t>User Story</a:t>
            </a:r>
          </a:p>
          <a:p>
            <a:pPr lvl="3"/>
            <a:r>
              <a:rPr lang="en-US" dirty="0"/>
              <a:t>Will only be used for User Stories that have a large amount of effort required for </a:t>
            </a:r>
            <a:r>
              <a:rPr lang="en-US" dirty="0" smtClean="0"/>
              <a:t>implementation. (We </a:t>
            </a:r>
            <a:r>
              <a:rPr lang="en-US" dirty="0"/>
              <a:t>want to use this in exception cases </a:t>
            </a:r>
            <a:r>
              <a:rPr lang="en-US" dirty="0" smtClean="0"/>
              <a:t>only)</a:t>
            </a:r>
            <a:endParaRPr lang="en-US" dirty="0"/>
          </a:p>
          <a:p>
            <a:r>
              <a:rPr lang="en-US" dirty="0" smtClean="0"/>
              <a:t>Backlog Types:</a:t>
            </a:r>
          </a:p>
          <a:p>
            <a:pPr lvl="2"/>
            <a:r>
              <a:rPr lang="en-US" dirty="0"/>
              <a:t>User Story</a:t>
            </a:r>
          </a:p>
          <a:p>
            <a:pPr lvl="3"/>
            <a:r>
              <a:rPr lang="en-US" dirty="0"/>
              <a:t>Will be used to identify user stories that do not have a large amount of effort </a:t>
            </a:r>
            <a:r>
              <a:rPr lang="en-US" dirty="0" smtClean="0"/>
              <a:t> and can </a:t>
            </a:r>
            <a:r>
              <a:rPr lang="en-US" dirty="0"/>
              <a:t>be implemented in an </a:t>
            </a:r>
            <a:r>
              <a:rPr lang="en-US" dirty="0" smtClean="0"/>
              <a:t>iteration. The </a:t>
            </a:r>
            <a:r>
              <a:rPr lang="en-US" dirty="0"/>
              <a:t>majority of backlog items will be of this type</a:t>
            </a:r>
          </a:p>
          <a:p>
            <a:pPr lvl="2"/>
            <a:r>
              <a:rPr lang="en-US" dirty="0"/>
              <a:t>Blank</a:t>
            </a:r>
          </a:p>
          <a:p>
            <a:pPr lvl="3"/>
            <a:r>
              <a:rPr lang="en-US" dirty="0"/>
              <a:t>Will be used for technical backlog items (exceptions only</a:t>
            </a:r>
            <a:r>
              <a:rPr lang="en-US" dirty="0" smtClean="0"/>
              <a:t>). Must </a:t>
            </a:r>
            <a:r>
              <a:rPr lang="en-US" dirty="0"/>
              <a:t>rollup to an Epic of type “User Story”</a:t>
            </a:r>
          </a:p>
          <a:p>
            <a:pPr marL="269875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40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Requirement Sync 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E1882-1075-1A4A-B93F-B501D88D9C2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VersionOne will be source of truth (One direction)</a:t>
            </a:r>
          </a:p>
          <a:p>
            <a:r>
              <a:rPr lang="en-US" dirty="0" smtClean="0"/>
              <a:t>Need to sync up “Capability, Feature, </a:t>
            </a:r>
            <a:r>
              <a:rPr lang="en-US" dirty="0" err="1" smtClean="0"/>
              <a:t>UserStory</a:t>
            </a:r>
            <a:r>
              <a:rPr lang="en-US" dirty="0" smtClean="0"/>
              <a:t>” in HP ALM </a:t>
            </a:r>
          </a:p>
          <a:p>
            <a:pPr lvl="1"/>
            <a:r>
              <a:rPr lang="en-US" dirty="0" smtClean="0"/>
              <a:t>Real time in preferable </a:t>
            </a:r>
            <a:endParaRPr lang="en-US" dirty="0"/>
          </a:p>
          <a:p>
            <a:r>
              <a:rPr lang="en-US" dirty="0" smtClean="0"/>
              <a:t>Note from Meeting </a:t>
            </a:r>
          </a:p>
          <a:p>
            <a:pPr lvl="1"/>
            <a:r>
              <a:rPr lang="en-US" dirty="0" smtClean="0"/>
              <a:t>New/update/delete from VersionOne to ALM </a:t>
            </a:r>
          </a:p>
          <a:p>
            <a:pPr lvl="1"/>
            <a:r>
              <a:rPr lang="en-US" dirty="0" smtClean="0"/>
              <a:t>Need to decide on field mapping such as release, iteration, 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74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E1882-1075-1A4A-B93F-B501D88D9C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For Epic and Backlog of type user stories, need to sync up test cases with HP ALM </a:t>
            </a:r>
          </a:p>
          <a:p>
            <a:pPr lvl="1"/>
            <a:r>
              <a:rPr lang="en-US" dirty="0" smtClean="0"/>
              <a:t>For Epic of type User Story, we will have a child backlog that will hold User story test cases. (</a:t>
            </a:r>
            <a:r>
              <a:rPr lang="en-US" dirty="0" smtClean="0">
                <a:solidFill>
                  <a:srgbClr val="FF0000"/>
                </a:solidFill>
              </a:rPr>
              <a:t>Need to revisit this as Epic supports acceptance test)</a:t>
            </a:r>
            <a:endParaRPr lang="en-US" dirty="0" smtClean="0"/>
          </a:p>
          <a:p>
            <a:r>
              <a:rPr lang="en-US" dirty="0" smtClean="0"/>
              <a:t>For Epic of type Capability and Feature, test cases will be documented in HP ALM  (</a:t>
            </a:r>
            <a:r>
              <a:rPr lang="en-US" strike="sngStrike" dirty="0" smtClean="0"/>
              <a:t>Assumption is that it is not possible to have test cases for Epic in VersionOne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Notes from Meeting</a:t>
            </a:r>
          </a:p>
          <a:p>
            <a:pPr lvl="1"/>
            <a:r>
              <a:rPr lang="en-US" dirty="0" smtClean="0"/>
              <a:t>VersionOne support acceptance test at the Epic level. </a:t>
            </a:r>
          </a:p>
          <a:p>
            <a:pPr lvl="1"/>
            <a:r>
              <a:rPr lang="en-US" dirty="0" smtClean="0"/>
              <a:t>Regression Test and grouping is available by VersionOne – Similar concept in HP ALM </a:t>
            </a:r>
          </a:p>
          <a:p>
            <a:pPr lvl="1"/>
            <a:r>
              <a:rPr lang="en-US" dirty="0" smtClean="0"/>
              <a:t>VersionOne does not have linkage (out of the box) between defect and test case – Dave to confirm</a:t>
            </a:r>
          </a:p>
          <a:p>
            <a:pPr lvl="1"/>
            <a:r>
              <a:rPr lang="en-US" dirty="0" smtClean="0"/>
              <a:t>VersionOne support assigning acceptance test to defects</a:t>
            </a:r>
          </a:p>
          <a:p>
            <a:pPr lvl="1"/>
            <a:r>
              <a:rPr lang="en-US" dirty="0" smtClean="0"/>
              <a:t>Need further discussion on parameter mapping</a:t>
            </a:r>
          </a:p>
          <a:p>
            <a:pPr lvl="1"/>
            <a:r>
              <a:rPr lang="en-US" dirty="0" smtClean="0"/>
              <a:t>Epics and User stories acceptance tests will be documented and executed in V1, sync up with HP (source of truth is V1)</a:t>
            </a:r>
          </a:p>
          <a:p>
            <a:pPr lvl="1"/>
            <a:r>
              <a:rPr lang="en-US" dirty="0" smtClean="0"/>
              <a:t>For regression tests:</a:t>
            </a:r>
          </a:p>
          <a:p>
            <a:pPr lvl="2"/>
            <a:r>
              <a:rPr lang="en-US" dirty="0" smtClean="0"/>
              <a:t>Option 1: </a:t>
            </a:r>
          </a:p>
          <a:p>
            <a:pPr lvl="3"/>
            <a:r>
              <a:rPr lang="en-US" dirty="0" smtClean="0"/>
              <a:t>Mark test cases to be included in Regression test in V1</a:t>
            </a:r>
          </a:p>
          <a:p>
            <a:pPr lvl="3"/>
            <a:r>
              <a:rPr lang="en-US" dirty="0" smtClean="0"/>
              <a:t>Manual or scheduled push to HP </a:t>
            </a:r>
          </a:p>
          <a:p>
            <a:pPr lvl="3"/>
            <a:r>
              <a:rPr lang="en-US" dirty="0" smtClean="0"/>
              <a:t>Execution and updated of result will be done in HP</a:t>
            </a:r>
          </a:p>
          <a:p>
            <a:pPr lvl="3"/>
            <a:r>
              <a:rPr lang="en-US" dirty="0" smtClean="0"/>
              <a:t>For failed test cases, there will be defects that will be linked to failed one in HP</a:t>
            </a:r>
          </a:p>
          <a:p>
            <a:pPr lvl="3"/>
            <a:r>
              <a:rPr lang="en-US" dirty="0" smtClean="0"/>
              <a:t>Mayur and Ranjan to further discuss this option and identify gaps and issues</a:t>
            </a:r>
          </a:p>
          <a:p>
            <a:pPr lvl="2"/>
            <a:r>
              <a:rPr lang="en-US" dirty="0" smtClean="0"/>
              <a:t>Option 2: </a:t>
            </a:r>
          </a:p>
          <a:p>
            <a:pPr lvl="3"/>
            <a:r>
              <a:rPr lang="en-US" dirty="0" smtClean="0"/>
              <a:t>Use only one of the system for regression, do nothing in V1 and use HP, or other way around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test fails how to link newly created defect to failed test =&gt; Dave to look into this</a:t>
            </a:r>
          </a:p>
          <a:p>
            <a:pPr lvl="1"/>
            <a:r>
              <a:rPr lang="en-US" dirty="0" smtClean="0"/>
              <a:t>Suggestion: use V1 regression test capability for month or two to understand it before making any decision</a:t>
            </a:r>
          </a:p>
          <a:p>
            <a:pPr lvl="1"/>
            <a:r>
              <a:rPr lang="en-US" dirty="0" smtClean="0"/>
              <a:t>For initial estimation, consider Option1 for regression tests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© Sigma Systems  |  Company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E1882-1075-1A4A-B93F-B501D88D9C2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Initial requirement discussion: Jan 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Work Estimation/SOW: Jan 12</a:t>
            </a:r>
            <a:r>
              <a:rPr lang="en-US" baseline="30000" dirty="0" smtClean="0"/>
              <a:t>th</a:t>
            </a:r>
            <a:r>
              <a:rPr lang="en-US" dirty="0" smtClean="0"/>
              <a:t> (to be confirmed)</a:t>
            </a:r>
          </a:p>
          <a:p>
            <a:r>
              <a:rPr lang="en-US" dirty="0" smtClean="0"/>
              <a:t>Signed SOW: Jan 30</a:t>
            </a:r>
            <a:r>
              <a:rPr lang="en-US" baseline="30000" dirty="0" smtClean="0"/>
              <a:t>th </a:t>
            </a:r>
            <a:endParaRPr lang="en-US" dirty="0" smtClean="0"/>
          </a:p>
          <a:p>
            <a:r>
              <a:rPr lang="en-US" dirty="0" smtClean="0"/>
              <a:t>Detailed Requirement:  Feb 2- 7</a:t>
            </a:r>
          </a:p>
          <a:p>
            <a:r>
              <a:rPr lang="en-US" dirty="0" smtClean="0"/>
              <a:t>Integration Development: Feb 9-27</a:t>
            </a:r>
          </a:p>
          <a:p>
            <a:r>
              <a:rPr lang="en-US" dirty="0" smtClean="0"/>
              <a:t>Integration Acceptance Testing: March 2-6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GMA-2014">
  <a:themeElements>
    <a:clrScheme name="SIGMA-2014">
      <a:dk1>
        <a:srgbClr val="646464"/>
      </a:dk1>
      <a:lt1>
        <a:srgbClr val="FFFFFF"/>
      </a:lt1>
      <a:dk2>
        <a:srgbClr val="5A547A"/>
      </a:dk2>
      <a:lt2>
        <a:srgbClr val="FE5622"/>
      </a:lt2>
      <a:accent1>
        <a:srgbClr val="646464"/>
      </a:accent1>
      <a:accent2>
        <a:srgbClr val="FE5622"/>
      </a:accent2>
      <a:accent3>
        <a:srgbClr val="5A547A"/>
      </a:accent3>
      <a:accent4>
        <a:srgbClr val="EC008C"/>
      </a:accent4>
      <a:accent5>
        <a:srgbClr val="8D6789"/>
      </a:accent5>
      <a:accent6>
        <a:srgbClr val="607B99"/>
      </a:accent6>
      <a:hlink>
        <a:srgbClr val="575172"/>
      </a:hlink>
      <a:folHlink>
        <a:srgbClr val="A6A6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Version 1 Overview - v1.potx [Read-Only]" id="{58C1F600-DEEE-4F7E-93AC-00CCB533723E}" vid="{93A9DA22-EFB1-42BE-B878-82E4A978AB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3f8e091ab69429d838d69d353d6f3b2 xmlns="75d9dea0-76f4-4d0c-b08b-6065d88616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38ae0398-4ea2-4d10-a5ac-1115284f036a</TermId>
        </TermInfo>
      </Terms>
    </c3f8e091ab69429d838d69d353d6f3b2>
    <p77bbcd3d8334ab5b543ba4e0690a4de xmlns="25152a3e-f3e7-4016-9487-c83458e69fb1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Design</TermName>
          <TermId xmlns="http://schemas.microsoft.com/office/infopath/2007/PartnerControls">6644994e-f9fe-4544-8782-eb5a9b939d91</TermId>
        </TermInfo>
      </Terms>
    </p77bbcd3d8334ab5b543ba4e0690a4de>
    <Keyword xmlns="75d9dea0-76f4-4d0c-b08b-6065d8861668">powerpoint template</Keyword>
    <mb0bd0bbca434c2bb80adab8f0969ce5 xmlns="75d9dea0-76f4-4d0c-b08b-6065d88616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Ready To Use</TermName>
          <TermId xmlns="http://schemas.microsoft.com/office/infopath/2007/PartnerControls">68402702-9f3b-46d8-b2ee-f99ed40b4b64</TermId>
        </TermInfo>
      </Terms>
    </mb0bd0bbca434c2bb80adab8f0969ce5>
    <n538a041d90e40239bc3a18b30133dd8 xmlns="75d9dea0-76f4-4d0c-b08b-6065d88616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c708c921-2922-4ecc-85a9-cd50593788a1</TermId>
        </TermInfo>
      </Terms>
    </n538a041d90e40239bc3a18b30133dd8>
    <TaxCatchAll xmlns="530f5126-309c-4ab7-a250-e45016ddf48f">
      <Value>98</Value>
      <Value>87</Value>
      <Value>85</Value>
      <Value>119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CT" ma:contentTypeID="0x0101008FDD98D0B78D524ABB3C36D940A1D4D2009DFA0C9DF59BE3489654D82305DE1042" ma:contentTypeVersion="7" ma:contentTypeDescription="" ma:contentTypeScope="" ma:versionID="f9c55a97c4f03e3f16dfbacf0bd947bd">
  <xsd:schema xmlns:xsd="http://www.w3.org/2001/XMLSchema" xmlns:xs="http://www.w3.org/2001/XMLSchema" xmlns:p="http://schemas.microsoft.com/office/2006/metadata/properties" xmlns:ns2="75d9dea0-76f4-4d0c-b08b-6065d8861668" xmlns:ns3="530f5126-309c-4ab7-a250-e45016ddf48f" xmlns:ns4="25152a3e-f3e7-4016-9487-c83458e69fb1" targetNamespace="http://schemas.microsoft.com/office/2006/metadata/properties" ma:root="true" ma:fieldsID="e32f5c04f820be7cecd4a8d170dec138" ns2:_="" ns3:_="" ns4:_="">
    <xsd:import namespace="75d9dea0-76f4-4d0c-b08b-6065d8861668"/>
    <xsd:import namespace="530f5126-309c-4ab7-a250-e45016ddf48f"/>
    <xsd:import namespace="25152a3e-f3e7-4016-9487-c83458e69fb1"/>
    <xsd:element name="properties">
      <xsd:complexType>
        <xsd:sequence>
          <xsd:element name="documentManagement">
            <xsd:complexType>
              <xsd:all>
                <xsd:element ref="ns2:Keyword" minOccurs="0"/>
                <xsd:element ref="ns2:n538a041d90e40239bc3a18b30133dd8" minOccurs="0"/>
                <xsd:element ref="ns3:TaxCatchAll" minOccurs="0"/>
                <xsd:element ref="ns3:TaxCatchAllLabel" minOccurs="0"/>
                <xsd:element ref="ns2:mb0bd0bbca434c2bb80adab8f0969ce5" minOccurs="0"/>
                <xsd:element ref="ns2:c3f8e091ab69429d838d69d353d6f3b2" minOccurs="0"/>
                <xsd:element ref="ns4:p77bbcd3d8334ab5b543ba4e0690a4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9dea0-76f4-4d0c-b08b-6065d8861668" elementFormDefault="qualified">
    <xsd:import namespace="http://schemas.microsoft.com/office/2006/documentManagement/types"/>
    <xsd:import namespace="http://schemas.microsoft.com/office/infopath/2007/PartnerControls"/>
    <xsd:element name="Keyword" ma:index="3" nillable="true" ma:displayName="Keyword" ma:internalName="Keyword">
      <xsd:simpleType>
        <xsd:restriction base="dms:Text">
          <xsd:maxLength value="30"/>
        </xsd:restriction>
      </xsd:simpleType>
    </xsd:element>
    <xsd:element name="n538a041d90e40239bc3a18b30133dd8" ma:index="8" nillable="true" ma:taxonomy="true" ma:internalName="n538a041d90e40239bc3a18b30133dd8" ma:taxonomyFieldName="TemplateType" ma:displayName="TemplateType" ma:default="" ma:fieldId="{7538a041-d90e-4023-9bc3-a18b30133dd8}" ma:sspId="f4872a5b-0c74-44ea-a63a-fe7995d460e7" ma:termSetId="dd4bc120-934d-4e91-bfb1-03af2812bcee" ma:anchorId="94cd2c45-68a7-49e2-a883-fef51bb76668" ma:open="false" ma:isKeyword="false">
      <xsd:complexType>
        <xsd:sequence>
          <xsd:element ref="pc:Terms" minOccurs="0" maxOccurs="1"/>
        </xsd:sequence>
      </xsd:complexType>
    </xsd:element>
    <xsd:element name="mb0bd0bbca434c2bb80adab8f0969ce5" ma:index="12" nillable="true" ma:taxonomy="true" ma:internalName="mb0bd0bbca434c2bb80adab8f0969ce5" ma:taxonomyFieldName="ContentQuality" ma:displayName="ContentQuality" ma:default="" ma:fieldId="{6b0bd0bb-ca43-4c2b-b80a-dab8f0969ce5}" ma:sspId="f4872a5b-0c74-44ea-a63a-fe7995d460e7" ma:termSetId="dd4bc120-934d-4e91-bfb1-03af2812bcee" ma:anchorId="83ada2f7-9c4f-49c8-b8a7-e322ff8c2cbb" ma:open="false" ma:isKeyword="false">
      <xsd:complexType>
        <xsd:sequence>
          <xsd:element ref="pc:Terms" minOccurs="0" maxOccurs="1"/>
        </xsd:sequence>
      </xsd:complexType>
    </xsd:element>
    <xsd:element name="c3f8e091ab69429d838d69d353d6f3b2" ma:index="15" nillable="true" ma:taxonomy="true" ma:internalName="c3f8e091ab69429d838d69d353d6f3b2" ma:taxonomyFieldName="Users" ma:displayName="Users" ma:default="" ma:fieldId="{c3f8e091-ab69-429d-838d-69d353d6f3b2}" ma:sspId="f4872a5b-0c74-44ea-a63a-fe7995d460e7" ma:termSetId="dd4bc120-934d-4e91-bfb1-03af2812bcee" ma:anchorId="6b3bace0-177f-420d-993d-565ee8d06d94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f5126-309c-4ab7-a250-e45016ddf48f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8011940a-9f9a-460d-9f25-d7073ea343dd}" ma:internalName="TaxCatchAll" ma:showField="CatchAllData" ma:web="530f5126-309c-4ab7-a250-e45016ddf4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8011940a-9f9a-460d-9f25-d7073ea343dd}" ma:internalName="TaxCatchAllLabel" ma:readOnly="true" ma:showField="CatchAllDataLabel" ma:web="530f5126-309c-4ab7-a250-e45016ddf4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52a3e-f3e7-4016-9487-c83458e69fb1" elementFormDefault="qualified">
    <xsd:import namespace="http://schemas.microsoft.com/office/2006/documentManagement/types"/>
    <xsd:import namespace="http://schemas.microsoft.com/office/infopath/2007/PartnerControls"/>
    <xsd:element name="p77bbcd3d8334ab5b543ba4e0690a4de" ma:index="18" nillable="true" ma:taxonomy="true" ma:internalName="p77bbcd3d8334ab5b543ba4e0690a4de" ma:taxonomyFieldName="Project_x0020_Doc_x0020_Type" ma:displayName="Project Doc Type" ma:default="" ma:fieldId="{977bbcd3-d833-4ab5-b543-ba4e0690a4de}" ma:sspId="f4872a5b-0c74-44ea-a63a-fe7995d460e7" ma:termSetId="0a6a3490-dcaa-4882-bbf4-a15c7ae5461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40242A-EF95-4077-9F7C-1ED855EF0EB2}">
  <ds:schemaRefs>
    <ds:schemaRef ds:uri="530f5126-309c-4ab7-a250-e45016ddf48f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5152a3e-f3e7-4016-9487-c83458e69fb1"/>
    <ds:schemaRef ds:uri="75d9dea0-76f4-4d0c-b08b-6065d8861668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8DFF5B9-38B5-42D0-91D1-BF8D7D5A7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9dea0-76f4-4d0c-b08b-6065d8861668"/>
    <ds:schemaRef ds:uri="530f5126-309c-4ab7-a250-e45016ddf48f"/>
    <ds:schemaRef ds:uri="25152a3e-f3e7-4016-9487-c83458e69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8B9C1B-3604-4518-AF91-5310FD042C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Version 1 Overview - v1</Template>
  <TotalTime>0</TotalTime>
  <Words>753</Words>
  <Application>Microsoft Macintosh PowerPoint</Application>
  <PresentationFormat>On-screen Show (16:9)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SIGMA-2014</vt:lpstr>
      <vt:lpstr>VersionOne &amp; HP ALM Integration </vt:lpstr>
      <vt:lpstr>Areas of consideration</vt:lpstr>
      <vt:lpstr>Defects</vt:lpstr>
      <vt:lpstr>Requirement – Requirement type in V1</vt:lpstr>
      <vt:lpstr> Requirement Sync up</vt:lpstr>
      <vt:lpstr>Test Cases</vt:lpstr>
      <vt:lpstr>Timeline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2015-01-07T02:59:59Z</dcterms:created>
  <dcterms:modified xsi:type="dcterms:W3CDTF">2015-01-28T06:03:17Z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0x0101008FDD98D0B78D524ABB3C36D940A1D4D2009DFA0C9DF59BE3489654D82305DE1042</vt:lpwstr>
  </property>
  <property fmtid="{D5CDD505-2E9C-101B-9397-08002B2CF9AE}" pid="3" name="ContentQuality">
    <vt:lpwstr>85;#Ready To Use|68402702-9f3b-46d8-b2ee-f99ed40b4b64</vt:lpwstr>
  </property>
  <property fmtid="{D5CDD505-2E9C-101B-9397-08002B2CF9AE}" pid="4" name="Project Doc Type">
    <vt:lpwstr>98;#Design|6644994e-f9fe-4544-8782-eb5a9b939d91</vt:lpwstr>
  </property>
  <property fmtid="{D5CDD505-2E9C-101B-9397-08002B2CF9AE}" pid="5" name="TemplateType">
    <vt:lpwstr>87;#Template|c708c921-2922-4ecc-85a9-cd50593788a1</vt:lpwstr>
  </property>
  <property fmtid="{D5CDD505-2E9C-101B-9397-08002B2CF9AE}" pid="6" name="Users">
    <vt:lpwstr>119;#All|38ae0398-4ea2-4d10-a5ac-1115284f036a</vt:lpwstr>
  </property>
</Properties>
</file>