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KzzsUDTelHusIQdWVm956Ck0f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6a1bfc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746a1bfc1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746a1bfc1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27396812" y="5304631"/>
            <a:ext cx="18724563" cy="987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7544595" y="-4470136"/>
            <a:ext cx="18724563" cy="2942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88"/>
              </a:spcBef>
              <a:spcAft>
                <a:spcPts val="0"/>
              </a:spcAft>
              <a:buClr>
                <a:srgbClr val="888888"/>
              </a:buClr>
              <a:buSzPts val="3438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>
                <a:srgbClr val="888888"/>
              </a:buClr>
              <a:buSzPts val="2563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2156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2156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2156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2156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2156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215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81"/>
              <a:buFont typeface="Calibri"/>
              <a:buNone/>
              <a:defRPr sz="4281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2156"/>
              <a:buNone/>
              <a:defRPr sz="2156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938"/>
              <a:buNone/>
              <a:defRPr sz="1937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rgbClr val="888888"/>
              </a:buClr>
              <a:buSzPts val="1719"/>
              <a:buNone/>
              <a:defRPr sz="1719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2194984" y="5121275"/>
            <a:ext cx="19649016" cy="1448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rm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91350" algn="l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563"/>
              <a:buChar char="–"/>
              <a:defRPr sz="2563"/>
            </a:lvl2pPr>
            <a:lvl3pPr marL="1371600" lvl="2" indent="-365506" algn="l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Char char="•"/>
              <a:defRPr sz="2156"/>
            </a:lvl3pPr>
            <a:lvl4pPr marL="1828800" lvl="3" indent="-351663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38"/>
              <a:buChar char="–"/>
              <a:defRPr sz="1937"/>
            </a:lvl4pPr>
            <a:lvl5pPr marL="2286000" lvl="4" indent="-351663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38"/>
              <a:buChar char="»"/>
              <a:defRPr sz="1937"/>
            </a:lvl5pPr>
            <a:lvl6pPr marL="2743200" lvl="5" indent="-351663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38"/>
              <a:buChar char="•"/>
              <a:defRPr sz="1937"/>
            </a:lvl6pPr>
            <a:lvl7pPr marL="3200400" lvl="6" indent="-351663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38"/>
              <a:buChar char="•"/>
              <a:defRPr sz="1937"/>
            </a:lvl7pPr>
            <a:lvl8pPr marL="3657600" lvl="7" indent="-351663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38"/>
              <a:buChar char="•"/>
              <a:defRPr sz="1937"/>
            </a:lvl8pPr>
            <a:lvl9pPr marL="4114800" lvl="8" indent="-351663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38"/>
              <a:buChar char="•"/>
              <a:defRPr sz="1937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22047202" y="5121275"/>
            <a:ext cx="19649016" cy="1448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rm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91350" algn="l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563"/>
              <a:buChar char="–"/>
              <a:defRPr sz="2563"/>
            </a:lvl2pPr>
            <a:lvl3pPr marL="1371600" lvl="2" indent="-365506" algn="l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Char char="•"/>
              <a:defRPr sz="2156"/>
            </a:lvl3pPr>
            <a:lvl4pPr marL="1828800" lvl="3" indent="-351663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38"/>
              <a:buChar char="–"/>
              <a:defRPr sz="1937"/>
            </a:lvl4pPr>
            <a:lvl5pPr marL="2286000" lvl="4" indent="-351663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38"/>
              <a:buChar char="»"/>
              <a:defRPr sz="1937"/>
            </a:lvl5pPr>
            <a:lvl6pPr marL="2743200" lvl="5" indent="-351663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38"/>
              <a:buChar char="•"/>
              <a:defRPr sz="1937"/>
            </a:lvl6pPr>
            <a:lvl7pPr marL="3200400" lvl="6" indent="-351663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38"/>
              <a:buChar char="•"/>
              <a:defRPr sz="1937"/>
            </a:lvl7pPr>
            <a:lvl8pPr marL="3657600" lvl="7" indent="-351663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38"/>
              <a:buChar char="•"/>
              <a:defRPr sz="1937"/>
            </a:lvl8pPr>
            <a:lvl9pPr marL="4114800" lvl="8" indent="-351663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38"/>
              <a:buChar char="•"/>
              <a:defRPr sz="1937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19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563"/>
              <a:buNone/>
              <a:defRPr sz="2563" b="1"/>
            </a:lvl1pPr>
            <a:lvl2pPr marL="914400" lvl="1" indent="-228600" algn="l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None/>
              <a:defRPr sz="2156" b="1"/>
            </a:lvl2pPr>
            <a:lvl3pPr marL="1371600" lvl="2" indent="-2286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38"/>
              <a:buNone/>
              <a:defRPr sz="1937" b="1"/>
            </a:lvl3pPr>
            <a:lvl4pPr marL="1828800" lvl="3" indent="-228600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None/>
              <a:defRPr sz="1719" b="1"/>
            </a:lvl4pPr>
            <a:lvl5pPr marL="2286000" lvl="4" indent="-228600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None/>
              <a:defRPr sz="1719" b="1"/>
            </a:lvl5pPr>
            <a:lvl6pPr marL="2743200" lvl="5" indent="-228600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None/>
              <a:defRPr sz="1719" b="1"/>
            </a:lvl6pPr>
            <a:lvl7pPr marL="3200400" lvl="6" indent="-228600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None/>
              <a:defRPr sz="1719" b="1"/>
            </a:lvl7pPr>
            <a:lvl8pPr marL="3657600" lvl="7" indent="-228600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None/>
              <a:defRPr sz="1719" b="1"/>
            </a:lvl8pPr>
            <a:lvl9pPr marL="4114800" lvl="8" indent="-228600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None/>
              <a:defRPr sz="1719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rmAutofit/>
          </a:bodyPr>
          <a:lstStyle>
            <a:lvl1pPr marL="457200" lvl="0" indent="-391350" algn="l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563"/>
              <a:buChar char="•"/>
              <a:defRPr sz="2563"/>
            </a:lvl1pPr>
            <a:lvl2pPr marL="914400" lvl="1" indent="-365506" algn="l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Char char="–"/>
              <a:defRPr sz="2156"/>
            </a:lvl2pPr>
            <a:lvl3pPr marL="1371600" lvl="2" indent="-351663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38"/>
              <a:buChar char="•"/>
              <a:defRPr sz="1937"/>
            </a:lvl3pPr>
            <a:lvl4pPr marL="1828800" lvl="3" indent="-337756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Char char="–"/>
              <a:defRPr sz="1719"/>
            </a:lvl4pPr>
            <a:lvl5pPr marL="2286000" lvl="4" indent="-337756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Char char="»"/>
              <a:defRPr sz="1719"/>
            </a:lvl5pPr>
            <a:lvl6pPr marL="2743200" lvl="5" indent="-337756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Char char="•"/>
              <a:defRPr sz="1719"/>
            </a:lvl6pPr>
            <a:lvl7pPr marL="3200400" lvl="6" indent="-337756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Char char="•"/>
              <a:defRPr sz="1719"/>
            </a:lvl7pPr>
            <a:lvl8pPr marL="3657600" lvl="7" indent="-337756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Char char="•"/>
              <a:defRPr sz="1719"/>
            </a:lvl8pPr>
            <a:lvl9pPr marL="4114800" lvl="8" indent="-337756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Char char="•"/>
              <a:defRPr sz="1719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563"/>
              <a:buNone/>
              <a:defRPr sz="2563" b="1"/>
            </a:lvl1pPr>
            <a:lvl2pPr marL="914400" lvl="1" indent="-228600" algn="l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None/>
              <a:defRPr sz="2156" b="1"/>
            </a:lvl2pPr>
            <a:lvl3pPr marL="1371600" lvl="2" indent="-2286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38"/>
              <a:buNone/>
              <a:defRPr sz="1937" b="1"/>
            </a:lvl3pPr>
            <a:lvl4pPr marL="1828800" lvl="3" indent="-228600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None/>
              <a:defRPr sz="1719" b="1"/>
            </a:lvl4pPr>
            <a:lvl5pPr marL="2286000" lvl="4" indent="-228600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None/>
              <a:defRPr sz="1719" b="1"/>
            </a:lvl5pPr>
            <a:lvl6pPr marL="2743200" lvl="5" indent="-228600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None/>
              <a:defRPr sz="1719" b="1"/>
            </a:lvl6pPr>
            <a:lvl7pPr marL="3200400" lvl="6" indent="-228600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None/>
              <a:defRPr sz="1719" b="1"/>
            </a:lvl7pPr>
            <a:lvl8pPr marL="3657600" lvl="7" indent="-228600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None/>
              <a:defRPr sz="1719" b="1"/>
            </a:lvl8pPr>
            <a:lvl9pPr marL="4114800" lvl="8" indent="-228600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None/>
              <a:defRPr sz="1719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rmAutofit/>
          </a:bodyPr>
          <a:lstStyle>
            <a:lvl1pPr marL="457200" lvl="0" indent="-391350" algn="l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563"/>
              <a:buChar char="•"/>
              <a:defRPr sz="2563"/>
            </a:lvl1pPr>
            <a:lvl2pPr marL="914400" lvl="1" indent="-365506" algn="l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Char char="–"/>
              <a:defRPr sz="2156"/>
            </a:lvl2pPr>
            <a:lvl3pPr marL="1371600" lvl="2" indent="-351663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38"/>
              <a:buChar char="•"/>
              <a:defRPr sz="1937"/>
            </a:lvl3pPr>
            <a:lvl4pPr marL="1828800" lvl="3" indent="-337756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Char char="–"/>
              <a:defRPr sz="1719"/>
            </a:lvl4pPr>
            <a:lvl5pPr marL="2286000" lvl="4" indent="-337756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Char char="»"/>
              <a:defRPr sz="1719"/>
            </a:lvl5pPr>
            <a:lvl6pPr marL="2743200" lvl="5" indent="-337756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Char char="•"/>
              <a:defRPr sz="1719"/>
            </a:lvl6pPr>
            <a:lvl7pPr marL="3200400" lvl="6" indent="-337756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Char char="•"/>
              <a:defRPr sz="1719"/>
            </a:lvl7pPr>
            <a:lvl8pPr marL="3657600" lvl="7" indent="-337756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Char char="•"/>
              <a:defRPr sz="1719"/>
            </a:lvl8pPr>
            <a:lvl9pPr marL="4114800" lvl="8" indent="-337756" algn="l">
              <a:lnSpc>
                <a:spcPct val="100000"/>
              </a:lnSpc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ts val="1719"/>
              <a:buChar char="•"/>
              <a:defRPr sz="1719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6"/>
              <a:buFont typeface="Calibri"/>
              <a:buNone/>
              <a:defRPr sz="2156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rmAutofit/>
          </a:bodyPr>
          <a:lstStyle>
            <a:lvl1pPr marL="457200" lvl="0" indent="-446913" algn="l">
              <a:lnSpc>
                <a:spcPct val="100000"/>
              </a:lnSpc>
              <a:spcBef>
                <a:spcPts val="688"/>
              </a:spcBef>
              <a:spcAft>
                <a:spcPts val="0"/>
              </a:spcAft>
              <a:buClr>
                <a:schemeClr val="dk1"/>
              </a:buClr>
              <a:buSzPts val="3438"/>
              <a:buChar char="•"/>
              <a:defRPr sz="3438"/>
            </a:lvl1pPr>
            <a:lvl2pPr marL="914400" lvl="1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91350" algn="l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563"/>
              <a:buChar char="•"/>
              <a:defRPr sz="2563"/>
            </a:lvl3pPr>
            <a:lvl4pPr marL="1828800" lvl="3" indent="-365506" algn="l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Char char="–"/>
              <a:defRPr sz="2156"/>
            </a:lvl4pPr>
            <a:lvl5pPr marL="2286000" lvl="4" indent="-365506" algn="l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Char char="»"/>
              <a:defRPr sz="2156"/>
            </a:lvl5pPr>
            <a:lvl6pPr marL="2743200" lvl="5" indent="-365506" algn="l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Char char="•"/>
              <a:defRPr sz="2156"/>
            </a:lvl6pPr>
            <a:lvl7pPr marL="3200400" lvl="6" indent="-365506" algn="l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Char char="•"/>
              <a:defRPr sz="2156"/>
            </a:lvl7pPr>
            <a:lvl8pPr marL="3657600" lvl="7" indent="-365506" algn="l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Char char="•"/>
              <a:defRPr sz="2156"/>
            </a:lvl8pPr>
            <a:lvl9pPr marL="4114800" lvl="8" indent="-365506" algn="l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Char char="•"/>
              <a:defRPr sz="2156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609601" y="1435100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1"/>
              <a:buNone/>
              <a:defRPr sz="1281"/>
            </a:lvl2pPr>
            <a:lvl3pPr marL="1371600" lvl="2" indent="-2286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3"/>
              <a:buNone/>
              <a:defRPr sz="1063"/>
            </a:lvl3pPr>
            <a:lvl4pPr marL="1828800" lvl="3" indent="-228600" algn="l">
              <a:lnSpc>
                <a:spcPct val="100000"/>
              </a:lnSpc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69"/>
              <a:buNone/>
              <a:defRPr sz="968"/>
            </a:lvl4pPr>
            <a:lvl5pPr marL="2286000" lvl="4" indent="-228600" algn="l">
              <a:lnSpc>
                <a:spcPct val="100000"/>
              </a:lnSpc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69"/>
              <a:buNone/>
              <a:defRPr sz="968"/>
            </a:lvl5pPr>
            <a:lvl6pPr marL="2743200" lvl="5" indent="-228600" algn="l">
              <a:lnSpc>
                <a:spcPct val="100000"/>
              </a:lnSpc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69"/>
              <a:buNone/>
              <a:defRPr sz="968"/>
            </a:lvl6pPr>
            <a:lvl7pPr marL="3200400" lvl="6" indent="-228600" algn="l">
              <a:lnSpc>
                <a:spcPct val="100000"/>
              </a:lnSpc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69"/>
              <a:buNone/>
              <a:defRPr sz="968"/>
            </a:lvl7pPr>
            <a:lvl8pPr marL="3657600" lvl="7" indent="-228600" algn="l">
              <a:lnSpc>
                <a:spcPct val="100000"/>
              </a:lnSpc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69"/>
              <a:buNone/>
              <a:defRPr sz="968"/>
            </a:lvl8pPr>
            <a:lvl9pPr marL="4114800" lvl="8" indent="-228600" algn="l">
              <a:lnSpc>
                <a:spcPct val="100000"/>
              </a:lnSpc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69"/>
              <a:buNone/>
              <a:defRPr sz="968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6"/>
              <a:buFont typeface="Calibri"/>
              <a:buNone/>
              <a:defRPr sz="2156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88"/>
              </a:spcBef>
              <a:spcAft>
                <a:spcPts val="0"/>
              </a:spcAft>
              <a:buClr>
                <a:schemeClr val="dk1"/>
              </a:buClr>
              <a:buSzPts val="3438"/>
              <a:buFont typeface="Arial"/>
              <a:buNone/>
              <a:defRPr sz="34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563"/>
              <a:buFont typeface="Arial"/>
              <a:buNone/>
              <a:defRPr sz="25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Font typeface="Arial"/>
              <a:buNone/>
              <a:defRPr sz="21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Font typeface="Arial"/>
              <a:buNone/>
              <a:defRPr sz="21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Font typeface="Arial"/>
              <a:buNone/>
              <a:defRPr sz="21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Font typeface="Arial"/>
              <a:buNone/>
              <a:defRPr sz="21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Font typeface="Arial"/>
              <a:buNone/>
              <a:defRPr sz="21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Font typeface="Arial"/>
              <a:buNone/>
              <a:defRPr sz="21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1"/>
              <a:buNone/>
              <a:defRPr sz="1281"/>
            </a:lvl2pPr>
            <a:lvl3pPr marL="1371600" lvl="2" indent="-2286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3"/>
              <a:buNone/>
              <a:defRPr sz="1063"/>
            </a:lvl3pPr>
            <a:lvl4pPr marL="1828800" lvl="3" indent="-228600" algn="l">
              <a:lnSpc>
                <a:spcPct val="100000"/>
              </a:lnSpc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69"/>
              <a:buNone/>
              <a:defRPr sz="968"/>
            </a:lvl4pPr>
            <a:lvl5pPr marL="2286000" lvl="4" indent="-228600" algn="l">
              <a:lnSpc>
                <a:spcPct val="100000"/>
              </a:lnSpc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69"/>
              <a:buNone/>
              <a:defRPr sz="968"/>
            </a:lvl5pPr>
            <a:lvl6pPr marL="2743200" lvl="5" indent="-228600" algn="l">
              <a:lnSpc>
                <a:spcPct val="100000"/>
              </a:lnSpc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69"/>
              <a:buNone/>
              <a:defRPr sz="968"/>
            </a:lvl6pPr>
            <a:lvl7pPr marL="3200400" lvl="6" indent="-228600" algn="l">
              <a:lnSpc>
                <a:spcPct val="100000"/>
              </a:lnSpc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69"/>
              <a:buNone/>
              <a:defRPr sz="968"/>
            </a:lvl7pPr>
            <a:lvl8pPr marL="3657600" lvl="7" indent="-228600" algn="l">
              <a:lnSpc>
                <a:spcPct val="100000"/>
              </a:lnSpc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69"/>
              <a:buNone/>
              <a:defRPr sz="968"/>
            </a:lvl8pPr>
            <a:lvl9pPr marL="4114800" lvl="8" indent="-228600" algn="l">
              <a:lnSpc>
                <a:spcPct val="100000"/>
              </a:lnSpc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69"/>
              <a:buNone/>
              <a:defRPr sz="968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19"/>
              <a:buFont typeface="Calibri"/>
              <a:buNone/>
              <a:defRPr sz="47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rmAutofit/>
          </a:bodyPr>
          <a:lstStyle>
            <a:lvl1pPr marL="457200" marR="0" lvl="0" indent="-446913" algn="l" rtl="0">
              <a:lnSpc>
                <a:spcPct val="100000"/>
              </a:lnSpc>
              <a:spcBef>
                <a:spcPts val="688"/>
              </a:spcBef>
              <a:spcAft>
                <a:spcPts val="0"/>
              </a:spcAft>
              <a:buClr>
                <a:schemeClr val="dk1"/>
              </a:buClr>
              <a:buSzPts val="3438"/>
              <a:buFont typeface="Arial"/>
              <a:buChar char="•"/>
              <a:defRPr sz="34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1350" algn="l" rtl="0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>
                <a:schemeClr val="dk1"/>
              </a:buClr>
              <a:buSzPts val="2563"/>
              <a:buFont typeface="Arial"/>
              <a:buChar char="•"/>
              <a:defRPr sz="25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506" algn="l" rtl="0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Font typeface="Arial"/>
              <a:buChar char="–"/>
              <a:defRPr sz="21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506" algn="l" rtl="0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Font typeface="Arial"/>
              <a:buChar char="»"/>
              <a:defRPr sz="21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506" algn="l" rtl="0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Font typeface="Arial"/>
              <a:buChar char="•"/>
              <a:defRPr sz="21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506" algn="l" rtl="0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Font typeface="Arial"/>
              <a:buChar char="•"/>
              <a:defRPr sz="21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506" algn="l" rtl="0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Font typeface="Arial"/>
              <a:buChar char="•"/>
              <a:defRPr sz="21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506" algn="l" rtl="0">
              <a:lnSpc>
                <a:spcPct val="10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156"/>
              <a:buFont typeface="Arial"/>
              <a:buChar char="•"/>
              <a:defRPr sz="21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1"/>
              <a:buFont typeface="Arial"/>
              <a:buNone/>
              <a:defRPr sz="128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 rot="10800000" flipH="1">
            <a:off x="240324" y="1354947"/>
            <a:ext cx="11767929" cy="5257293"/>
          </a:xfrm>
          <a:prstGeom prst="round1Rect">
            <a:avLst>
              <a:gd name="adj" fmla="val 16667"/>
            </a:avLst>
          </a:prstGeom>
          <a:solidFill>
            <a:srgbClr val="CCECFF"/>
          </a:solidFill>
          <a:ln w="1206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7"/>
              <a:buFont typeface="Arial"/>
              <a:buNone/>
            </a:pPr>
            <a:endParaRPr sz="193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080400" y="1974653"/>
            <a:ext cx="10257300" cy="23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Is Reading More with a Child Associated with Family Resilience?</a:t>
            </a:r>
            <a:endParaRPr sz="5400" b="1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Does this vary across education level of the parent?</a:t>
            </a:r>
            <a:endParaRPr sz="30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391723" y="4471733"/>
            <a:ext cx="9634538" cy="584775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Author 1</a:t>
            </a:r>
            <a:r>
              <a:rPr lang="en-US" sz="32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, Author 2 &amp; </a:t>
            </a:r>
            <a:r>
              <a:rPr lang="en-US" sz="32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Kelly Quinn</a:t>
            </a:r>
            <a:endParaRPr sz="3200" b="1" i="0" u="none" strike="noStrike" cap="none" baseline="300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 descr="Image result for emory rollins school of public health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9348" y="426613"/>
            <a:ext cx="2858905" cy="80525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4302403" y="1354947"/>
            <a:ext cx="3190527" cy="2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en-US" sz="112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 rot="10800000" flipH="1">
            <a:off x="240324" y="957348"/>
            <a:ext cx="11767929" cy="5791120"/>
          </a:xfrm>
          <a:prstGeom prst="round1Rect">
            <a:avLst>
              <a:gd name="adj" fmla="val 16667"/>
            </a:avLst>
          </a:prstGeom>
          <a:solidFill>
            <a:srgbClr val="CCECFF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333333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7"/>
              <a:buFont typeface="Arial"/>
              <a:buNone/>
            </a:pPr>
            <a:endParaRPr sz="193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834900" y="5"/>
            <a:ext cx="10257300" cy="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2D33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" descr="Image result for emory rollins school of public health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535478" y="426613"/>
            <a:ext cx="1472775" cy="41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4302403" y="1354947"/>
            <a:ext cx="3190527" cy="2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en-US" sz="112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609600" y="1354950"/>
            <a:ext cx="10707900" cy="49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What we think we know:</a:t>
            </a:r>
            <a:endParaRPr sz="3600" b="1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Family resilience helps families overcome adverse experiences</a:t>
            </a:r>
            <a:endParaRPr sz="140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Parent-child bonding contributes to family resilience</a:t>
            </a:r>
            <a:endParaRPr sz="3600" b="0" i="0" u="none" strike="noStrike" cap="none" baseline="300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Shared reading time helps strengthen the parent-child bond</a:t>
            </a:r>
            <a:endParaRPr sz="3600" b="0" i="0" u="none" strike="noStrike" cap="none" baseline="300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Education level of the parent has a role to play</a:t>
            </a:r>
            <a:endParaRPr sz="36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6a1bfc13_0_0"/>
          <p:cNvSpPr/>
          <p:nvPr/>
        </p:nvSpPr>
        <p:spPr>
          <a:xfrm rot="10800000" flipH="1">
            <a:off x="240324" y="957268"/>
            <a:ext cx="11767800" cy="5791200"/>
          </a:xfrm>
          <a:prstGeom prst="round1Rect">
            <a:avLst>
              <a:gd name="adj" fmla="val 16667"/>
            </a:avLst>
          </a:prstGeom>
          <a:solidFill>
            <a:srgbClr val="CCECFF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333333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7"/>
              <a:buFont typeface="Arial"/>
              <a:buNone/>
            </a:pPr>
            <a:endParaRPr sz="193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746a1bfc13_0_0"/>
          <p:cNvSpPr/>
          <p:nvPr/>
        </p:nvSpPr>
        <p:spPr>
          <a:xfrm>
            <a:off x="834900" y="5"/>
            <a:ext cx="10257300" cy="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2D33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746a1bfc13_0_0" descr="Image result for emory rollins school of public health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535478" y="426613"/>
            <a:ext cx="1472700" cy="4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746a1bfc13_0_0"/>
          <p:cNvSpPr/>
          <p:nvPr/>
        </p:nvSpPr>
        <p:spPr>
          <a:xfrm>
            <a:off x="4302403" y="1354947"/>
            <a:ext cx="31905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en-US" sz="112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746a1bfc13_0_0"/>
          <p:cNvSpPr txBox="1"/>
          <p:nvPr/>
        </p:nvSpPr>
        <p:spPr>
          <a:xfrm>
            <a:off x="609600" y="1492948"/>
            <a:ext cx="10707900" cy="4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Potential Confounding</a:t>
            </a:r>
            <a:endParaRPr sz="3600" b="1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Calibri"/>
              <a:buChar char="●"/>
            </a:pPr>
            <a:r>
              <a:rPr lang="en-US" sz="36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Financial Hardship</a:t>
            </a:r>
            <a:endParaRPr sz="36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Calibri"/>
              <a:buChar char="●"/>
            </a:pPr>
            <a:r>
              <a:rPr lang="en-US" sz="36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Other Caregiver</a:t>
            </a:r>
            <a:endParaRPr sz="36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Calibri"/>
              <a:buChar char="●"/>
            </a:pPr>
            <a:r>
              <a:rPr lang="en-US" sz="36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Religious and Emotional Support</a:t>
            </a:r>
            <a:endParaRPr sz="36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 rot="10800000" flipH="1">
            <a:off x="240324" y="957348"/>
            <a:ext cx="11767929" cy="5791120"/>
          </a:xfrm>
          <a:prstGeom prst="round1Rect">
            <a:avLst>
              <a:gd name="adj" fmla="val 16667"/>
            </a:avLst>
          </a:prstGeom>
          <a:solidFill>
            <a:srgbClr val="CCECFF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7"/>
              <a:buFont typeface="Arial"/>
              <a:buNone/>
            </a:pPr>
            <a:endParaRPr sz="193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952500" y="-9705"/>
            <a:ext cx="10257190" cy="46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2D33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3" descr="Image result for emory rollins school of public health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535478" y="426613"/>
            <a:ext cx="1472775" cy="41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 descr="A close up of a map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954" y="2149210"/>
            <a:ext cx="6121862" cy="3443547"/>
          </a:xfrm>
          <a:prstGeom prst="rect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3" name="Google Shape;123;p3"/>
          <p:cNvSpPr txBox="1"/>
          <p:nvPr/>
        </p:nvSpPr>
        <p:spPr>
          <a:xfrm>
            <a:off x="6906663" y="1681506"/>
            <a:ext cx="50925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NSCH 2018 Study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6906675" y="2149125"/>
            <a:ext cx="4628700" cy="3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A complex survey linear regression model between our composite ‘Family Resilience’ variable and our ‘Number of Days Read To’ was run.</a:t>
            </a:r>
            <a:endParaRPr sz="18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A maximal model was run with all covariates except ‘Religious Support’ and ‘Emotional support.’</a:t>
            </a:r>
            <a:endParaRPr sz="18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Interactions were tested between ‘Adult Education level’ and ‘Number of Days Read To’</a:t>
            </a:r>
            <a:endParaRPr sz="18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 rot="10800000" flipH="1">
            <a:off x="240324" y="957348"/>
            <a:ext cx="11767929" cy="5791120"/>
          </a:xfrm>
          <a:prstGeom prst="round1Rect">
            <a:avLst>
              <a:gd name="adj" fmla="val 16667"/>
            </a:avLst>
          </a:prstGeom>
          <a:solidFill>
            <a:srgbClr val="CCECFF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7"/>
              <a:buFont typeface="Arial"/>
              <a:buNone/>
            </a:pPr>
            <a:endParaRPr sz="193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952500" y="-9705"/>
            <a:ext cx="10257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2D33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4" descr="Image result for emory rollins school of public health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535478" y="426613"/>
            <a:ext cx="1472775" cy="41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425" y="1528263"/>
            <a:ext cx="4136649" cy="4826024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5700" y="1508013"/>
            <a:ext cx="6997951" cy="48665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/>
          <p:nvPr/>
        </p:nvSpPr>
        <p:spPr>
          <a:xfrm rot="10800000" flipH="1">
            <a:off x="240324" y="957348"/>
            <a:ext cx="11767929" cy="5791120"/>
          </a:xfrm>
          <a:prstGeom prst="round1Rect">
            <a:avLst>
              <a:gd name="adj" fmla="val 16667"/>
            </a:avLst>
          </a:prstGeom>
          <a:solidFill>
            <a:srgbClr val="CCECFF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7"/>
              <a:buFont typeface="Arial"/>
              <a:buNone/>
            </a:pPr>
            <a:endParaRPr sz="193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952500" y="-9705"/>
            <a:ext cx="10257190" cy="46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2D33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5" descr="Image result for emory rollins school of public health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535478" y="426613"/>
            <a:ext cx="1472775" cy="41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509100" y="1285950"/>
            <a:ext cx="11220000" cy="52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Interaction test between ‘Adult Education Level’ and ‘Number of Days Read To’ was non-significant.</a:t>
            </a:r>
            <a:endParaRPr sz="24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 model was chosen</a:t>
            </a:r>
            <a:r>
              <a:rPr lang="en-US" sz="24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, dropping the interaction term, </a:t>
            </a: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and produced</a:t>
            </a:r>
            <a:r>
              <a:rPr lang="en-US" sz="24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 the overall</a:t>
            </a: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 results seen in </a:t>
            </a:r>
            <a:r>
              <a:rPr lang="en-US" sz="24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Table 2</a:t>
            </a: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Notable findings:</a:t>
            </a:r>
            <a:endParaRPr sz="2400" b="1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‘Number of Days Read To’ had a significant, protective effect for ‘4-6 Days’ </a:t>
            </a:r>
            <a:r>
              <a:rPr lang="en-US" sz="22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(p Value: 0.0332)</a:t>
            </a: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 and ‘Every Day’ </a:t>
            </a:r>
            <a:r>
              <a:rPr lang="en-US" sz="22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(p Value: 0.0029).</a:t>
            </a: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Calibri"/>
              <a:buChar char="○"/>
            </a:pP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Levels less than 4 days read to were non-significant.</a:t>
            </a:r>
            <a:endParaRPr sz="24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Adult education was non-significant at every level. </a:t>
            </a:r>
            <a:endParaRPr sz="24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The absence of outside child care had a significant, protective effect </a:t>
            </a:r>
            <a:r>
              <a:rPr lang="en-US" sz="22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(p Value: 0.0004)</a:t>
            </a:r>
            <a:endParaRPr sz="22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The family experiencing financial hardship had a significant, harmful effect on </a:t>
            </a:r>
            <a:r>
              <a:rPr lang="en-US" sz="24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Family Resilience</a:t>
            </a: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(p Value: &lt;0.0001)</a:t>
            </a:r>
            <a:endParaRPr sz="22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 rot="10800000" flipH="1">
            <a:off x="240324" y="957348"/>
            <a:ext cx="11767929" cy="5791120"/>
          </a:xfrm>
          <a:prstGeom prst="round1Rect">
            <a:avLst>
              <a:gd name="adj" fmla="val 16667"/>
            </a:avLst>
          </a:prstGeom>
          <a:solidFill>
            <a:srgbClr val="CCECFF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7"/>
              <a:buFont typeface="Arial"/>
              <a:buNone/>
            </a:pPr>
            <a:endParaRPr sz="24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952500" y="-9705"/>
            <a:ext cx="10257190" cy="46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2D330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6" descr="Image result for emory rollins school of public health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535478" y="426613"/>
            <a:ext cx="1472775" cy="41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/>
          <p:nvPr/>
        </p:nvSpPr>
        <p:spPr>
          <a:xfrm>
            <a:off x="4302403" y="1354947"/>
            <a:ext cx="3190527" cy="2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en-US" sz="112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636100" y="1881774"/>
            <a:ext cx="10573500" cy="3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Reading to young children 4+ days a week has shown a statistically significant positive association with family resilience </a:t>
            </a:r>
            <a:endParaRPr sz="27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700"/>
              <a:buFont typeface="Calibri"/>
              <a:buChar char="○"/>
            </a:pPr>
            <a:r>
              <a:rPr lang="en-US" sz="27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Reading is not only good for literacy skill building but is also an important family bonding activity that aids families in overcoming adverse events and hardships</a:t>
            </a:r>
            <a:endParaRPr sz="27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Limitation- study focused on resilience of the family unit as a whole</a:t>
            </a:r>
            <a:endParaRPr sz="27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700"/>
              <a:buFont typeface="Calibri"/>
              <a:buChar char="○"/>
            </a:pPr>
            <a:r>
              <a:rPr lang="en-US" sz="27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 Further studies- Explore reading time with any bonded caregiver and child resilience </a:t>
            </a:r>
            <a:endParaRPr sz="27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 rot="10800000" flipH="1">
            <a:off x="240324" y="957348"/>
            <a:ext cx="11767929" cy="5791120"/>
          </a:xfrm>
          <a:prstGeom prst="round1Rect">
            <a:avLst>
              <a:gd name="adj" fmla="val 16667"/>
            </a:avLst>
          </a:prstGeom>
          <a:solidFill>
            <a:srgbClr val="CCECFF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7"/>
              <a:buFont typeface="Arial"/>
              <a:buNone/>
            </a:pPr>
            <a:endParaRPr sz="193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52500" y="-9705"/>
            <a:ext cx="10257190" cy="46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2D33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660748" y="1148575"/>
            <a:ext cx="9963600" cy="54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7" descr="Image result for emory rollins school of public health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535478" y="426613"/>
            <a:ext cx="1472775" cy="41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/>
          <p:nvPr/>
        </p:nvSpPr>
        <p:spPr>
          <a:xfrm>
            <a:off x="4302403" y="1354947"/>
            <a:ext cx="3190527" cy="2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en-US" sz="112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5500" y="1028700"/>
            <a:ext cx="9149974" cy="55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Macintosh PowerPoint</Application>
  <PresentationFormat>Widescreen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Lylah Lockridge</dc:creator>
  <cp:lastModifiedBy>Kelly Quinn</cp:lastModifiedBy>
  <cp:revision>1</cp:revision>
  <dcterms:created xsi:type="dcterms:W3CDTF">2020-04-17T02:14:58Z</dcterms:created>
  <dcterms:modified xsi:type="dcterms:W3CDTF">2020-08-25T23:15:23Z</dcterms:modified>
</cp:coreProperties>
</file>