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A2C"/>
    <a:srgbClr val="1C2072"/>
    <a:srgbClr val="1D5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1"/>
  </p:normalViewPr>
  <p:slideViewPr>
    <p:cSldViewPr snapToGrid="0" snapToObjects="1">
      <p:cViewPr>
        <p:scale>
          <a:sx n="84" d="100"/>
          <a:sy n="84" d="100"/>
        </p:scale>
        <p:origin x="4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iff"/><Relationship Id="rId3" Type="http://schemas.openxmlformats.org/officeDocument/2006/relationships/image" Target="../media/image25.png"/><Relationship Id="rId7" Type="http://schemas.openxmlformats.org/officeDocument/2006/relationships/image" Target="../media/image16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6AE-8AC9-5B4C-B77A-890C01CC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6000" dirty="0"/>
              <a:t>NBA Player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F424-F0BE-AA4D-B1D1-7BD3903A9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machine learning classification techniques to predict future performance of NBA players – </a:t>
            </a:r>
            <a:r>
              <a:rPr lang="en-US" sz="1600" i="1" cap="none" dirty="0">
                <a:solidFill>
                  <a:schemeClr val="tx1"/>
                </a:solidFill>
              </a:rPr>
              <a:t>By Patrick Wales-Dinan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4AEFC-99A5-0F45-ADEA-82DB8F01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1729382"/>
            <a:ext cx="889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Modeling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Goal: Minimize False Negatives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10899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Personal Preference – losing a valuable player is worse than inventing in one that doesn’t become valuable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Used the Accuracy Score, F1-Score and the actual values of the false negatives and true positives to measure the performance of the model from an analytical perspective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780F8-095C-CD4A-B59B-5F2CCD3C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3791704"/>
            <a:ext cx="4992690" cy="23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Modeling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Goal: Minimize False Negatives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10899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Personal Preference – losing a valuable player is worse than inventing in one that doesn’t become valuable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Used the Accuracy Score, F1-Score and the actual values of the false negatives and true positives to measure the performance of the model from an analytical perspective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780F8-095C-CD4A-B59B-5F2CCD3C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3791704"/>
            <a:ext cx="4992690" cy="2307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AF318-1C66-A248-B613-F4981041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3286521"/>
            <a:ext cx="5963159" cy="30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6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Modeling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Goal: Neural Nets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10899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Aggregating was successful but is there a better way?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Neural Net with dropout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Using a callback to reduce the learning rate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What did we see?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7E5B23-7FFB-2741-9D32-2F19E264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6" y="3285567"/>
            <a:ext cx="3839411" cy="2705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5C6FAB-10A3-B444-BCFA-01E06972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76" y="3284462"/>
            <a:ext cx="3877912" cy="2706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21BB44-55B9-364B-A1E3-ACAAC510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878" y="3284462"/>
            <a:ext cx="3877912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12384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Neural Nets: Aggregated Data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684605"/>
            <a:ext cx="10899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What are we looking at?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Remember these guys?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F2DC4-AA54-384B-BBED-29FB9A73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3025443"/>
            <a:ext cx="4864100" cy="3124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295AD4-6198-C54C-8229-C8069A57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959" y="1636478"/>
            <a:ext cx="4681623" cy="4768804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13C0682D-66AE-9A47-9977-B17BB48413E0}"/>
              </a:ext>
            </a:extLst>
          </p:cNvPr>
          <p:cNvSpPr/>
          <p:nvPr/>
        </p:nvSpPr>
        <p:spPr>
          <a:xfrm>
            <a:off x="6712458" y="2062319"/>
            <a:ext cx="432308" cy="2316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7C7B12A-3DA4-504E-85BA-4F3AFF021F21}"/>
              </a:ext>
            </a:extLst>
          </p:cNvPr>
          <p:cNvSpPr/>
          <p:nvPr/>
        </p:nvSpPr>
        <p:spPr>
          <a:xfrm>
            <a:off x="6712458" y="2303605"/>
            <a:ext cx="432308" cy="2316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090091B-6911-894B-8BDE-D3F8E37AD0B3}"/>
              </a:ext>
            </a:extLst>
          </p:cNvPr>
          <p:cNvSpPr/>
          <p:nvPr/>
        </p:nvSpPr>
        <p:spPr>
          <a:xfrm>
            <a:off x="6712458" y="2621798"/>
            <a:ext cx="432308" cy="2316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0225BFC-0309-DC4A-957A-6A6DA0762751}"/>
              </a:ext>
            </a:extLst>
          </p:cNvPr>
          <p:cNvSpPr/>
          <p:nvPr/>
        </p:nvSpPr>
        <p:spPr>
          <a:xfrm>
            <a:off x="6712458" y="3310022"/>
            <a:ext cx="432308" cy="2316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E6F6ABE-FA13-014D-9F0B-48669F6F7E05}"/>
              </a:ext>
            </a:extLst>
          </p:cNvPr>
          <p:cNvSpPr/>
          <p:nvPr/>
        </p:nvSpPr>
        <p:spPr>
          <a:xfrm>
            <a:off x="6712458" y="6149643"/>
            <a:ext cx="432308" cy="2316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1E70302-98E6-9041-BB0B-0821B55B4A4F}"/>
              </a:ext>
            </a:extLst>
          </p:cNvPr>
          <p:cNvSpPr/>
          <p:nvPr/>
        </p:nvSpPr>
        <p:spPr>
          <a:xfrm>
            <a:off x="6712458" y="2965910"/>
            <a:ext cx="432308" cy="23168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9A886FA-60C9-1D44-9AFF-581F4CB8A550}"/>
              </a:ext>
            </a:extLst>
          </p:cNvPr>
          <p:cNvSpPr/>
          <p:nvPr/>
        </p:nvSpPr>
        <p:spPr>
          <a:xfrm>
            <a:off x="6712458" y="3962680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6F1C4A2-4B9F-414C-8127-9A8A83D92D3C}"/>
              </a:ext>
            </a:extLst>
          </p:cNvPr>
          <p:cNvSpPr/>
          <p:nvPr/>
        </p:nvSpPr>
        <p:spPr>
          <a:xfrm>
            <a:off x="6712458" y="3654134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0E8EB304-7777-6942-B6ED-83777E7DE533}"/>
              </a:ext>
            </a:extLst>
          </p:cNvPr>
          <p:cNvSpPr/>
          <p:nvPr/>
        </p:nvSpPr>
        <p:spPr>
          <a:xfrm>
            <a:off x="6712458" y="4308909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36E0BD3-31E6-7746-AD5B-C740807DCD37}"/>
              </a:ext>
            </a:extLst>
          </p:cNvPr>
          <p:cNvSpPr/>
          <p:nvPr/>
        </p:nvSpPr>
        <p:spPr>
          <a:xfrm>
            <a:off x="6712458" y="4658951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06DDD23-F707-804B-B7CB-7AE7C07A06F8}"/>
              </a:ext>
            </a:extLst>
          </p:cNvPr>
          <p:cNvSpPr/>
          <p:nvPr/>
        </p:nvSpPr>
        <p:spPr>
          <a:xfrm>
            <a:off x="6712458" y="4966788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3E985B0-556E-5C4A-9F56-06ED58CB0911}"/>
              </a:ext>
            </a:extLst>
          </p:cNvPr>
          <p:cNvSpPr/>
          <p:nvPr/>
        </p:nvSpPr>
        <p:spPr>
          <a:xfrm>
            <a:off x="6712458" y="5268848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191C66E1-5A97-0C44-B3B6-5362CB7DEFB4}"/>
              </a:ext>
            </a:extLst>
          </p:cNvPr>
          <p:cNvSpPr/>
          <p:nvPr/>
        </p:nvSpPr>
        <p:spPr>
          <a:xfrm>
            <a:off x="6712458" y="5516668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3F3E7B60-9E0E-7A40-AD6E-94CDB00993C2}"/>
              </a:ext>
            </a:extLst>
          </p:cNvPr>
          <p:cNvSpPr/>
          <p:nvPr/>
        </p:nvSpPr>
        <p:spPr>
          <a:xfrm>
            <a:off x="6712458" y="5833155"/>
            <a:ext cx="432308" cy="23168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7762571A-F4F7-414A-8388-26854B4EE469}"/>
              </a:ext>
            </a:extLst>
          </p:cNvPr>
          <p:cNvSpPr/>
          <p:nvPr/>
        </p:nvSpPr>
        <p:spPr>
          <a:xfrm>
            <a:off x="5010867" y="5286155"/>
            <a:ext cx="522202" cy="284548"/>
          </a:xfrm>
          <a:prstGeom prst="round2Diag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C46137-553D-504F-BD31-EB0B0D664CA8}"/>
              </a:ext>
            </a:extLst>
          </p:cNvPr>
          <p:cNvGrpSpPr/>
          <p:nvPr/>
        </p:nvGrpSpPr>
        <p:grpSpPr>
          <a:xfrm>
            <a:off x="1746253" y="3561295"/>
            <a:ext cx="8576052" cy="2286000"/>
            <a:chOff x="1639573" y="3646625"/>
            <a:chExt cx="8576052" cy="2286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2065D23-0FDC-AF40-BB7C-BD30028E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2586" y="3646625"/>
              <a:ext cx="1524000" cy="22860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96ED485-CDB7-A548-BDA6-C023AE66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9573" y="3646625"/>
              <a:ext cx="1524000" cy="2286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72D96BF-7868-2648-9792-F6067CC7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5599" y="3646625"/>
              <a:ext cx="1524000" cy="2286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086D693-4B4B-CA4C-8E75-F0F695B2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28612" y="3646625"/>
              <a:ext cx="1524000" cy="2286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C4AD1D0-16D7-3F4C-BE74-C26F8509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1625" y="3646625"/>
              <a:ext cx="1524000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7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646110" y="1085185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Comparison: Complied vs. Second Year Only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608405"/>
            <a:ext cx="38856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More data.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Makes up for a poor second year or injury or sophomore drop off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Sophomore drop off? Data doesn’t back that up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Second year data includes far more players? Is this good? False Negatives?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Compiled out performs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935F-FA54-2C4F-BD8E-FBB5D807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12" y="1753728"/>
            <a:ext cx="2708085" cy="4708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A9D48-1288-7142-BBFA-6CA7EA99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37" y="1753728"/>
            <a:ext cx="2708085" cy="3840879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F1D921B-568D-614E-88A5-77A696B9037E}"/>
              </a:ext>
            </a:extLst>
          </p:cNvPr>
          <p:cNvCxnSpPr>
            <a:cxnSpLocks/>
          </p:cNvCxnSpPr>
          <p:nvPr/>
        </p:nvCxnSpPr>
        <p:spPr>
          <a:xfrm flipV="1">
            <a:off x="6204653" y="3961545"/>
            <a:ext cx="2486972" cy="68596"/>
          </a:xfrm>
          <a:prstGeom prst="bent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880B15-67E0-7647-B811-2CFA74599239}"/>
              </a:ext>
            </a:extLst>
          </p:cNvPr>
          <p:cNvCxnSpPr>
            <a:cxnSpLocks/>
          </p:cNvCxnSpPr>
          <p:nvPr/>
        </p:nvCxnSpPr>
        <p:spPr>
          <a:xfrm flipV="1">
            <a:off x="6210774" y="2154782"/>
            <a:ext cx="2708086" cy="6862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8952B47-D53D-9248-BE66-2E7E97B5CE08}"/>
              </a:ext>
            </a:extLst>
          </p:cNvPr>
          <p:cNvCxnSpPr>
            <a:cxnSpLocks/>
          </p:cNvCxnSpPr>
          <p:nvPr/>
        </p:nvCxnSpPr>
        <p:spPr>
          <a:xfrm flipV="1">
            <a:off x="6210775" y="2330994"/>
            <a:ext cx="2708084" cy="74954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5A4EE1D-346B-134D-9C36-7433DF1F2107}"/>
              </a:ext>
            </a:extLst>
          </p:cNvPr>
          <p:cNvCxnSpPr>
            <a:cxnSpLocks/>
          </p:cNvCxnSpPr>
          <p:nvPr/>
        </p:nvCxnSpPr>
        <p:spPr>
          <a:xfrm>
            <a:off x="6210774" y="4647641"/>
            <a:ext cx="2385189" cy="1280923"/>
          </a:xfrm>
          <a:prstGeom prst="bentConnector3">
            <a:avLst/>
          </a:prstGeom>
          <a:ln w="28575">
            <a:solidFill>
              <a:srgbClr val="1D54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4D9D2E7-6A66-4746-9BF0-1CB4F0CB79C5}"/>
              </a:ext>
            </a:extLst>
          </p:cNvPr>
          <p:cNvCxnSpPr>
            <a:cxnSpLocks/>
          </p:cNvCxnSpPr>
          <p:nvPr/>
        </p:nvCxnSpPr>
        <p:spPr>
          <a:xfrm>
            <a:off x="6215245" y="2637361"/>
            <a:ext cx="2455197" cy="321924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FC47DD3-6C97-7F43-8F0A-B3B90D189356}"/>
              </a:ext>
            </a:extLst>
          </p:cNvPr>
          <p:cNvCxnSpPr>
            <a:cxnSpLocks/>
          </p:cNvCxnSpPr>
          <p:nvPr/>
        </p:nvCxnSpPr>
        <p:spPr>
          <a:xfrm>
            <a:off x="6215245" y="3619046"/>
            <a:ext cx="2476380" cy="703317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5496C11-AB5D-0042-8392-1CA30A46E0D4}"/>
              </a:ext>
            </a:extLst>
          </p:cNvPr>
          <p:cNvCxnSpPr>
            <a:cxnSpLocks/>
          </p:cNvCxnSpPr>
          <p:nvPr/>
        </p:nvCxnSpPr>
        <p:spPr>
          <a:xfrm>
            <a:off x="6204653" y="4247463"/>
            <a:ext cx="2461319" cy="1893521"/>
          </a:xfrm>
          <a:prstGeom prst="bentConnector3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15C850-380A-EC47-BD91-FFE8EA46F399}"/>
              </a:ext>
            </a:extLst>
          </p:cNvPr>
          <p:cNvCxnSpPr>
            <a:cxnSpLocks/>
          </p:cNvCxnSpPr>
          <p:nvPr/>
        </p:nvCxnSpPr>
        <p:spPr>
          <a:xfrm>
            <a:off x="6215245" y="5067502"/>
            <a:ext cx="2476380" cy="1260691"/>
          </a:xfrm>
          <a:prstGeom prst="bentConnector3">
            <a:avLst/>
          </a:prstGeom>
          <a:ln w="28575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68D3E73-934C-394A-8D81-BFB4C04F0D5B}"/>
              </a:ext>
            </a:extLst>
          </p:cNvPr>
          <p:cNvCxnSpPr>
            <a:cxnSpLocks/>
          </p:cNvCxnSpPr>
          <p:nvPr/>
        </p:nvCxnSpPr>
        <p:spPr>
          <a:xfrm>
            <a:off x="6215245" y="3892234"/>
            <a:ext cx="2450727" cy="24111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B2A397A-2232-1340-ABBC-661D85DDB496}"/>
              </a:ext>
            </a:extLst>
          </p:cNvPr>
          <p:cNvCxnSpPr>
            <a:cxnSpLocks/>
          </p:cNvCxnSpPr>
          <p:nvPr/>
        </p:nvCxnSpPr>
        <p:spPr>
          <a:xfrm>
            <a:off x="6197122" y="4465241"/>
            <a:ext cx="2721737" cy="468153"/>
          </a:xfrm>
          <a:prstGeom prst="bent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3FE05C8-39E1-4B44-8AC5-21DD53C156F8}"/>
              </a:ext>
            </a:extLst>
          </p:cNvPr>
          <p:cNvCxnSpPr>
            <a:cxnSpLocks/>
          </p:cNvCxnSpPr>
          <p:nvPr/>
        </p:nvCxnSpPr>
        <p:spPr>
          <a:xfrm>
            <a:off x="6215245" y="4885193"/>
            <a:ext cx="2496837" cy="279614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33813A8-CFCD-464B-AB29-A5CE0D145EF9}"/>
              </a:ext>
            </a:extLst>
          </p:cNvPr>
          <p:cNvCxnSpPr>
            <a:cxnSpLocks/>
          </p:cNvCxnSpPr>
          <p:nvPr/>
        </p:nvCxnSpPr>
        <p:spPr>
          <a:xfrm>
            <a:off x="6215245" y="5280288"/>
            <a:ext cx="2380718" cy="477249"/>
          </a:xfrm>
          <a:prstGeom prst="bentConnector3">
            <a:avLst/>
          </a:prstGeom>
          <a:ln w="28575">
            <a:solidFill>
              <a:srgbClr val="1C2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399B1F9-FE5F-3840-8884-F1648EF426F7}"/>
              </a:ext>
            </a:extLst>
          </p:cNvPr>
          <p:cNvCxnSpPr>
            <a:cxnSpLocks/>
          </p:cNvCxnSpPr>
          <p:nvPr/>
        </p:nvCxnSpPr>
        <p:spPr>
          <a:xfrm flipV="1">
            <a:off x="6215245" y="2748447"/>
            <a:ext cx="2476380" cy="701193"/>
          </a:xfrm>
          <a:prstGeom prst="bentConnector3">
            <a:avLst/>
          </a:prstGeom>
          <a:ln w="28575">
            <a:solidFill>
              <a:srgbClr val="E37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7873348-CF06-2940-A5DE-2D94465954B0}"/>
              </a:ext>
            </a:extLst>
          </p:cNvPr>
          <p:cNvCxnSpPr>
            <a:cxnSpLocks/>
          </p:cNvCxnSpPr>
          <p:nvPr/>
        </p:nvCxnSpPr>
        <p:spPr>
          <a:xfrm>
            <a:off x="6215245" y="3038355"/>
            <a:ext cx="2703614" cy="314598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E404F6F-86ED-7D4C-9D06-2F6F90974F74}"/>
              </a:ext>
            </a:extLst>
          </p:cNvPr>
          <p:cNvCxnSpPr>
            <a:cxnSpLocks/>
          </p:cNvCxnSpPr>
          <p:nvPr/>
        </p:nvCxnSpPr>
        <p:spPr>
          <a:xfrm>
            <a:off x="6197122" y="5472128"/>
            <a:ext cx="2139158" cy="8864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40B87A0-A0F3-8C49-A3CA-174842AF81A2}"/>
              </a:ext>
            </a:extLst>
          </p:cNvPr>
          <p:cNvCxnSpPr>
            <a:cxnSpLocks/>
          </p:cNvCxnSpPr>
          <p:nvPr/>
        </p:nvCxnSpPr>
        <p:spPr>
          <a:xfrm flipV="1">
            <a:off x="6215245" y="2528925"/>
            <a:ext cx="2703614" cy="679265"/>
          </a:xfrm>
          <a:prstGeom prst="bentConnector3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 Diagonal Corner Rectangle 56">
            <a:extLst>
              <a:ext uri="{FF2B5EF4-FFF2-40B4-BE49-F238E27FC236}">
                <a16:creationId xmlns:a16="http://schemas.microsoft.com/office/drawing/2014/main" id="{C986D28B-B241-2F47-AD52-38EBA43240C1}"/>
              </a:ext>
            </a:extLst>
          </p:cNvPr>
          <p:cNvSpPr/>
          <p:nvPr/>
        </p:nvSpPr>
        <p:spPr>
          <a:xfrm>
            <a:off x="8918859" y="3038355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13243955-C7F8-8449-AE25-E871F96432ED}"/>
              </a:ext>
            </a:extLst>
          </p:cNvPr>
          <p:cNvSpPr/>
          <p:nvPr/>
        </p:nvSpPr>
        <p:spPr>
          <a:xfrm>
            <a:off x="8905585" y="3464880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2CA0C6C5-CF38-3543-93CA-334F43C43240}"/>
              </a:ext>
            </a:extLst>
          </p:cNvPr>
          <p:cNvSpPr/>
          <p:nvPr/>
        </p:nvSpPr>
        <p:spPr>
          <a:xfrm>
            <a:off x="8905207" y="4465241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84A79F33-3AB8-BB42-8C0F-BC33CD380637}"/>
              </a:ext>
            </a:extLst>
          </p:cNvPr>
          <p:cNvSpPr/>
          <p:nvPr/>
        </p:nvSpPr>
        <p:spPr>
          <a:xfrm>
            <a:off x="8905207" y="4649690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>
            <a:extLst>
              <a:ext uri="{FF2B5EF4-FFF2-40B4-BE49-F238E27FC236}">
                <a16:creationId xmlns:a16="http://schemas.microsoft.com/office/drawing/2014/main" id="{1E222E7E-6ED3-D740-A3A8-7B28612679D9}"/>
              </a:ext>
            </a:extLst>
          </p:cNvPr>
          <p:cNvSpPr/>
          <p:nvPr/>
        </p:nvSpPr>
        <p:spPr>
          <a:xfrm>
            <a:off x="8550419" y="5261453"/>
            <a:ext cx="1009885" cy="181407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646110" y="1085185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Comparison: Complied vs. Second Year Only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935F-FA54-2C4F-BD8E-FBB5D807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712" y="1631808"/>
            <a:ext cx="2708085" cy="4708573"/>
          </a:xfrm>
          <a:prstGeom prst="rect">
            <a:avLst/>
          </a:prstGeom>
        </p:spPr>
      </p:pic>
      <p:sp>
        <p:nvSpPr>
          <p:cNvPr id="57" name="Round Diagonal Corner Rectangle 56">
            <a:extLst>
              <a:ext uri="{FF2B5EF4-FFF2-40B4-BE49-F238E27FC236}">
                <a16:creationId xmlns:a16="http://schemas.microsoft.com/office/drawing/2014/main" id="{C986D28B-B241-2F47-AD52-38EBA43240C1}"/>
              </a:ext>
            </a:extLst>
          </p:cNvPr>
          <p:cNvSpPr/>
          <p:nvPr/>
        </p:nvSpPr>
        <p:spPr>
          <a:xfrm>
            <a:off x="8918859" y="2916435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13243955-C7F8-8449-AE25-E871F96432ED}"/>
              </a:ext>
            </a:extLst>
          </p:cNvPr>
          <p:cNvSpPr/>
          <p:nvPr/>
        </p:nvSpPr>
        <p:spPr>
          <a:xfrm>
            <a:off x="8875105" y="3327720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2CA0C6C5-CF38-3543-93CA-334F43C43240}"/>
              </a:ext>
            </a:extLst>
          </p:cNvPr>
          <p:cNvSpPr/>
          <p:nvPr/>
        </p:nvSpPr>
        <p:spPr>
          <a:xfrm>
            <a:off x="8905207" y="4343321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84A79F33-3AB8-BB42-8C0F-BC33CD380637}"/>
              </a:ext>
            </a:extLst>
          </p:cNvPr>
          <p:cNvSpPr/>
          <p:nvPr/>
        </p:nvSpPr>
        <p:spPr>
          <a:xfrm>
            <a:off x="8905207" y="4527770"/>
            <a:ext cx="641446" cy="169835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 Diagonal Corner Rectangle 60">
            <a:extLst>
              <a:ext uri="{FF2B5EF4-FFF2-40B4-BE49-F238E27FC236}">
                <a16:creationId xmlns:a16="http://schemas.microsoft.com/office/drawing/2014/main" id="{1E222E7E-6ED3-D740-A3A8-7B28612679D9}"/>
              </a:ext>
            </a:extLst>
          </p:cNvPr>
          <p:cNvSpPr/>
          <p:nvPr/>
        </p:nvSpPr>
        <p:spPr>
          <a:xfrm>
            <a:off x="8550419" y="5139533"/>
            <a:ext cx="1009885" cy="181407"/>
          </a:xfrm>
          <a:prstGeom prst="round2Diag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27AE5A6E-8E59-A149-8594-47B5E1B8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5" y="1631808"/>
            <a:ext cx="3630168" cy="1154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124902-9325-C84A-976C-33EA5EEAD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264" y="1631808"/>
            <a:ext cx="3629367" cy="14592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10BC00-EDD3-114A-9180-64FBC7E1B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5" y="2866404"/>
            <a:ext cx="3630168" cy="1266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D612B4-3A41-6A42-BFB5-E43E9735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195" y="3222207"/>
            <a:ext cx="3630168" cy="2550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AAC778-470C-A04B-AE85-18C52620C5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194" b="12563"/>
          <a:stretch/>
        </p:blipFill>
        <p:spPr>
          <a:xfrm>
            <a:off x="461015" y="4197086"/>
            <a:ext cx="3586831" cy="2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646110" y="1085185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Was this a success?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C2C18-D23D-3A4F-98CD-2E8C07444775}"/>
              </a:ext>
            </a:extLst>
          </p:cNvPr>
          <p:cNvSpPr txBox="1"/>
          <p:nvPr/>
        </p:nvSpPr>
        <p:spPr>
          <a:xfrm>
            <a:off x="646110" y="2305615"/>
            <a:ext cx="7690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The neural net did a fantastic job predicting future player performance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What were the features that are correlated with NN or ensemble success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RPG is an interesting number? Steady, from year to year</a:t>
            </a:r>
          </a:p>
          <a:p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CA3D7-9180-5E41-B284-0814675B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9"/>
          <a:stretch/>
        </p:blipFill>
        <p:spPr>
          <a:xfrm>
            <a:off x="8926089" y="1230248"/>
            <a:ext cx="2249489" cy="52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646110" y="1085185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Other predictions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C2C18-D23D-3A4F-98CD-2E8C07444775}"/>
              </a:ext>
            </a:extLst>
          </p:cNvPr>
          <p:cNvSpPr txBox="1"/>
          <p:nvPr/>
        </p:nvSpPr>
        <p:spPr>
          <a:xfrm>
            <a:off x="646110" y="2305615"/>
            <a:ext cx="7690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Different metrics?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Easier metrics to predict?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Less statistical based predictions?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Predicting All-Stars?  Voted 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Predicting All-NBA Teams  Tier system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Apply this model to last years cohort at the conclusion of this season.</a:t>
            </a:r>
          </a:p>
          <a:p>
            <a:endParaRPr lang="en-US" sz="20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5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pic>
        <p:nvPicPr>
          <p:cNvPr id="24" name="Content Placeholder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2C3E2-A5B8-3842-ACED-ECF50BCDD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254" y="1152983"/>
            <a:ext cx="4146766" cy="2569728"/>
          </a:xfr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F4632-0409-F14D-A8E2-4878FD33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63" y="1152983"/>
            <a:ext cx="4145638" cy="2569728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273B7B-1661-B74F-BD5B-54E6F477AFB6}"/>
              </a:ext>
            </a:extLst>
          </p:cNvPr>
          <p:cNvSpPr txBox="1"/>
          <p:nvPr/>
        </p:nvSpPr>
        <p:spPr>
          <a:xfrm>
            <a:off x="806959" y="3853543"/>
            <a:ext cx="86091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Choosing a metric to predict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Player Efficiency Rating – PER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PER sums up all a player's positive accomplishments, subtracts the negative accomplishments, and returns a per-minute rating of a player's performance. (Rate statistic – more on this later)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Can we accurately predict if someone will meet a particular PER threshold in the future?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/>
              <a:t>What to choose: &gt; 20 PER &amp; &gt; 1200 MP</a:t>
            </a: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3FF09425-CF64-6145-B8EF-DF78D269930D}"/>
              </a:ext>
            </a:extLst>
          </p:cNvPr>
          <p:cNvSpPr/>
          <p:nvPr/>
        </p:nvSpPr>
        <p:spPr>
          <a:xfrm>
            <a:off x="8588829" y="3233057"/>
            <a:ext cx="446314" cy="489654"/>
          </a:xfrm>
          <a:prstGeom prst="round2Diag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3B769F07-AAE7-B84C-96D8-883025B84C65}"/>
              </a:ext>
            </a:extLst>
          </p:cNvPr>
          <p:cNvSpPr/>
          <p:nvPr/>
        </p:nvSpPr>
        <p:spPr>
          <a:xfrm>
            <a:off x="4173294" y="3233057"/>
            <a:ext cx="446314" cy="489654"/>
          </a:xfrm>
          <a:prstGeom prst="round2DiagRect">
            <a:avLst/>
          </a:prstGeom>
          <a:noFill/>
          <a:ln w="571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8FD494-9DA2-CB40-8671-1941D41B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08" y="359067"/>
            <a:ext cx="9198076" cy="60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2" uiExpand="1" build="p" bldLvl="2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Obtaining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73B7B-1661-B74F-BD5B-54E6F477AFB6}"/>
              </a:ext>
            </a:extLst>
          </p:cNvPr>
          <p:cNvSpPr txBox="1"/>
          <p:nvPr/>
        </p:nvSpPr>
        <p:spPr>
          <a:xfrm>
            <a:off x="806959" y="3853543"/>
            <a:ext cx="7696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Has advanced metrics tables for every season in NBA history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Tables are downloadable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Needed NBA Draft data as well.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NBA Draft tables available for download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What data to choose, and why?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Future Idea?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A2F07-0ED8-BF4B-B989-CF418628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6" y="1581627"/>
            <a:ext cx="9095423" cy="1913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CFED6B-4BEC-7242-9AE0-2502912DE94D}"/>
              </a:ext>
            </a:extLst>
          </p:cNvPr>
          <p:cNvSpPr txBox="1"/>
          <p:nvPr/>
        </p:nvSpPr>
        <p:spPr>
          <a:xfrm>
            <a:off x="684246" y="1098036"/>
            <a:ext cx="543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basketball-</a:t>
            </a:r>
            <a:r>
              <a:rPr lang="en-US" dirty="0" err="1"/>
              <a:t>reference.com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73B7B-1661-B74F-BD5B-54E6F477AFB6}"/>
              </a:ext>
            </a:extLst>
          </p:cNvPr>
          <p:cNvSpPr txBox="1"/>
          <p:nvPr/>
        </p:nvSpPr>
        <p:spPr>
          <a:xfrm>
            <a:off x="646111" y="1837005"/>
            <a:ext cx="8406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Player Improvement from 2 years previous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VORP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PER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WS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Future prediction based on first 2 years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PER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PREDICTING: If a player has not achieved a PER of &gt; 20 and simultaneously played &gt; 1200 minutes; can we predict if they will in future seasons? – Call this </a:t>
            </a:r>
            <a:r>
              <a:rPr lang="en-US" sz="2000" b="1" dirty="0"/>
              <a:t>Target Benchmark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9" y="1291482"/>
            <a:ext cx="366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Ideas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Creating my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73B7B-1661-B74F-BD5B-54E6F477AFB6}"/>
              </a:ext>
            </a:extLst>
          </p:cNvPr>
          <p:cNvSpPr txBox="1"/>
          <p:nvPr/>
        </p:nvSpPr>
        <p:spPr>
          <a:xfrm>
            <a:off x="646110" y="1837005"/>
            <a:ext cx="10738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Concatenate all advanced metrics DFs into one </a:t>
            </a:r>
            <a:r>
              <a:rPr lang="en-US" sz="2000" dirty="0" err="1"/>
              <a:t>advanced_df</a:t>
            </a: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 Concatenate draft DFs into one </a:t>
            </a:r>
            <a:r>
              <a:rPr lang="en-US" sz="2000" dirty="0" err="1"/>
              <a:t>draft_df</a:t>
            </a: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Merge these two DFs together to get an </a:t>
            </a:r>
            <a:r>
              <a:rPr lang="en-US" sz="2000" dirty="0" err="1"/>
              <a:t>nba_df</a:t>
            </a:r>
            <a:endParaRPr lang="en-US" sz="20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Locate all players rookie and second years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Determine if any of those players achieved the target benchmark in there first two seasons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/>
              <a:t>16 players did </a:t>
            </a:r>
            <a:r>
              <a:rPr lang="en-US" sz="2000" dirty="0">
                <a:sym typeface="Wingdings" pitchFamily="2" charset="2"/>
              </a:rPr>
              <a:t> Removed them from the DF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Give players a 5 year window to achieve the target benchmark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This means seasons 3  7 (Sort through </a:t>
            </a:r>
            <a:r>
              <a:rPr lang="en-US" sz="2000" dirty="0" err="1">
                <a:sym typeface="Wingdings" pitchFamily="2" charset="2"/>
              </a:rPr>
              <a:t>nba_df</a:t>
            </a:r>
            <a:r>
              <a:rPr lang="en-US" sz="2000" dirty="0">
                <a:sym typeface="Wingdings" pitchFamily="2" charset="2"/>
              </a:rPr>
              <a:t> and pull out these observations)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Look to see which players achieved this in years 3  7, if so assign 1 to target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Get </a:t>
            </a:r>
            <a:r>
              <a:rPr lang="en-US" sz="2000" dirty="0" err="1">
                <a:sym typeface="Wingdings" pitchFamily="2" charset="2"/>
              </a:rPr>
              <a:t>dataframe</a:t>
            </a:r>
            <a:r>
              <a:rPr lang="en-US" sz="2000" dirty="0">
                <a:sym typeface="Wingdings" pitchFamily="2" charset="2"/>
              </a:rPr>
              <a:t> of each players 2</a:t>
            </a:r>
            <a:r>
              <a:rPr lang="en-US" sz="2000" baseline="30000" dirty="0">
                <a:sym typeface="Wingdings" pitchFamily="2" charset="2"/>
              </a:rPr>
              <a:t>nd</a:t>
            </a:r>
            <a:r>
              <a:rPr lang="en-US" sz="2000" dirty="0">
                <a:sym typeface="Wingdings" pitchFamily="2" charset="2"/>
              </a:rPr>
              <a:t> year with the target class assigned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9" y="1291482"/>
            <a:ext cx="366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Process: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0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Creating my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Results: Second Year Prime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04C79-8B10-944B-B842-C4014DC4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4" y="3189273"/>
            <a:ext cx="9296457" cy="3102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959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Yielded 490 unique players with 42 who hit the benchmark target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This means that the baseline is 0.086% 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Call it </a:t>
            </a:r>
            <a:r>
              <a:rPr lang="en-US" sz="2000" dirty="0" err="1"/>
              <a:t>second_year_prime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74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Creating my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Results: 1</a:t>
            </a:r>
            <a:r>
              <a:rPr lang="en-US" sz="2800" baseline="30000" dirty="0">
                <a:solidFill>
                  <a:schemeClr val="tx1">
                    <a:lumMod val="65000"/>
                  </a:schemeClr>
                </a:solidFill>
              </a:rPr>
              <a:t>st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 &amp; 2</a:t>
            </a:r>
            <a:r>
              <a:rPr lang="en-US" sz="2800" baseline="30000" dirty="0">
                <a:solidFill>
                  <a:schemeClr val="tx1">
                    <a:lumMod val="65000"/>
                  </a:schemeClr>
                </a:solidFill>
              </a:rPr>
              <a:t>nd</a:t>
            </a:r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 year aggregated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95951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More data so combine rookie and 2</a:t>
            </a:r>
            <a:r>
              <a:rPr lang="en-US" sz="2000" baseline="30000" dirty="0"/>
              <a:t>nd</a:t>
            </a:r>
            <a:r>
              <a:rPr lang="en-US" sz="2000" dirty="0"/>
              <a:t> year into one entry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Problem: Rate data can’t be added: Weighted Average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Aggregate the cumulative stats and apply weighted average to the rate statistics.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Yielded 621 unique players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14B99-370C-EA48-9190-9BF9FB284D6F}"/>
              </a:ext>
            </a:extLst>
          </p:cNvPr>
          <p:cNvSpPr txBox="1"/>
          <p:nvPr/>
        </p:nvSpPr>
        <p:spPr>
          <a:xfrm>
            <a:off x="11247120" y="173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6B394-4C80-1D4F-8C52-D5F8C2E75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4" y="3586063"/>
            <a:ext cx="9404723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Creating my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Validation Set: Future predictions 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1" y="2145634"/>
            <a:ext cx="9595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Removed players from the 2015, 2016, &amp; 2017 drafts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After training the model </a:t>
            </a:r>
            <a:r>
              <a:rPr lang="en-US" sz="2000" dirty="0">
                <a:sym typeface="Wingdings" pitchFamily="2" charset="2"/>
              </a:rPr>
              <a:t> test on the validation set for prediction and inference (more on this later)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14B99-370C-EA48-9190-9BF9FB284D6F}"/>
              </a:ext>
            </a:extLst>
          </p:cNvPr>
          <p:cNvSpPr txBox="1"/>
          <p:nvPr/>
        </p:nvSpPr>
        <p:spPr>
          <a:xfrm>
            <a:off x="11247120" y="173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5981-2626-4E49-B971-8D7AC793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64" y="3280518"/>
            <a:ext cx="1524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11DC0A-4BD0-3644-96F8-9E8C6DD4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1" y="3280518"/>
            <a:ext cx="1524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FFCAF5-3652-F043-BC9B-81805BB9C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77" y="3280518"/>
            <a:ext cx="1524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27A4BE-79D8-7446-9BB5-EDCE0A662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590" y="3280518"/>
            <a:ext cx="1524000" cy="228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7BFD25-772C-EF46-A33B-ACB5D4EA1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603" y="3280518"/>
            <a:ext cx="1524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96DDD7-C3C6-FF44-8F49-E330AD443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616" y="3280518"/>
            <a:ext cx="152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FD56-2889-284D-8EB4-E7469FBF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9597"/>
          </a:xfrm>
        </p:spPr>
        <p:txBody>
          <a:bodyPr/>
          <a:lstStyle/>
          <a:p>
            <a:r>
              <a:rPr lang="en-US" dirty="0"/>
              <a:t>Modeling the Data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DF694886-B4F0-684A-81AD-6FD721170560}"/>
              </a:ext>
            </a:extLst>
          </p:cNvPr>
          <p:cNvSpPr/>
          <p:nvPr/>
        </p:nvSpPr>
        <p:spPr>
          <a:xfrm>
            <a:off x="1639573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11A504B2-7B62-6845-AE45-BD3775A5A0DC}"/>
              </a:ext>
            </a:extLst>
          </p:cNvPr>
          <p:cNvSpPr/>
          <p:nvPr/>
        </p:nvSpPr>
        <p:spPr>
          <a:xfrm>
            <a:off x="3402586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DBCA281C-15C9-334F-9541-E0AC5A7BD356}"/>
              </a:ext>
            </a:extLst>
          </p:cNvPr>
          <p:cNvSpPr/>
          <p:nvPr/>
        </p:nvSpPr>
        <p:spPr>
          <a:xfrm>
            <a:off x="5165599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A036F9A2-6B15-5F43-8881-55C5CB3D14EA}"/>
              </a:ext>
            </a:extLst>
          </p:cNvPr>
          <p:cNvSpPr/>
          <p:nvPr/>
        </p:nvSpPr>
        <p:spPr>
          <a:xfrm>
            <a:off x="6928612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0297E28-7F0B-4E4C-8DF1-536EB573C0F1}"/>
              </a:ext>
            </a:extLst>
          </p:cNvPr>
          <p:cNvSpPr/>
          <p:nvPr/>
        </p:nvSpPr>
        <p:spPr>
          <a:xfrm>
            <a:off x="8691625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46232ADF-835C-7947-8A4E-3880C398F337}"/>
              </a:ext>
            </a:extLst>
          </p:cNvPr>
          <p:cNvSpPr/>
          <p:nvPr/>
        </p:nvSpPr>
        <p:spPr>
          <a:xfrm>
            <a:off x="10454640" y="6583680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B72B3A07-23BF-4349-9C1E-CDC4F88BBD1C}"/>
              </a:ext>
            </a:extLst>
          </p:cNvPr>
          <p:cNvSpPr/>
          <p:nvPr/>
        </p:nvSpPr>
        <p:spPr>
          <a:xfrm>
            <a:off x="0" y="6583680"/>
            <a:ext cx="1613918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F9C10-A625-8444-80B4-82B0E55C103A}"/>
              </a:ext>
            </a:extLst>
          </p:cNvPr>
          <p:cNvSpPr txBox="1"/>
          <p:nvPr/>
        </p:nvSpPr>
        <p:spPr>
          <a:xfrm>
            <a:off x="806958" y="1291482"/>
            <a:ext cx="883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Aggregated Classification: </a:t>
            </a:r>
            <a:r>
              <a:rPr lang="en-US" sz="2800" dirty="0" err="1">
                <a:solidFill>
                  <a:schemeClr val="tx1">
                    <a:lumMod val="65000"/>
                  </a:schemeClr>
                </a:solidFill>
              </a:rPr>
              <a:t>second_year_prime</a:t>
            </a:r>
            <a:endParaRPr lang="en-US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26453-3525-5844-8ED1-E194EA4D8972}"/>
              </a:ext>
            </a:extLst>
          </p:cNvPr>
          <p:cNvSpPr txBox="1"/>
          <p:nvPr/>
        </p:nvSpPr>
        <p:spPr>
          <a:xfrm>
            <a:off x="646110" y="1837005"/>
            <a:ext cx="10899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Imbalanced classes: 0.08% are from the target class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Oversampling techniques prior to modeling </a:t>
            </a:r>
            <a:r>
              <a:rPr lang="en-US" sz="2000" dirty="0">
                <a:sym typeface="Wingdings" pitchFamily="2" charset="2"/>
              </a:rPr>
              <a:t> balanced classes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ym typeface="Wingdings" pitchFamily="2" charset="2"/>
              </a:rPr>
              <a:t>Tested 8 models: - Logistic Regression, </a:t>
            </a:r>
            <a:r>
              <a:rPr lang="en-US" sz="2000" dirty="0" err="1">
                <a:sym typeface="Wingdings" pitchFamily="2" charset="2"/>
              </a:rPr>
              <a:t>KNeighbors</a:t>
            </a:r>
            <a:r>
              <a:rPr lang="en-US" sz="2000" dirty="0">
                <a:sym typeface="Wingdings" pitchFamily="2" charset="2"/>
              </a:rPr>
              <a:t> Classifier, </a:t>
            </a:r>
            <a:r>
              <a:rPr lang="en-US" sz="2000" dirty="0" err="1">
                <a:sym typeface="Wingdings" pitchFamily="2" charset="2"/>
              </a:rPr>
              <a:t>DecisionTree</a:t>
            </a:r>
            <a:r>
              <a:rPr lang="en-US" sz="2000" dirty="0">
                <a:sym typeface="Wingdings" pitchFamily="2" charset="2"/>
              </a:rPr>
              <a:t> Classifier, Bagging Classifier, Random Forest Classifier, AdaBoost Classifier, Support Vector Classifier, and Gradient Boosting Classifier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780F8-095C-CD4A-B59B-5F2CCD3C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29" y="3577876"/>
            <a:ext cx="5720243" cy="26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686</TotalTime>
  <Words>961</Words>
  <Application>Microsoft Macintosh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NBA Player Prediction</vt:lpstr>
      <vt:lpstr>Understanding the Problem</vt:lpstr>
      <vt:lpstr>Obtaining the Data</vt:lpstr>
      <vt:lpstr>Preparing the Data</vt:lpstr>
      <vt:lpstr>Creating my Dataframe</vt:lpstr>
      <vt:lpstr>Creating my Dataframe</vt:lpstr>
      <vt:lpstr>Creating my Dataframe</vt:lpstr>
      <vt:lpstr>Creating my Dataframe</vt:lpstr>
      <vt:lpstr>Modeling the Data</vt:lpstr>
      <vt:lpstr>Modeling the Data</vt:lpstr>
      <vt:lpstr>Modeling the Data</vt:lpstr>
      <vt:lpstr>Modeling the Data</vt:lpstr>
      <vt:lpstr>Findings</vt:lpstr>
      <vt:lpstr>Findings</vt:lpstr>
      <vt:lpstr>Findings</vt:lpstr>
      <vt:lpstr>Conclusions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Prediction</dc:title>
  <dc:creator>Patrick Wales-Dinan</dc:creator>
  <cp:lastModifiedBy>Patrick Wales-Dinan</cp:lastModifiedBy>
  <cp:revision>21</cp:revision>
  <dcterms:created xsi:type="dcterms:W3CDTF">2019-08-27T07:22:58Z</dcterms:created>
  <dcterms:modified xsi:type="dcterms:W3CDTF">2019-08-27T18:49:25Z</dcterms:modified>
</cp:coreProperties>
</file>