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3"/>
    <p:sldId id="279" r:id="rId4"/>
    <p:sldId id="285" r:id="rId5"/>
    <p:sldId id="286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2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78C66-485C-4623-8A55-EFEC6A686AD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EAA8-B540-44EB-BD4E-6ACD8D7146F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6421C-91A7-42F4-8DD0-E1503AEACE13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6826C-F936-4E7E-9B48-528FC764618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2000" cy="68562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256" y="1785257"/>
            <a:ext cx="10961915" cy="3102429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256" y="5094514"/>
            <a:ext cx="10961915" cy="1016726"/>
          </a:xfrm>
        </p:spPr>
        <p:txBody>
          <a:bodyPr anchor="ctr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65813" y="643647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6448" y="1463040"/>
            <a:ext cx="11228832" cy="47139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1104" y="1545771"/>
            <a:ext cx="5568696" cy="46311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545771"/>
            <a:ext cx="5593080" cy="46311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300" y="1475232"/>
            <a:ext cx="6172200" cy="4669536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88481" y="1475232"/>
            <a:ext cx="4876800" cy="46695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2096" y="304801"/>
            <a:ext cx="9473184" cy="92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5488" y="1475232"/>
            <a:ext cx="11289792" cy="470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  <a:endParaRPr lang="ru-RU" dirty="0" smtClean="0"/>
          </a:p>
          <a:p>
            <a:pPr lvl="1"/>
            <a:r>
              <a:rPr lang="ru-RU" dirty="0" smtClean="0"/>
              <a:t>Второй уровень</a:t>
            </a:r>
            <a:endParaRPr lang="ru-RU" dirty="0" smtClean="0"/>
          </a:p>
          <a:p>
            <a:pPr lvl="2"/>
            <a:r>
              <a:rPr lang="ru-RU" dirty="0" smtClean="0"/>
              <a:t>Третий уровень</a:t>
            </a:r>
            <a:endParaRPr lang="ru-RU" dirty="0" smtClean="0"/>
          </a:p>
          <a:p>
            <a:pPr lvl="3"/>
            <a:r>
              <a:rPr lang="ru-RU" dirty="0" smtClean="0"/>
              <a:t>Четвертый уровень</a:t>
            </a:r>
            <a:endParaRPr lang="ru-RU" dirty="0" smtClean="0"/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2080" y="64194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курсовой проект по теме «</a:t>
            </a:r>
            <a:r>
              <a:rPr lang="en-US" altLang="en-US" dirty="0"/>
              <a:t>Визуализация</a:t>
            </a:r>
            <a:r>
              <a:rPr lang="en-US" altLang="ru-RU" dirty="0"/>
              <a:t> </a:t>
            </a:r>
            <a:r>
              <a:rPr lang="en-US" altLang="en-US" dirty="0"/>
              <a:t>построения</a:t>
            </a:r>
            <a:r>
              <a:rPr lang="en-US" altLang="ru-RU" dirty="0"/>
              <a:t> </a:t>
            </a:r>
            <a:r>
              <a:rPr lang="en-US" altLang="en-US" dirty="0"/>
              <a:t>серий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Python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помощью</a:t>
            </a:r>
            <a:r>
              <a:rPr lang="en-US" altLang="ru-RU" dirty="0"/>
              <a:t> </a:t>
            </a:r>
            <a:r>
              <a:rPr lang="en-US" altLang="en-US" dirty="0"/>
              <a:t>объектов</a:t>
            </a:r>
            <a:r>
              <a:rPr lang="en-US" altLang="ru-RU" dirty="0"/>
              <a:t> Series</a:t>
            </a:r>
            <a:r>
              <a:rPr lang="ru-RU" altLang="en-US" dirty="0"/>
              <a:t>»</a:t>
            </a:r>
            <a:endParaRPr lang="ru-RU" alt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Курова К.В.</a:t>
            </a:r>
            <a:endParaRPr lang="ru-RU" dirty="0"/>
          </a:p>
          <a:p>
            <a:r>
              <a:rPr lang="ru-RU" dirty="0"/>
              <a:t>ИЗу-201</a:t>
            </a:r>
            <a:endParaRPr lang="ru-RU" dirty="0"/>
          </a:p>
        </p:txBody>
      </p:sp>
      <p:sp>
        <p:nvSpPr>
          <p:cNvPr id="4" name="Заголовок 9"/>
          <p:cNvSpPr txBox="1"/>
          <p:nvPr/>
        </p:nvSpPr>
        <p:spPr>
          <a:xfrm>
            <a:off x="1551305" y="6423240"/>
            <a:ext cx="9144000" cy="36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2025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современном</a:t>
            </a:r>
            <a:r>
              <a:rPr lang="en-US" altLang="ru-RU"/>
              <a:t> </a:t>
            </a:r>
            <a:r>
              <a:rPr lang="en-US" altLang="en-US"/>
              <a:t>мире</a:t>
            </a:r>
            <a:r>
              <a:rPr lang="en-US" altLang="ru-RU"/>
              <a:t> </a:t>
            </a:r>
            <a:r>
              <a:rPr lang="en-US" altLang="en-US"/>
              <a:t>анализ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стал</a:t>
            </a:r>
            <a:r>
              <a:rPr lang="en-US" altLang="ru-RU"/>
              <a:t> </a:t>
            </a:r>
            <a:r>
              <a:rPr lang="en-US" altLang="en-US"/>
              <a:t>ключевым</a:t>
            </a:r>
            <a:r>
              <a:rPr lang="en-US" altLang="ru-RU"/>
              <a:t> </a:t>
            </a:r>
            <a:r>
              <a:rPr lang="en-US" altLang="en-US"/>
              <a:t>аспектом</a:t>
            </a:r>
            <a:r>
              <a:rPr lang="en-US" altLang="ru-RU"/>
              <a:t> </a:t>
            </a:r>
            <a:r>
              <a:rPr lang="en-US" altLang="en-US"/>
              <a:t>во</a:t>
            </a:r>
            <a:r>
              <a:rPr lang="en-US" altLang="ru-RU"/>
              <a:t> </a:t>
            </a:r>
            <a:r>
              <a:rPr lang="en-US" altLang="en-US"/>
              <a:t>многих</a:t>
            </a:r>
            <a:r>
              <a:rPr lang="en-US" altLang="ru-RU"/>
              <a:t> </a:t>
            </a:r>
            <a:r>
              <a:rPr lang="en-US" altLang="en-US"/>
              <a:t>областях</a:t>
            </a:r>
            <a:r>
              <a:rPr lang="en-US" altLang="ru-RU"/>
              <a:t>, </a:t>
            </a:r>
            <a:r>
              <a:rPr lang="en-US" altLang="en-US"/>
              <a:t>включая</a:t>
            </a:r>
            <a:r>
              <a:rPr lang="en-US" altLang="ru-RU"/>
              <a:t> </a:t>
            </a:r>
            <a:r>
              <a:rPr lang="en-US" altLang="en-US"/>
              <a:t>бизнес</a:t>
            </a:r>
            <a:r>
              <a:rPr lang="en-US" altLang="ru-RU"/>
              <a:t>, </a:t>
            </a:r>
            <a:r>
              <a:rPr lang="en-US" altLang="en-US"/>
              <a:t>науку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технологии</a:t>
            </a:r>
            <a:r>
              <a:rPr lang="en-US" altLang="ru-RU"/>
              <a:t>. </a:t>
            </a:r>
            <a:r>
              <a:rPr lang="en-US" altLang="en-US"/>
              <a:t>Одним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фундаментальных</a:t>
            </a:r>
            <a:r>
              <a:rPr lang="en-US" altLang="ru-RU"/>
              <a:t> </a:t>
            </a:r>
            <a:r>
              <a:rPr lang="en-US" altLang="en-US"/>
              <a:t>инструментов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являются</a:t>
            </a:r>
            <a:r>
              <a:rPr lang="en-US" altLang="ru-RU"/>
              <a:t> </a:t>
            </a:r>
            <a:r>
              <a:rPr lang="en-US" altLang="en-US"/>
              <a:t>серии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представленные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объектов</a:t>
            </a:r>
            <a:r>
              <a:rPr lang="en-US" altLang="ru-RU"/>
              <a:t> Series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библиотеке</a:t>
            </a:r>
            <a:r>
              <a:rPr lang="en-US" altLang="ru-RU"/>
              <a:t> Pandas </a:t>
            </a:r>
            <a:r>
              <a:rPr lang="en-US" altLang="en-US"/>
              <a:t>для</a:t>
            </a:r>
            <a:r>
              <a:rPr lang="en-US" altLang="ru-RU"/>
              <a:t> Python. </a:t>
            </a:r>
            <a:r>
              <a:rPr lang="en-US" altLang="en-US"/>
              <a:t>Основная</a:t>
            </a:r>
            <a:r>
              <a:rPr lang="en-US" altLang="ru-RU"/>
              <a:t> </a:t>
            </a:r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сериями</a:t>
            </a:r>
            <a:r>
              <a:rPr lang="en-US" altLang="ru-RU"/>
              <a:t> — </a:t>
            </a:r>
            <a:r>
              <a:rPr lang="en-US" altLang="en-US"/>
              <a:t>эффективно</a:t>
            </a:r>
            <a:r>
              <a:rPr lang="en-US" altLang="ru-RU"/>
              <a:t> </a:t>
            </a:r>
            <a:r>
              <a:rPr lang="en-US" altLang="en-US"/>
              <a:t>хранить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манипулировать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визуализировать</a:t>
            </a:r>
            <a:r>
              <a:rPr lang="en-US" altLang="ru-RU"/>
              <a:t> </a:t>
            </a:r>
            <a:r>
              <a:rPr lang="en-US" altLang="en-US"/>
              <a:t>их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лучшего</a:t>
            </a:r>
            <a:r>
              <a:rPr lang="en-US" altLang="ru-RU"/>
              <a:t> </a:t>
            </a:r>
            <a:r>
              <a:rPr lang="en-US" altLang="en-US"/>
              <a:t>понимания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интерпретации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работе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рассмотрена</a:t>
            </a:r>
            <a:r>
              <a:rPr lang="en-US" altLang="ru-RU"/>
              <a:t> </a:t>
            </a:r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построения</a:t>
            </a:r>
            <a:r>
              <a:rPr lang="en-US" altLang="ru-RU"/>
              <a:t> </a:t>
            </a:r>
            <a:r>
              <a:rPr lang="en-US" altLang="en-US"/>
              <a:t>серий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Python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помощью</a:t>
            </a:r>
            <a:r>
              <a:rPr lang="en-US" altLang="ru-RU"/>
              <a:t> </a:t>
            </a:r>
            <a:r>
              <a:rPr lang="en-US" altLang="en-US"/>
              <a:t>объектов</a:t>
            </a:r>
            <a:r>
              <a:rPr lang="en-US" altLang="ru-RU"/>
              <a:t> Series.</a:t>
            </a:r>
            <a:endParaRPr lang="en-US" alt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04287" y="304800"/>
            <a:ext cx="9441587" cy="978854"/>
          </a:xfrm>
        </p:spPr>
        <p:txBody>
          <a:bodyPr/>
          <a:lstStyle/>
          <a:p>
            <a:r>
              <a:rPr lang="en-US" altLang="en-US"/>
              <a:t>ВВЕДЕНИЕ</a:t>
            </a:r>
            <a:endParaRPr lang="en-US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900160" y="6443435"/>
            <a:ext cx="2743200" cy="365125"/>
          </a:xfrm>
        </p:spPr>
        <p:txBody>
          <a:bodyPr/>
          <a:lstStyle/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Объекты</a:t>
            </a:r>
            <a:r>
              <a:rPr lang="en-US" altLang="ru-RU"/>
              <a:t> Series </a:t>
            </a:r>
            <a:r>
              <a:rPr lang="en-US" altLang="en-US"/>
              <a:t>в</a:t>
            </a:r>
            <a:r>
              <a:rPr lang="en-US" altLang="ru-RU"/>
              <a:t> Pandas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одномерные</a:t>
            </a:r>
            <a:r>
              <a:rPr lang="en-US" altLang="ru-RU"/>
              <a:t> </a:t>
            </a:r>
            <a:r>
              <a:rPr lang="en-US" altLang="en-US"/>
              <a:t>массивы</a:t>
            </a:r>
            <a:r>
              <a:rPr lang="en-US" altLang="ru-RU"/>
              <a:t> </a:t>
            </a:r>
            <a:r>
              <a:rPr lang="en-US" altLang="en-US"/>
              <a:t>индексированных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 </a:t>
            </a:r>
            <a:r>
              <a:rPr lang="en-US" altLang="en-US"/>
              <a:t>Они</a:t>
            </a:r>
            <a:r>
              <a:rPr lang="en-US" altLang="ru-RU"/>
              <a:t> </a:t>
            </a:r>
            <a:r>
              <a:rPr lang="en-US" altLang="en-US"/>
              <a:t>представляют</a:t>
            </a:r>
            <a:r>
              <a:rPr lang="en-US" altLang="ru-RU"/>
              <a:t> </a:t>
            </a:r>
            <a:r>
              <a:rPr lang="en-US" altLang="en-US"/>
              <a:t>собой</a:t>
            </a:r>
            <a:r>
              <a:rPr lang="en-US" altLang="ru-RU"/>
              <a:t> </a:t>
            </a:r>
            <a:r>
              <a:rPr lang="en-US" altLang="en-US"/>
              <a:t>структуру</a:t>
            </a:r>
            <a:r>
              <a:rPr lang="en-US" altLang="ru-RU"/>
              <a:t>, </a:t>
            </a:r>
            <a:r>
              <a:rPr lang="en-US" altLang="en-US"/>
              <a:t>аналогичную</a:t>
            </a:r>
            <a:r>
              <a:rPr lang="en-US" altLang="ru-RU"/>
              <a:t> </a:t>
            </a:r>
            <a:r>
              <a:rPr lang="en-US" altLang="en-US"/>
              <a:t>массивам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дополнительными</a:t>
            </a:r>
            <a:r>
              <a:rPr lang="en-US" altLang="ru-RU"/>
              <a:t> </a:t>
            </a:r>
            <a:r>
              <a:rPr lang="en-US" altLang="en-US"/>
              <a:t>возможностями</a:t>
            </a:r>
            <a:r>
              <a:rPr lang="en-US" altLang="ru-RU"/>
              <a:t>, </a:t>
            </a:r>
            <a:r>
              <a:rPr lang="en-US" altLang="en-US"/>
              <a:t>такими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индексные</a:t>
            </a:r>
            <a:r>
              <a:rPr lang="en-US" altLang="ru-RU"/>
              <a:t> </a:t>
            </a:r>
            <a:r>
              <a:rPr lang="en-US" altLang="en-US"/>
              <a:t>метки</a:t>
            </a:r>
            <a:endParaRPr lang="en-US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Объекты</a:t>
            </a:r>
            <a:r>
              <a:rPr lang="en-US" altLang="ru-RU"/>
              <a:t> Series</a:t>
            </a:r>
            <a:endParaRPr lang="en-US" alt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8155940" y="2988628"/>
            <a:ext cx="1943100" cy="2028825"/>
          </a:xfrm>
          <a:prstGeom prst="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793115" y="2988945"/>
            <a:ext cx="58928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10" y="1515110"/>
            <a:ext cx="3816350" cy="318452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55" y="1513840"/>
            <a:ext cx="3843655" cy="318516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670" y="1514475"/>
            <a:ext cx="3822065" cy="3185160"/>
          </a:xfrm>
          <a:prstGeom prst="rect">
            <a:avLst/>
          </a:prstGeom>
        </p:spPr>
      </p:pic>
      <p:sp>
        <p:nvSpPr>
          <p:cNvPr id="8" name="Замещающее содержимое 1"/>
          <p:cNvSpPr>
            <a:spLocks noGrp="1"/>
          </p:cNvSpPr>
          <p:nvPr/>
        </p:nvSpPr>
        <p:spPr>
          <a:xfrm>
            <a:off x="481330" y="4699635"/>
            <a:ext cx="11228705" cy="1423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/>
              <a:t>Возможности</a:t>
            </a:r>
            <a:r>
              <a:rPr lang="en-US" altLang="ru-RU" sz="2000"/>
              <a:t>: Matplotlib </a:t>
            </a:r>
            <a:r>
              <a:rPr lang="en-US" altLang="en-US" sz="2000"/>
              <a:t>позволяет</a:t>
            </a:r>
            <a:r>
              <a:rPr lang="en-US" altLang="ru-RU" sz="2000"/>
              <a:t> </a:t>
            </a:r>
            <a:r>
              <a:rPr lang="en-US" altLang="en-US" sz="2000"/>
              <a:t>создавать</a:t>
            </a:r>
            <a:r>
              <a:rPr lang="en-US" altLang="ru-RU" sz="2000"/>
              <a:t> </a:t>
            </a:r>
            <a:r>
              <a:rPr lang="en-US" altLang="en-US" sz="2000"/>
              <a:t>различные</a:t>
            </a:r>
            <a:r>
              <a:rPr lang="en-US" altLang="ru-RU" sz="2000"/>
              <a:t> </a:t>
            </a:r>
            <a:r>
              <a:rPr lang="en-US" altLang="en-US" sz="2000"/>
              <a:t>типы</a:t>
            </a:r>
            <a:r>
              <a:rPr lang="en-US" altLang="ru-RU" sz="2000"/>
              <a:t> </a:t>
            </a:r>
            <a:r>
              <a:rPr lang="en-US" altLang="en-US" sz="2000"/>
              <a:t>графиков</a:t>
            </a:r>
            <a:r>
              <a:rPr lang="en-US" altLang="ru-RU" sz="2000"/>
              <a:t>, </a:t>
            </a:r>
            <a:r>
              <a:rPr lang="en-US" altLang="en-US" sz="2000"/>
              <a:t>включая</a:t>
            </a:r>
            <a:r>
              <a:rPr lang="en-US" altLang="ru-RU" sz="2000"/>
              <a:t> </a:t>
            </a:r>
            <a:r>
              <a:rPr lang="en-US" altLang="en-US" sz="2000"/>
              <a:t>линейные</a:t>
            </a:r>
            <a:r>
              <a:rPr lang="en-US" altLang="ru-RU" sz="2000"/>
              <a:t>, </a:t>
            </a:r>
            <a:r>
              <a:rPr lang="en-US" altLang="en-US" sz="2000"/>
              <a:t>гистограммы</a:t>
            </a:r>
            <a:r>
              <a:rPr lang="en-US" altLang="ru-RU" sz="2000"/>
              <a:t>, </a:t>
            </a:r>
            <a:r>
              <a:rPr lang="en-US" altLang="en-US" sz="2000"/>
              <a:t>круговые</a:t>
            </a:r>
            <a:r>
              <a:rPr lang="en-US" altLang="ru-RU" sz="2000"/>
              <a:t> </a:t>
            </a:r>
            <a:r>
              <a:rPr lang="en-US" altLang="en-US" sz="2000"/>
              <a:t>диаграммы</a:t>
            </a:r>
            <a:r>
              <a:rPr lang="en-US" altLang="ru-RU" sz="2000"/>
              <a:t> </a:t>
            </a:r>
            <a:r>
              <a:rPr lang="en-US" altLang="en-US" sz="2000"/>
              <a:t>и</a:t>
            </a:r>
            <a:r>
              <a:rPr lang="en-US" altLang="ru-RU" sz="2000"/>
              <a:t> </a:t>
            </a:r>
            <a:r>
              <a:rPr lang="en-US" altLang="en-US" sz="2000"/>
              <a:t>диаграммы</a:t>
            </a:r>
            <a:r>
              <a:rPr lang="en-US" altLang="ru-RU" sz="2000"/>
              <a:t> </a:t>
            </a:r>
            <a:r>
              <a:rPr lang="en-US" altLang="en-US" sz="2000"/>
              <a:t>рассеяния</a:t>
            </a:r>
            <a:r>
              <a:rPr lang="en-US" altLang="ru-RU" sz="2000"/>
              <a:t>.</a:t>
            </a:r>
            <a:endParaRPr lang="en-US" altLang="ru-RU" sz="2000"/>
          </a:p>
          <a:p>
            <a:r>
              <a:rPr lang="en-US" altLang="en-US" sz="2000"/>
              <a:t>Простота</a:t>
            </a:r>
            <a:r>
              <a:rPr lang="en-US" altLang="ru-RU" sz="2000"/>
              <a:t> </a:t>
            </a:r>
            <a:r>
              <a:rPr lang="en-US" altLang="en-US" sz="2000"/>
              <a:t>использования</a:t>
            </a:r>
            <a:r>
              <a:rPr lang="en-US" altLang="ru-RU" sz="2000"/>
              <a:t>: </a:t>
            </a:r>
            <a:r>
              <a:rPr lang="en-US" altLang="en-US" sz="2000"/>
              <a:t>Библиотека</a:t>
            </a:r>
            <a:r>
              <a:rPr lang="en-US" altLang="ru-RU" sz="2000"/>
              <a:t> </a:t>
            </a:r>
            <a:r>
              <a:rPr lang="en-US" altLang="en-US" sz="2000"/>
              <a:t>проста</a:t>
            </a:r>
            <a:r>
              <a:rPr lang="en-US" altLang="ru-RU" sz="2000"/>
              <a:t> </a:t>
            </a:r>
            <a:r>
              <a:rPr lang="en-US" altLang="en-US" sz="2000"/>
              <a:t>в</a:t>
            </a:r>
            <a:r>
              <a:rPr lang="en-US" altLang="ru-RU" sz="2000"/>
              <a:t> </a:t>
            </a:r>
            <a:r>
              <a:rPr lang="en-US" altLang="en-US" sz="2000"/>
              <a:t>использовании</a:t>
            </a:r>
            <a:r>
              <a:rPr lang="en-US" altLang="ru-RU" sz="2000"/>
              <a:t> </a:t>
            </a:r>
            <a:r>
              <a:rPr lang="en-US" altLang="en-US" sz="2000"/>
              <a:t>и</a:t>
            </a:r>
            <a:r>
              <a:rPr lang="en-US" altLang="ru-RU" sz="2000"/>
              <a:t> </a:t>
            </a:r>
            <a:r>
              <a:rPr lang="en-US" altLang="en-US" sz="2000"/>
              <a:t>предоставляет</a:t>
            </a:r>
            <a:r>
              <a:rPr lang="en-US" altLang="ru-RU" sz="2000"/>
              <a:t> </a:t>
            </a:r>
            <a:r>
              <a:rPr lang="en-US" altLang="en-US" sz="2000"/>
              <a:t>широкий</a:t>
            </a:r>
            <a:r>
              <a:rPr lang="en-US" altLang="ru-RU" sz="2000"/>
              <a:t> </a:t>
            </a:r>
            <a:r>
              <a:rPr lang="en-US" altLang="en-US" sz="2000"/>
              <a:t>спектр</a:t>
            </a:r>
            <a:r>
              <a:rPr lang="en-US" altLang="ru-RU" sz="2000"/>
              <a:t> </a:t>
            </a:r>
            <a:r>
              <a:rPr lang="en-US" altLang="en-US" sz="2000"/>
              <a:t>инструментов</a:t>
            </a:r>
            <a:r>
              <a:rPr lang="en-US" altLang="ru-RU" sz="2000"/>
              <a:t> </a:t>
            </a:r>
            <a:r>
              <a:rPr lang="en-US" altLang="en-US" sz="2000"/>
              <a:t>для</a:t>
            </a:r>
            <a:r>
              <a:rPr lang="en-US" altLang="ru-RU" sz="2000"/>
              <a:t> </a:t>
            </a:r>
            <a:r>
              <a:rPr lang="en-US" altLang="en-US" sz="2000"/>
              <a:t>настройки</a:t>
            </a:r>
            <a:r>
              <a:rPr lang="en-US" altLang="ru-RU" sz="2000"/>
              <a:t> </a:t>
            </a:r>
            <a:r>
              <a:rPr lang="en-US" altLang="en-US" sz="2000"/>
              <a:t>графиков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idx="1"/>
          </p:nvPr>
        </p:nvSpPr>
        <p:spPr>
          <a:xfrm>
            <a:off x="358140" y="1405255"/>
            <a:ext cx="4819650" cy="4714240"/>
          </a:xfrm>
        </p:spPr>
        <p:txBody>
          <a:bodyPr/>
          <a:p>
            <a:r>
              <a:rPr lang="en-US" altLang="en-US" sz="2000"/>
              <a:t>Создание</a:t>
            </a:r>
            <a:r>
              <a:rPr lang="en-US" altLang="ru-RU" sz="2000"/>
              <a:t> </a:t>
            </a:r>
            <a:r>
              <a:rPr lang="en-US" altLang="en-US" sz="2000"/>
              <a:t>серий</a:t>
            </a:r>
            <a:r>
              <a:rPr lang="en-US" altLang="ru-RU" sz="2000"/>
              <a:t>:</a:t>
            </a:r>
            <a:endParaRPr lang="en-US" altLang="ru-RU" sz="2000"/>
          </a:p>
          <a:p>
            <a:r>
              <a:rPr lang="en-US" altLang="en-US" sz="2000"/>
              <a:t>Мы</a:t>
            </a:r>
            <a:r>
              <a:rPr lang="en-US" altLang="ru-RU" sz="2000"/>
              <a:t> </a:t>
            </a:r>
            <a:r>
              <a:rPr lang="en-US" altLang="en-US" sz="2000"/>
              <a:t>можем</a:t>
            </a:r>
            <a:r>
              <a:rPr lang="en-US" altLang="ru-RU" sz="2000"/>
              <a:t> </a:t>
            </a:r>
            <a:r>
              <a:rPr lang="en-US" altLang="en-US" sz="2000"/>
              <a:t>создать</a:t>
            </a:r>
            <a:r>
              <a:rPr lang="en-US" altLang="ru-RU" sz="2000"/>
              <a:t> </a:t>
            </a:r>
            <a:r>
              <a:rPr lang="en-US" altLang="en-US" sz="2000"/>
              <a:t>серии</a:t>
            </a:r>
            <a:r>
              <a:rPr lang="en-US" altLang="ru-RU" sz="2000"/>
              <a:t> </a:t>
            </a:r>
            <a:r>
              <a:rPr lang="en-US" altLang="en-US" sz="2000"/>
              <a:t>из</a:t>
            </a:r>
            <a:r>
              <a:rPr lang="en-US" altLang="ru-RU" sz="2000"/>
              <a:t> </a:t>
            </a:r>
            <a:r>
              <a:rPr lang="en-US" altLang="en-US" sz="2000"/>
              <a:t>списков</a:t>
            </a:r>
            <a:r>
              <a:rPr lang="en-US" altLang="ru-RU" sz="2000"/>
              <a:t>, </a:t>
            </a:r>
            <a:r>
              <a:rPr lang="en-US" altLang="en-US" sz="2000"/>
              <a:t>массивов</a:t>
            </a:r>
            <a:r>
              <a:rPr lang="en-US" altLang="ru-RU" sz="2000"/>
              <a:t> </a:t>
            </a:r>
            <a:r>
              <a:rPr lang="en-US" altLang="en-US" sz="2000"/>
              <a:t>или</a:t>
            </a:r>
            <a:r>
              <a:rPr lang="en-US" altLang="ru-RU" sz="2000"/>
              <a:t> </a:t>
            </a:r>
            <a:r>
              <a:rPr lang="en-US" altLang="en-US" sz="2000"/>
              <a:t>словарей</a:t>
            </a:r>
            <a:r>
              <a:rPr lang="en-US" altLang="ru-RU" sz="2000"/>
              <a:t>.</a:t>
            </a:r>
            <a:endParaRPr lang="en-US" altLang="ru-RU" sz="2000"/>
          </a:p>
          <a:p>
            <a:r>
              <a:rPr lang="en-US" altLang="en-US" sz="2000"/>
              <a:t>Например</a:t>
            </a:r>
            <a:r>
              <a:rPr lang="en-US" altLang="ru-RU" sz="2000"/>
              <a:t>: pd.Series([12, -4, 7, 9])</a:t>
            </a:r>
            <a:endParaRPr lang="en-US" altLang="ru-RU" sz="2000"/>
          </a:p>
          <a:p>
            <a:r>
              <a:rPr lang="en-US" altLang="en-US" sz="2000">
                <a:sym typeface="+mn-ea"/>
              </a:rPr>
              <a:t>Мы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можем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построить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несколько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серий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на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одном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графике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для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сравнения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данных</a:t>
            </a:r>
            <a:r>
              <a:rPr lang="en-US" altLang="ru-RU" sz="2000">
                <a:sym typeface="+mn-ea"/>
              </a:rPr>
              <a:t>.</a:t>
            </a:r>
            <a:endParaRPr lang="en-US" altLang="en-US" sz="2000"/>
          </a:p>
          <a:p>
            <a:r>
              <a:rPr lang="en-US" altLang="en-US" sz="2000"/>
              <a:t>Визуализация</a:t>
            </a:r>
            <a:r>
              <a:rPr lang="en-US" altLang="ru-RU" sz="2000"/>
              <a:t> </a:t>
            </a:r>
            <a:r>
              <a:rPr lang="en-US" altLang="en-US" sz="2000"/>
              <a:t>серий</a:t>
            </a:r>
            <a:r>
              <a:rPr lang="en-US" altLang="ru-RU" sz="2000"/>
              <a:t>:</a:t>
            </a:r>
            <a:endParaRPr lang="en-US" altLang="ru-RU" sz="2000"/>
          </a:p>
          <a:p>
            <a:r>
              <a:rPr lang="en-US" altLang="en-US" sz="2000"/>
              <a:t>Мы</a:t>
            </a:r>
            <a:r>
              <a:rPr lang="en-US" altLang="ru-RU" sz="2000"/>
              <a:t> </a:t>
            </a:r>
            <a:r>
              <a:rPr lang="en-US" altLang="en-US" sz="2000"/>
              <a:t>используем</a:t>
            </a:r>
            <a:r>
              <a:rPr lang="en-US" altLang="ru-RU" sz="2000"/>
              <a:t> </a:t>
            </a:r>
            <a:r>
              <a:rPr lang="en-US" altLang="en-US" sz="2000"/>
              <a:t>библиотеку</a:t>
            </a:r>
            <a:r>
              <a:rPr lang="en-US" altLang="ru-RU" sz="2000"/>
              <a:t> Matplotlib </a:t>
            </a:r>
            <a:r>
              <a:rPr lang="en-US" altLang="en-US" sz="2000"/>
              <a:t>для</a:t>
            </a:r>
            <a:r>
              <a:rPr lang="en-US" altLang="ru-RU" sz="2000"/>
              <a:t> </a:t>
            </a:r>
            <a:r>
              <a:rPr lang="en-US" altLang="en-US" sz="2000"/>
              <a:t>построения</a:t>
            </a:r>
            <a:r>
              <a:rPr lang="en-US" altLang="ru-RU" sz="2000"/>
              <a:t> </a:t>
            </a:r>
            <a:r>
              <a:rPr lang="en-US" altLang="en-US" sz="2000"/>
              <a:t>графиков</a:t>
            </a:r>
            <a:r>
              <a:rPr lang="en-US" altLang="ru-RU" sz="2000"/>
              <a:t>.</a:t>
            </a:r>
            <a:endParaRPr lang="en-US" altLang="ru-RU" sz="2000"/>
          </a:p>
          <a:p>
            <a:r>
              <a:rPr lang="en-US" altLang="en-US" sz="2000"/>
              <a:t>Например</a:t>
            </a:r>
            <a:r>
              <a:rPr lang="en-US" altLang="ru-RU" sz="2000"/>
              <a:t>, </a:t>
            </a:r>
            <a:r>
              <a:rPr lang="en-US" altLang="en-US" sz="2000"/>
              <a:t>линейный</a:t>
            </a:r>
            <a:r>
              <a:rPr lang="en-US" altLang="ru-RU" sz="2000"/>
              <a:t> </a:t>
            </a:r>
            <a:r>
              <a:rPr lang="en-US" altLang="en-US" sz="2000"/>
              <a:t>график</a:t>
            </a:r>
            <a:r>
              <a:rPr lang="en-US" altLang="ru-RU" sz="2000"/>
              <a:t>: plt.plot(data)</a:t>
            </a:r>
            <a:endParaRPr lang="en-US" altLang="ru-RU" sz="200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Создание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серий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5514975" y="2162175"/>
            <a:ext cx="6464935" cy="2366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Области</a:t>
            </a:r>
            <a:r>
              <a:rPr lang="en-US" altLang="ru-RU"/>
              <a:t> </a:t>
            </a:r>
            <a:r>
              <a:rPr lang="en-US" altLang="en-US"/>
              <a:t>применения</a:t>
            </a:r>
            <a:r>
              <a:rPr lang="en-US" altLang="ru-RU"/>
              <a:t>: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Бизнес</a:t>
            </a:r>
            <a:r>
              <a:rPr lang="en-US" altLang="ru-RU"/>
              <a:t>-</a:t>
            </a:r>
            <a:r>
              <a:rPr lang="en-US" altLang="en-US"/>
              <a:t>аналитика</a:t>
            </a:r>
            <a:r>
              <a:rPr lang="en-US" altLang="ru-RU"/>
              <a:t>: </a:t>
            </a:r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помогает</a:t>
            </a:r>
            <a:r>
              <a:rPr lang="en-US" altLang="ru-RU"/>
              <a:t> </a:t>
            </a:r>
            <a:r>
              <a:rPr lang="en-US" altLang="en-US"/>
              <a:t>принимать</a:t>
            </a:r>
            <a:r>
              <a:rPr lang="en-US" altLang="ru-RU"/>
              <a:t> </a:t>
            </a:r>
            <a:r>
              <a:rPr lang="en-US" altLang="en-US"/>
              <a:t>стратегические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, </a:t>
            </a:r>
            <a:r>
              <a:rPr lang="en-US" altLang="en-US"/>
              <a:t>выявлять</a:t>
            </a:r>
            <a:r>
              <a:rPr lang="en-US" altLang="ru-RU"/>
              <a:t> </a:t>
            </a:r>
            <a:r>
              <a:rPr lang="en-US" altLang="en-US"/>
              <a:t>тенденции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оптимизировать</a:t>
            </a:r>
            <a:r>
              <a:rPr lang="en-US" altLang="ru-RU"/>
              <a:t> </a:t>
            </a:r>
            <a:r>
              <a:rPr lang="en-US" altLang="en-US"/>
              <a:t>бизнес</a:t>
            </a:r>
            <a:r>
              <a:rPr lang="en-US" altLang="ru-RU"/>
              <a:t>-</a:t>
            </a:r>
            <a:r>
              <a:rPr lang="en-US" altLang="en-US"/>
              <a:t>процессы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Научные</a:t>
            </a:r>
            <a:r>
              <a:rPr lang="en-US" altLang="ru-RU"/>
              <a:t> </a:t>
            </a:r>
            <a:r>
              <a:rPr lang="en-US" altLang="en-US"/>
              <a:t>исследования</a:t>
            </a:r>
            <a:r>
              <a:rPr lang="en-US" altLang="ru-RU"/>
              <a:t>: </a:t>
            </a:r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используется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представления</a:t>
            </a:r>
            <a:r>
              <a:rPr lang="en-US" altLang="ru-RU"/>
              <a:t> </a:t>
            </a:r>
            <a:r>
              <a:rPr lang="en-US" altLang="en-US"/>
              <a:t>результатов</a:t>
            </a:r>
            <a:r>
              <a:rPr lang="en-US" altLang="ru-RU"/>
              <a:t> </a:t>
            </a:r>
            <a:r>
              <a:rPr lang="en-US" altLang="en-US"/>
              <a:t>исследований</a:t>
            </a:r>
            <a:r>
              <a:rPr lang="en-US" altLang="ru-RU"/>
              <a:t>, </a:t>
            </a:r>
            <a:r>
              <a:rPr lang="en-US" altLang="en-US"/>
              <a:t>выявления</a:t>
            </a:r>
            <a:r>
              <a:rPr lang="en-US" altLang="ru-RU"/>
              <a:t> </a:t>
            </a:r>
            <a:r>
              <a:rPr lang="en-US" altLang="en-US"/>
              <a:t>закономерностей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аномалий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Финансы</a:t>
            </a:r>
            <a:r>
              <a:rPr lang="en-US" altLang="ru-RU"/>
              <a:t>: </a:t>
            </a:r>
            <a:r>
              <a:rPr lang="en-US" altLang="en-US"/>
              <a:t>Визуализация</a:t>
            </a:r>
            <a:r>
              <a:rPr lang="en-US" altLang="ru-RU"/>
              <a:t> </a:t>
            </a:r>
            <a:r>
              <a:rPr lang="en-US" altLang="en-US"/>
              <a:t>применяется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анализа</a:t>
            </a:r>
            <a:r>
              <a:rPr lang="en-US" altLang="ru-RU"/>
              <a:t> </a:t>
            </a:r>
            <a:r>
              <a:rPr lang="en-US" altLang="en-US"/>
              <a:t>финансовых</a:t>
            </a:r>
            <a:r>
              <a:rPr lang="en-US" altLang="ru-RU"/>
              <a:t> </a:t>
            </a:r>
            <a:r>
              <a:rPr lang="en-US" altLang="en-US"/>
              <a:t>показателей</a:t>
            </a:r>
            <a:r>
              <a:rPr lang="en-US" altLang="ru-RU"/>
              <a:t>, </a:t>
            </a:r>
            <a:r>
              <a:rPr lang="en-US" altLang="en-US"/>
              <a:t>прогнозирования</a:t>
            </a:r>
            <a:r>
              <a:rPr lang="en-US" altLang="ru-RU"/>
              <a:t> </a:t>
            </a:r>
            <a:r>
              <a:rPr lang="en-US" altLang="en-US"/>
              <a:t>рыночных</a:t>
            </a:r>
            <a:r>
              <a:rPr lang="en-US" altLang="ru-RU"/>
              <a:t> </a:t>
            </a:r>
            <a:r>
              <a:rPr lang="en-US" altLang="en-US"/>
              <a:t>тенденций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оптимизации</a:t>
            </a:r>
            <a:r>
              <a:rPr lang="en-US" altLang="ru-RU"/>
              <a:t> </a:t>
            </a:r>
            <a:r>
              <a:rPr lang="en-US" altLang="en-US"/>
              <a:t>инвестиций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Применение</a:t>
            </a:r>
            <a:r>
              <a:rPr lang="en-US" altLang="ru-RU"/>
              <a:t> </a:t>
            </a:r>
            <a:r>
              <a:rPr lang="en-US" altLang="en-US"/>
              <a:t>визуализации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Программа</a:t>
            </a:r>
            <a:r>
              <a:rPr lang="en-US" altLang="ru-RU"/>
              <a:t>: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создания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визуализации</a:t>
            </a:r>
            <a:r>
              <a:rPr lang="en-US" altLang="ru-RU"/>
              <a:t> </a:t>
            </a:r>
            <a:r>
              <a:rPr lang="en-US" altLang="en-US"/>
              <a:t>объектов</a:t>
            </a:r>
            <a:r>
              <a:rPr lang="en-US" altLang="ru-RU"/>
              <a:t> Series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помощью</a:t>
            </a:r>
            <a:r>
              <a:rPr lang="en-US" altLang="ru-RU"/>
              <a:t> </a:t>
            </a:r>
            <a:r>
              <a:rPr lang="en-US" altLang="en-US"/>
              <a:t>библиотек</a:t>
            </a:r>
            <a:r>
              <a:rPr lang="en-US" altLang="ru-RU"/>
              <a:t> Pandas </a:t>
            </a:r>
            <a:r>
              <a:rPr lang="en-US" altLang="en-US"/>
              <a:t>и</a:t>
            </a:r>
            <a:r>
              <a:rPr lang="en-US" altLang="ru-RU"/>
              <a:t> Matplotlib.</a:t>
            </a:r>
            <a:endParaRPr lang="en-US" altLang="ru-RU"/>
          </a:p>
          <a:p>
            <a:endParaRPr lang="en-US" alt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3077210"/>
            <a:ext cx="2009775" cy="14859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90" y="2324100"/>
            <a:ext cx="5584825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idx="1"/>
          </p:nvPr>
        </p:nvSpPr>
        <p:spPr>
          <a:xfrm>
            <a:off x="415925" y="2533015"/>
            <a:ext cx="11228705" cy="1791970"/>
          </a:xfrm>
        </p:spPr>
        <p:txBody>
          <a:bodyPr/>
          <a:p>
            <a:r>
              <a:rPr lang="en-US" altLang="en-US"/>
              <a:t>Объекты</a:t>
            </a:r>
            <a:r>
              <a:rPr lang="en-US" altLang="ru-RU"/>
              <a:t> Series </a:t>
            </a:r>
            <a:r>
              <a:rPr lang="en-US" altLang="en-US"/>
              <a:t>и</a:t>
            </a:r>
            <a:r>
              <a:rPr lang="en-US" altLang="ru-RU"/>
              <a:t> Matplotlib: </a:t>
            </a:r>
            <a:r>
              <a:rPr lang="en-US" altLang="en-US"/>
              <a:t>Эти</a:t>
            </a:r>
            <a:r>
              <a:rPr lang="en-US" altLang="ru-RU"/>
              <a:t> </a:t>
            </a:r>
            <a:r>
              <a:rPr lang="en-US" altLang="en-US"/>
              <a:t>инструменты</a:t>
            </a:r>
            <a:r>
              <a:rPr lang="en-US" altLang="ru-RU"/>
              <a:t> </a:t>
            </a:r>
            <a:r>
              <a:rPr lang="en-US" altLang="en-US"/>
              <a:t>являются</a:t>
            </a:r>
            <a:r>
              <a:rPr lang="en-US" altLang="ru-RU"/>
              <a:t> </a:t>
            </a:r>
            <a:r>
              <a:rPr lang="en-US" altLang="en-US"/>
              <a:t>мощными</a:t>
            </a:r>
            <a:r>
              <a:rPr lang="en-US" altLang="ru-RU"/>
              <a:t> </a:t>
            </a:r>
            <a:r>
              <a:rPr lang="en-US" altLang="en-US"/>
              <a:t>средствами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анализа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визуализации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Перспективы</a:t>
            </a:r>
            <a:r>
              <a:rPr lang="en-US" altLang="ru-RU"/>
              <a:t>: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может</a:t>
            </a:r>
            <a:r>
              <a:rPr lang="en-US" altLang="ru-RU"/>
              <a:t> </a:t>
            </a:r>
            <a:r>
              <a:rPr lang="en-US" altLang="en-US"/>
              <a:t>быть</a:t>
            </a:r>
            <a:r>
              <a:rPr lang="en-US" altLang="ru-RU"/>
              <a:t> </a:t>
            </a:r>
            <a:r>
              <a:rPr lang="en-US" altLang="en-US"/>
              <a:t>расширена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более</a:t>
            </a:r>
            <a:r>
              <a:rPr lang="en-US" altLang="ru-RU"/>
              <a:t> </a:t>
            </a:r>
            <a:r>
              <a:rPr lang="en-US" altLang="en-US"/>
              <a:t>сложными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задачами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Заключение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9703D75F-3C8C-4373-9499-703616C11FA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ЮУТУ">
      <a:dk1>
        <a:srgbClr val="000000"/>
      </a:dk1>
      <a:lt1>
        <a:sysClr val="window" lastClr="FFFFFF"/>
      </a:lt1>
      <a:dk2>
        <a:srgbClr val="377878"/>
      </a:dk2>
      <a:lt2>
        <a:srgbClr val="F0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82D7D7"/>
      </a:hlink>
      <a:folHlink>
        <a:srgbClr val="144140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Presentation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inueco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Владиславовна Гриценко</dc:creator>
  <cp:lastModifiedBy>Kelly</cp:lastModifiedBy>
  <cp:revision>26</cp:revision>
  <dcterms:created xsi:type="dcterms:W3CDTF">2021-01-21T04:43:00Z</dcterms:created>
  <dcterms:modified xsi:type="dcterms:W3CDTF">2025-03-26T08:17:29Z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C45EFE0C6FB44D9F819042525ADBB0E2_13</vt:lpwstr>
  </property>
  <property fmtid="{D5CDD505-2E9C-101B-9397-08002B2CF9AE}" pid="3" name="KSOProductBuildVer">
    <vt:lpwstr>1049-12.2.0.20326</vt:lpwstr>
  </property>
</Properties>
</file>