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3" r:id="rId3"/>
    <p:sldId id="258" r:id="rId4"/>
    <p:sldId id="265" r:id="rId5"/>
    <p:sldId id="259" r:id="rId6"/>
    <p:sldId id="281" r:id="rId7"/>
    <p:sldId id="278" r:id="rId8"/>
    <p:sldId id="282" r:id="rId9"/>
    <p:sldId id="264" r:id="rId10"/>
    <p:sldId id="267" r:id="rId11"/>
    <p:sldId id="260" r:id="rId12"/>
    <p:sldId id="268" r:id="rId13"/>
    <p:sldId id="272" r:id="rId14"/>
    <p:sldId id="275" r:id="rId15"/>
    <p:sldId id="261" r:id="rId16"/>
    <p:sldId id="269" r:id="rId17"/>
    <p:sldId id="274" r:id="rId18"/>
    <p:sldId id="277" r:id="rId19"/>
    <p:sldId id="280" r:id="rId20"/>
    <p:sldId id="287" r:id="rId21"/>
    <p:sldId id="279" r:id="rId22"/>
    <p:sldId id="257"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63" d="100"/>
          <a:sy n="63" d="100"/>
        </p:scale>
        <p:origin x="77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9199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7304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1079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627222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04540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33864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86420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7128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66611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3882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3245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64661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61594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18920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7874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pPr/>
              <a:t>4/13/2020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956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7147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pPr/>
              <a:t>4/13/2020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85350272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https:/www.bing.com/images/search?--meditation-for-anxiety-spiritu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sha.sadhguru.org/yoga/"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raumahealingguru.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eopleforeducation.ca/"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iencedirect-com.ezproxy.lib.ucalgary.ca/science/article/pii/S002239990900415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ournals-sagepub-com.ezproxy.lib.ucalgary.ca/doi/abs/10.4278/ajhp.131107-QUAN-56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nlinelibrary-wile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bookcentral-proquest-com.ezproxy.lib.ucalgary.ca" TargetMode="External"/><Relationship Id="rId2" Type="http://schemas.openxmlformats.org/officeDocument/2006/relationships/hyperlink" Target="https://doi.org/10.1177/00986283177279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Approaches to Stress, Anxiety, and Depression</a:t>
            </a:r>
          </a:p>
        </p:txBody>
      </p:sp>
      <p:sp>
        <p:nvSpPr>
          <p:cNvPr id="3" name="Subtitle 2"/>
          <p:cNvSpPr>
            <a:spLocks noGrp="1"/>
          </p:cNvSpPr>
          <p:nvPr>
            <p:ph type="subTitle" idx="1"/>
          </p:nvPr>
        </p:nvSpPr>
        <p:spPr>
          <a:xfrm>
            <a:off x="1154955" y="5194323"/>
            <a:ext cx="8825658" cy="444477"/>
          </a:xfrm>
        </p:spPr>
        <p:txBody>
          <a:bodyPr vert="horz" lIns="91440" tIns="45720" rIns="91440" bIns="45720" rtlCol="0" anchor="t">
            <a:normAutofit/>
          </a:bodyPr>
          <a:lstStyle/>
          <a:p>
            <a:pPr algn="ctr"/>
            <a:r>
              <a:rPr lang="en-US">
                <a:cs typeface="Calibri"/>
              </a:rPr>
              <a:t>By: Kelly </a:t>
            </a:r>
            <a:r>
              <a:rPr lang="en-US" err="1">
                <a:cs typeface="Calibri"/>
              </a:rPr>
              <a:t>elker</a:t>
            </a:r>
            <a:r>
              <a:rPr lang="en-US">
                <a:cs typeface="Calibri"/>
              </a:rPr>
              <a:t>, Marie-</a:t>
            </a:r>
            <a:r>
              <a:rPr lang="en-US" err="1">
                <a:cs typeface="Calibri"/>
              </a:rPr>
              <a:t>Ève</a:t>
            </a:r>
            <a:r>
              <a:rPr lang="en-US">
                <a:cs typeface="Calibri"/>
              </a:rPr>
              <a:t> </a:t>
            </a:r>
            <a:r>
              <a:rPr lang="en-US" err="1">
                <a:cs typeface="Calibri"/>
              </a:rPr>
              <a:t>bonneau</a:t>
            </a:r>
            <a:r>
              <a:rPr lang="en-US">
                <a:cs typeface="Calibri"/>
              </a:rPr>
              <a:t>, and </a:t>
            </a:r>
            <a:r>
              <a:rPr lang="en-US" err="1">
                <a:cs typeface="Calibri"/>
              </a:rPr>
              <a:t>Shamaila</a:t>
            </a:r>
            <a:r>
              <a:rPr lang="en-US">
                <a:cs typeface="Calibri"/>
              </a:rPr>
              <a:t> </a:t>
            </a:r>
            <a:r>
              <a:rPr lang="en-US" err="1">
                <a:cs typeface="Calibri"/>
              </a:rPr>
              <a:t>aKRAM</a:t>
            </a:r>
            <a:endParaRPr lang="en-US"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136A-1FD7-449A-BDD4-B2267D760016}"/>
              </a:ext>
            </a:extLst>
          </p:cNvPr>
          <p:cNvSpPr>
            <a:spLocks noGrp="1"/>
          </p:cNvSpPr>
          <p:nvPr>
            <p:ph type="title"/>
          </p:nvPr>
        </p:nvSpPr>
        <p:spPr/>
        <p:txBody>
          <a:bodyPr/>
          <a:lstStyle/>
          <a:p>
            <a:r>
              <a:rPr lang="en-US"/>
              <a:t>Meditation for Stress and Anxiety</a:t>
            </a:r>
          </a:p>
        </p:txBody>
      </p:sp>
      <p:sp>
        <p:nvSpPr>
          <p:cNvPr id="3" name="Content Placeholder 2">
            <a:extLst>
              <a:ext uri="{FF2B5EF4-FFF2-40B4-BE49-F238E27FC236}">
                <a16:creationId xmlns:a16="http://schemas.microsoft.com/office/drawing/2014/main" id="{C1FC3390-30F5-47AF-9E6C-0DC51709A994}"/>
              </a:ext>
            </a:extLst>
          </p:cNvPr>
          <p:cNvSpPr>
            <a:spLocks noGrp="1"/>
          </p:cNvSpPr>
          <p:nvPr>
            <p:ph idx="1"/>
          </p:nvPr>
        </p:nvSpPr>
        <p:spPr>
          <a:xfrm>
            <a:off x="498340" y="1860395"/>
            <a:ext cx="6720521" cy="4280173"/>
          </a:xfrm>
        </p:spPr>
        <p:txBody>
          <a:bodyPr vert="horz" lIns="91440" tIns="45720" rIns="91440" bIns="45720" rtlCol="0" anchor="t">
            <a:noAutofit/>
          </a:bodyPr>
          <a:lstStyle/>
          <a:p>
            <a:r>
              <a:rPr lang="en-US" err="1"/>
              <a:t>Zeidan</a:t>
            </a:r>
            <a:r>
              <a:rPr lang="en-US"/>
              <a:t> et al., (2010), conducted brief meditation on 63 participants of university of Carolina, Charlotte and concluded that it enhances sustained attention, improves cognition with the ability to control processing of thoughts, improves moods and reduces stress and anxiety</a:t>
            </a:r>
          </a:p>
          <a:p>
            <a:r>
              <a:rPr lang="en-US"/>
              <a:t>Coppola, (2007) conducted stress relief meditation on a group of 25 participant and found larger than expected impact on trait anxiety. However, proposed control group and correction for placebo component to further refine the results and get comparable with transcendental meditation. </a:t>
            </a:r>
          </a:p>
          <a:p>
            <a:endParaRPr lang="en-US"/>
          </a:p>
          <a:p>
            <a:pPr marL="0" indent="0">
              <a:buNone/>
            </a:pPr>
            <a:endParaRPr lang="en-US"/>
          </a:p>
        </p:txBody>
      </p:sp>
      <p:sp>
        <p:nvSpPr>
          <p:cNvPr id="6" name="TextBox 5">
            <a:extLst>
              <a:ext uri="{FF2B5EF4-FFF2-40B4-BE49-F238E27FC236}">
                <a16:creationId xmlns:a16="http://schemas.microsoft.com/office/drawing/2014/main" id="{11B67146-0E42-4A16-AEF7-6CDB3D199F65}"/>
              </a:ext>
            </a:extLst>
          </p:cNvPr>
          <p:cNvSpPr txBox="1"/>
          <p:nvPr/>
        </p:nvSpPr>
        <p:spPr>
          <a:xfrm rot="10860000" flipV="1">
            <a:off x="7320295" y="5229539"/>
            <a:ext cx="4386263"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2"/>
              </a:rPr>
              <a:t>Image courtesy of: https://www.bing.com/images/search?--meditation-for-anxiety-spiritual</a:t>
            </a:r>
            <a:r>
              <a:rPr lang="en-US" sz="1000"/>
              <a:t> -</a:t>
            </a:r>
          </a:p>
        </p:txBody>
      </p:sp>
      <p:pic>
        <p:nvPicPr>
          <p:cNvPr id="5" name="Picture 6" descr="A person in a black sky&#10;&#10;Description generated with high confidence">
            <a:extLst>
              <a:ext uri="{FF2B5EF4-FFF2-40B4-BE49-F238E27FC236}">
                <a16:creationId xmlns:a16="http://schemas.microsoft.com/office/drawing/2014/main" id="{DAA14737-D746-4662-AB74-F2733BE50E86}"/>
              </a:ext>
            </a:extLst>
          </p:cNvPr>
          <p:cNvPicPr>
            <a:picLocks noChangeAspect="1"/>
          </p:cNvPicPr>
          <p:nvPr/>
        </p:nvPicPr>
        <p:blipFill>
          <a:blip r:embed="rId3" cstate="print"/>
          <a:stretch>
            <a:fillRect/>
          </a:stretch>
        </p:blipFill>
        <p:spPr>
          <a:xfrm>
            <a:off x="7331869" y="1828800"/>
            <a:ext cx="4398168" cy="3295649"/>
          </a:xfrm>
          <a:prstGeom prst="rect">
            <a:avLst/>
          </a:prstGeom>
        </p:spPr>
      </p:pic>
    </p:spTree>
    <p:extLst>
      <p:ext uri="{BB962C8B-B14F-4D97-AF65-F5344CB8AC3E}">
        <p14:creationId xmlns:p14="http://schemas.microsoft.com/office/powerpoint/2010/main" val="154882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0A688-1C17-41E1-960A-C14B782EA0F8}"/>
              </a:ext>
            </a:extLst>
          </p:cNvPr>
          <p:cNvSpPr>
            <a:spLocks noGrp="1"/>
          </p:cNvSpPr>
          <p:nvPr>
            <p:ph type="title"/>
          </p:nvPr>
        </p:nvSpPr>
        <p:spPr>
          <a:xfrm>
            <a:off x="318254" y="413605"/>
            <a:ext cx="5388582" cy="1104737"/>
          </a:xfrm>
        </p:spPr>
        <p:txBody>
          <a:bodyPr>
            <a:noAutofit/>
          </a:bodyPr>
          <a:lstStyle/>
          <a:p>
            <a:r>
              <a:rPr lang="en-US" sz="3500">
                <a:solidFill>
                  <a:srgbClr val="EBEBEB"/>
                </a:solidFill>
              </a:rPr>
              <a:t>Yoga for Improved Well-being</a:t>
            </a:r>
            <a:endParaRPr lang="en-US" sz="3500"/>
          </a:p>
        </p:txBody>
      </p:sp>
      <p:sp>
        <p:nvSpPr>
          <p:cNvPr id="3" name="Content Placeholder 2">
            <a:extLst>
              <a:ext uri="{FF2B5EF4-FFF2-40B4-BE49-F238E27FC236}">
                <a16:creationId xmlns:a16="http://schemas.microsoft.com/office/drawing/2014/main" id="{38A119F1-3F24-4921-ADC9-38A89891E338}"/>
              </a:ext>
            </a:extLst>
          </p:cNvPr>
          <p:cNvSpPr>
            <a:spLocks noGrp="1"/>
          </p:cNvSpPr>
          <p:nvPr>
            <p:ph idx="1"/>
          </p:nvPr>
        </p:nvSpPr>
        <p:spPr>
          <a:xfrm>
            <a:off x="318252" y="2050212"/>
            <a:ext cx="4497188" cy="4173607"/>
          </a:xfrm>
        </p:spPr>
        <p:txBody>
          <a:bodyPr vert="horz" lIns="91440" tIns="45720" rIns="91440" bIns="45720" rtlCol="0" anchor="t">
            <a:normAutofit/>
          </a:bodyPr>
          <a:lstStyle/>
          <a:p>
            <a:pPr>
              <a:lnSpc>
                <a:spcPct val="90000"/>
              </a:lnSpc>
            </a:pPr>
            <a:r>
              <a:rPr lang="en-US" sz="1600">
                <a:solidFill>
                  <a:srgbClr val="EBEBEB"/>
                </a:solidFill>
              </a:rPr>
              <a:t>Yoga is “a wholistic multidimensional system of health and wellbeing that focuses on the mind and its functions, with multicomponent mind‐body practices, including: (1) physical postures and movement; (2) breathing exercises; (3) relaxation; and (4) mindfulness and meditation” (Manincor, et al., 2016).</a:t>
            </a:r>
          </a:p>
          <a:p>
            <a:pPr marL="0" indent="0">
              <a:lnSpc>
                <a:spcPct val="90000"/>
              </a:lnSpc>
              <a:buNone/>
            </a:pPr>
            <a:endParaRPr lang="en-US" sz="1600">
              <a:solidFill>
                <a:srgbClr val="EBEBEB"/>
              </a:solidFill>
            </a:endParaRPr>
          </a:p>
          <a:p>
            <a:pPr>
              <a:lnSpc>
                <a:spcPct val="90000"/>
              </a:lnSpc>
            </a:pPr>
            <a:r>
              <a:rPr lang="en-US" sz="1600">
                <a:solidFill>
                  <a:srgbClr val="EBEBEB"/>
                </a:solidFill>
              </a:rPr>
              <a:t>Additionally, yoga includes cultivation of positive values, thoughts, attitudes, and lifestyle considerations (Manincor, et al., 2016). </a:t>
            </a:r>
          </a:p>
          <a:p>
            <a:pPr>
              <a:lnSpc>
                <a:spcPct val="90000"/>
              </a:lnSpc>
            </a:pPr>
            <a:endParaRPr lang="en-US" sz="1600">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Rectangle 12">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4">
            <a:extLst>
              <a:ext uri="{FF2B5EF4-FFF2-40B4-BE49-F238E27FC236}">
                <a16:creationId xmlns:a16="http://schemas.microsoft.com/office/drawing/2014/main" id="{B8E8D897-B057-420B-A9DA-43A3F3C4AEA6}"/>
              </a:ext>
            </a:extLst>
          </p:cNvPr>
          <p:cNvPicPr>
            <a:picLocks noChangeAspect="1"/>
          </p:cNvPicPr>
          <p:nvPr/>
        </p:nvPicPr>
        <p:blipFill>
          <a:blip r:embed="rId2" cstate="print"/>
          <a:stretch>
            <a:fillRect/>
          </a:stretch>
        </p:blipFill>
        <p:spPr>
          <a:xfrm>
            <a:off x="6969372" y="647698"/>
            <a:ext cx="3699129" cy="5562601"/>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44ED0322-3485-4D44-81AE-190471FBA1F8}"/>
              </a:ext>
            </a:extLst>
          </p:cNvPr>
          <p:cNvSpPr txBox="1"/>
          <p:nvPr/>
        </p:nvSpPr>
        <p:spPr>
          <a:xfrm>
            <a:off x="6967268" y="6205268"/>
            <a:ext cx="546052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a:t>
            </a:r>
            <a:r>
              <a:rPr lang="en-US" sz="1000">
                <a:hlinkClick r:id="rId3"/>
              </a:rPr>
              <a:t>https://www.amazon.com/</a:t>
            </a:r>
            <a:endParaRPr lang="en-US"/>
          </a:p>
          <a:p>
            <a:r>
              <a:rPr lang="en-US" sz="1000"/>
              <a:t>Ashtanga-Primary-Series-Practice-Chart/dp/B0081YWJIS</a:t>
            </a:r>
            <a:endParaRPr lang="en-US"/>
          </a:p>
        </p:txBody>
      </p:sp>
    </p:spTree>
    <p:extLst>
      <p:ext uri="{BB962C8B-B14F-4D97-AF65-F5344CB8AC3E}">
        <p14:creationId xmlns:p14="http://schemas.microsoft.com/office/powerpoint/2010/main" val="5725962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18A3713-953F-425F-9DBC-74ED5BB16BAA}"/>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Yoga for Depression, Anxiety, and Other Health Concerns</a:t>
            </a:r>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13E213FC-DF67-4765-901C-01435A20F51F}"/>
              </a:ext>
            </a:extLst>
          </p:cNvPr>
          <p:cNvSpPr>
            <a:spLocks noGrp="1"/>
          </p:cNvSpPr>
          <p:nvPr>
            <p:ph idx="1"/>
          </p:nvPr>
        </p:nvSpPr>
        <p:spPr>
          <a:xfrm>
            <a:off x="648931" y="2548281"/>
            <a:ext cx="5122606" cy="3658689"/>
          </a:xfrm>
        </p:spPr>
        <p:txBody>
          <a:bodyPr vert="horz" lIns="91440" tIns="45720" rIns="91440" bIns="45720" rtlCol="0">
            <a:normAutofit/>
          </a:bodyPr>
          <a:lstStyle/>
          <a:p>
            <a:pPr>
              <a:lnSpc>
                <a:spcPct val="90000"/>
              </a:lnSpc>
            </a:pPr>
            <a:r>
              <a:rPr lang="en-US" sz="1900"/>
              <a:t>There is an increasing interest in recent years in using yoga as an intervention for depression, anxiety, and various other health concerns (Manincor, et al., 2016). </a:t>
            </a:r>
          </a:p>
          <a:p>
            <a:pPr>
              <a:lnSpc>
                <a:spcPct val="90000"/>
              </a:lnSpc>
            </a:pPr>
            <a:endParaRPr lang="en-US" sz="1900"/>
          </a:p>
          <a:p>
            <a:pPr>
              <a:lnSpc>
                <a:spcPct val="90000"/>
              </a:lnSpc>
            </a:pPr>
            <a:r>
              <a:rPr lang="en-US" sz="1900"/>
              <a:t>Research in the West on the use of yoga for reducing depression began with a 1988 study by Berger and Owen (Berger &amp; Owen, 1998), and in the past ten years, the numbers of empirical studies have grown (Louie, 2014).</a:t>
            </a:r>
          </a:p>
          <a:p>
            <a:pPr>
              <a:lnSpc>
                <a:spcPct val="90000"/>
              </a:lnSpc>
            </a:pPr>
            <a:endParaRPr lang="en-US" sz="1900"/>
          </a:p>
        </p:txBody>
      </p:sp>
      <p:pic>
        <p:nvPicPr>
          <p:cNvPr id="4" name="Picture 4" descr="A screenshot of a video game&#10;&#10;Description generated with high confidence">
            <a:extLst>
              <a:ext uri="{FF2B5EF4-FFF2-40B4-BE49-F238E27FC236}">
                <a16:creationId xmlns:a16="http://schemas.microsoft.com/office/drawing/2014/main" id="{8710E118-2B9E-4517-B51E-FA6DA2991479}"/>
              </a:ext>
            </a:extLst>
          </p:cNvPr>
          <p:cNvPicPr>
            <a:picLocks noChangeAspect="1"/>
          </p:cNvPicPr>
          <p:nvPr/>
        </p:nvPicPr>
        <p:blipFill>
          <a:blip r:embed="rId2" cstate="print"/>
          <a:stretch>
            <a:fillRect/>
          </a:stretch>
        </p:blipFill>
        <p:spPr>
          <a:xfrm>
            <a:off x="6514574" y="2548281"/>
            <a:ext cx="4606311" cy="3662018"/>
          </a:xfrm>
          <a:prstGeom prst="rect">
            <a:avLst/>
          </a:prstGeom>
          <a:effectLst/>
        </p:spPr>
      </p:pic>
      <p:sp>
        <p:nvSpPr>
          <p:cNvPr id="6" name="TextBox 5">
            <a:extLst>
              <a:ext uri="{FF2B5EF4-FFF2-40B4-BE49-F238E27FC236}">
                <a16:creationId xmlns:a16="http://schemas.microsoft.com/office/drawing/2014/main" id="{2100FB6F-E59A-4775-B575-91616CE699E5}"/>
              </a:ext>
            </a:extLst>
          </p:cNvPr>
          <p:cNvSpPr txBox="1"/>
          <p:nvPr/>
        </p:nvSpPr>
        <p:spPr>
          <a:xfrm>
            <a:off x="7168551" y="6018363"/>
            <a:ext cx="3634596"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https://gdvcamera.com/yoga-bioelectrography-research-the-science-of-yoga/</a:t>
            </a:r>
          </a:p>
        </p:txBody>
      </p:sp>
    </p:spTree>
    <p:extLst>
      <p:ext uri="{BB962C8B-B14F-4D97-AF65-F5344CB8AC3E}">
        <p14:creationId xmlns:p14="http://schemas.microsoft.com/office/powerpoint/2010/main" val="270580434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D6FAC-2556-4F55-8637-875ED1CBB44A}"/>
              </a:ext>
            </a:extLst>
          </p:cNvPr>
          <p:cNvSpPr>
            <a:spLocks noGrp="1"/>
          </p:cNvSpPr>
          <p:nvPr>
            <p:ph idx="4294967295"/>
          </p:nvPr>
        </p:nvSpPr>
        <p:spPr>
          <a:xfrm>
            <a:off x="6666572" y="1958466"/>
            <a:ext cx="5122862" cy="3673475"/>
          </a:xfrm>
        </p:spPr>
        <p:txBody>
          <a:bodyPr vert="horz" lIns="91440" tIns="45720" rIns="91440" bIns="45720" rtlCol="0" anchor="t">
            <a:noAutofit/>
          </a:bodyPr>
          <a:lstStyle/>
          <a:p>
            <a:pPr>
              <a:lnSpc>
                <a:spcPct val="90000"/>
              </a:lnSpc>
            </a:pPr>
            <a:r>
              <a:rPr lang="en-US" sz="1500"/>
              <a:t>In a 6-week individualized study, Manincor and colleagues (2016) assessed the reduction of symptoms of depression and anxiety in participants along with associated increases in wellbeing and mental health. Yoga practices were tailored to individual needs and results showed that in addition to regular care, yoga was “effective in the reduction of symptoms of depression when compared with regular care alone” (Manincor, et al., 2016, p. 822).</a:t>
            </a:r>
          </a:p>
          <a:p>
            <a:pPr>
              <a:lnSpc>
                <a:spcPct val="90000"/>
              </a:lnSpc>
            </a:pPr>
            <a:endParaRPr lang="en-US" sz="1500"/>
          </a:p>
          <a:p>
            <a:pPr>
              <a:lnSpc>
                <a:spcPct val="90000"/>
              </a:lnSpc>
            </a:pPr>
            <a:r>
              <a:rPr lang="en-US" sz="1500"/>
              <a:t>A growing body of research indicates that yoga may offer mental health benefits via the hypothalamic-pituitary-adrenal (HPA) axis and the sympathetic nervous system (Bussing et al., 2012).</a:t>
            </a:r>
          </a:p>
          <a:p>
            <a:pPr>
              <a:lnSpc>
                <a:spcPct val="90000"/>
              </a:lnSpc>
            </a:pPr>
            <a:endParaRPr lang="en-US" sz="1400"/>
          </a:p>
        </p:txBody>
      </p:sp>
      <p:pic>
        <p:nvPicPr>
          <p:cNvPr id="4" name="Picture 4" descr="A picture containing person, indoor, table&#10;&#10;Description generated with very high confidence">
            <a:extLst>
              <a:ext uri="{FF2B5EF4-FFF2-40B4-BE49-F238E27FC236}">
                <a16:creationId xmlns:a16="http://schemas.microsoft.com/office/drawing/2014/main" id="{3E03DB29-DE37-41D4-990B-7AFC2C05E293}"/>
              </a:ext>
            </a:extLst>
          </p:cNvPr>
          <p:cNvPicPr>
            <a:picLocks noChangeAspect="1"/>
          </p:cNvPicPr>
          <p:nvPr/>
        </p:nvPicPr>
        <p:blipFill>
          <a:blip r:embed="rId2" cstate="print"/>
          <a:stretch>
            <a:fillRect/>
          </a:stretch>
        </p:blipFill>
        <p:spPr>
          <a:xfrm>
            <a:off x="567221" y="1962107"/>
            <a:ext cx="5954834" cy="3655422"/>
          </a:xfrm>
          <a:prstGeom prst="rect">
            <a:avLst/>
          </a:prstGeom>
          <a:effectLst/>
        </p:spPr>
      </p:pic>
      <p:sp>
        <p:nvSpPr>
          <p:cNvPr id="7" name="TextBox 6">
            <a:extLst>
              <a:ext uri="{FF2B5EF4-FFF2-40B4-BE49-F238E27FC236}">
                <a16:creationId xmlns:a16="http://schemas.microsoft.com/office/drawing/2014/main" id="{C2CBAF33-383E-4623-83BB-C350D8F776D5}"/>
              </a:ext>
            </a:extLst>
          </p:cNvPr>
          <p:cNvSpPr txBox="1"/>
          <p:nvPr/>
        </p:nvSpPr>
        <p:spPr>
          <a:xfrm>
            <a:off x="569343" y="5644551"/>
            <a:ext cx="596372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a:t>
            </a:r>
            <a:r>
              <a:rPr lang="en-US" sz="1000">
                <a:hlinkClick r:id="rId3"/>
              </a:rPr>
              <a:t>https://isha.sadhguru.org/yoga/</a:t>
            </a:r>
            <a:endParaRPr lang="en-US"/>
          </a:p>
          <a:p>
            <a:r>
              <a:rPr lang="en-US" sz="1000"/>
              <a:t>yoga-for-beginners/how-to-start-a-yoga-practice</a:t>
            </a:r>
            <a:endParaRPr lang="en-US"/>
          </a:p>
        </p:txBody>
      </p:sp>
    </p:spTree>
    <p:extLst>
      <p:ext uri="{BB962C8B-B14F-4D97-AF65-F5344CB8AC3E}">
        <p14:creationId xmlns:p14="http://schemas.microsoft.com/office/powerpoint/2010/main" val="318807089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9C1E-CCB4-4545-B6BD-391EB2520F7B}"/>
              </a:ext>
            </a:extLst>
          </p:cNvPr>
          <p:cNvSpPr>
            <a:spLocks noGrp="1"/>
          </p:cNvSpPr>
          <p:nvPr>
            <p:ph type="title"/>
          </p:nvPr>
        </p:nvSpPr>
        <p:spPr>
          <a:xfrm>
            <a:off x="650669" y="399229"/>
            <a:ext cx="2625838" cy="89232"/>
          </a:xfrm>
        </p:spPr>
        <p:txBody>
          <a:bodyPr>
            <a:normAutofit fontScale="90000"/>
          </a:bodyPr>
          <a:lstStyle/>
          <a:p>
            <a:r>
              <a:rPr lang="en-US"/>
              <a:t>Yoga is effective</a:t>
            </a:r>
          </a:p>
        </p:txBody>
      </p:sp>
      <p:pic>
        <p:nvPicPr>
          <p:cNvPr id="4" name="Picture 4" descr="A sunset over a body of water&#10;&#10;Description generated with very high confidence">
            <a:extLst>
              <a:ext uri="{FF2B5EF4-FFF2-40B4-BE49-F238E27FC236}">
                <a16:creationId xmlns:a16="http://schemas.microsoft.com/office/drawing/2014/main" id="{87528E29-195F-4D5E-9E4B-497DE64BA2C7}"/>
              </a:ext>
            </a:extLst>
          </p:cNvPr>
          <p:cNvPicPr>
            <a:picLocks noChangeAspect="1"/>
          </p:cNvPicPr>
          <p:nvPr/>
        </p:nvPicPr>
        <p:blipFill rotWithShape="1">
          <a:blip r:embed="rId3" cstate="print"/>
          <a:srcRect l="7598" r="16612" b="-1"/>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940A86-7BF3-490F-9566-63F6751BB232}"/>
              </a:ext>
            </a:extLst>
          </p:cNvPr>
          <p:cNvSpPr>
            <a:spLocks noGrp="1"/>
          </p:cNvSpPr>
          <p:nvPr>
            <p:ph idx="1"/>
          </p:nvPr>
        </p:nvSpPr>
        <p:spPr>
          <a:xfrm>
            <a:off x="650669" y="1949571"/>
            <a:ext cx="3330328" cy="5564035"/>
          </a:xfrm>
        </p:spPr>
        <p:txBody>
          <a:bodyPr vert="horz" lIns="91440" tIns="45720" rIns="91440" bIns="45720" rtlCol="0" anchor="t">
            <a:normAutofit/>
          </a:bodyPr>
          <a:lstStyle/>
          <a:p>
            <a:pPr>
              <a:lnSpc>
                <a:spcPct val="90000"/>
              </a:lnSpc>
            </a:pPr>
            <a:r>
              <a:rPr lang="en-US" sz="1400"/>
              <a:t>In a critical literature review on the effects of yoga asana on depression, Louie (2014) reported that collectively, the studies considered demonstrate that yoga is a safe, cost-effective, and popular method for ameliorating depression and that it can be used effectively as an adjunct to medication. </a:t>
            </a:r>
            <a:endParaRPr lang="en-US"/>
          </a:p>
          <a:p>
            <a:pPr>
              <a:lnSpc>
                <a:spcPct val="90000"/>
              </a:lnSpc>
            </a:pPr>
            <a:r>
              <a:rPr lang="en-US" sz="1400"/>
              <a:t>While further research is needed, “given the general interest and increased popularity and availability of yoga throughout the world” yoga may be both “effective and appealing” for individuals living with symptoms of depression and anxiety (Manincor, et al., 2016, p. 825).</a:t>
            </a:r>
          </a:p>
        </p:txBody>
      </p:sp>
    </p:spTree>
    <p:extLst>
      <p:ext uri="{BB962C8B-B14F-4D97-AF65-F5344CB8AC3E}">
        <p14:creationId xmlns:p14="http://schemas.microsoft.com/office/powerpoint/2010/main" val="295930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253570-4911-4A06-9F73-DF63EABC427B}"/>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Indigenous Approaches to Trauma and Depression</a:t>
            </a:r>
          </a:p>
          <a:p>
            <a:pPr>
              <a:lnSpc>
                <a:spcPct val="90000"/>
              </a:lnSpc>
            </a:pPr>
            <a:endParaRPr lang="en-US" sz="3300">
              <a:solidFill>
                <a:srgbClr val="EBEBEB"/>
              </a:solidFill>
            </a:endParaRPr>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35043E1-1AB4-4855-BF10-BEC399C7C779}"/>
              </a:ext>
            </a:extLst>
          </p:cNvPr>
          <p:cNvSpPr>
            <a:spLocks noGrp="1"/>
          </p:cNvSpPr>
          <p:nvPr>
            <p:ph idx="1"/>
          </p:nvPr>
        </p:nvSpPr>
        <p:spPr>
          <a:xfrm>
            <a:off x="648931" y="2548281"/>
            <a:ext cx="5683322" cy="3514916"/>
          </a:xfrm>
        </p:spPr>
        <p:txBody>
          <a:bodyPr vert="horz" lIns="91440" tIns="45720" rIns="91440" bIns="45720" rtlCol="0" anchor="t">
            <a:normAutofit/>
          </a:bodyPr>
          <a:lstStyle/>
          <a:p>
            <a:pPr>
              <a:lnSpc>
                <a:spcPct val="90000"/>
              </a:lnSpc>
            </a:pPr>
            <a:r>
              <a:rPr lang="en-US" sz="1400"/>
              <a:t>While “Indigenous strategies are most successful in supporting Indigenous individuals, families, and communities”, practitioners of all walks of life can be inspired by these strategies and incorporate them into their practices (Linklater, 2014, p. 132). </a:t>
            </a:r>
          </a:p>
          <a:p>
            <a:pPr>
              <a:lnSpc>
                <a:spcPct val="90000"/>
              </a:lnSpc>
            </a:pPr>
            <a:endParaRPr lang="en-US" sz="1400"/>
          </a:p>
          <a:p>
            <a:pPr>
              <a:lnSpc>
                <a:spcPct val="90000"/>
              </a:lnSpc>
            </a:pPr>
            <a:r>
              <a:rPr lang="en-US" sz="1400"/>
              <a:t>While mainstream approaches compartmentalize, Indigenous approaches are based in connection and in “the context of relationships with Creation” (Linklater, 2014, p. 133). </a:t>
            </a:r>
          </a:p>
          <a:p>
            <a:pPr>
              <a:lnSpc>
                <a:spcPct val="90000"/>
              </a:lnSpc>
            </a:pPr>
            <a:endParaRPr lang="en-US" sz="1400"/>
          </a:p>
          <a:p>
            <a:pPr>
              <a:lnSpc>
                <a:spcPct val="90000"/>
              </a:lnSpc>
            </a:pPr>
            <a:r>
              <a:rPr lang="en-US" sz="1400"/>
              <a:t>In the Indigenous approach, there is no set system of healing, instead it is believed that the answers for healing lie within each individual in need of healing. It is the healers’ role to help draw out the answers (Linklater, 2014). </a:t>
            </a:r>
          </a:p>
        </p:txBody>
      </p:sp>
      <p:pic>
        <p:nvPicPr>
          <p:cNvPr id="4" name="Picture 4">
            <a:extLst>
              <a:ext uri="{FF2B5EF4-FFF2-40B4-BE49-F238E27FC236}">
                <a16:creationId xmlns:a16="http://schemas.microsoft.com/office/drawing/2014/main" id="{DCA27F1F-4322-462C-94F2-8360C8347152}"/>
              </a:ext>
            </a:extLst>
          </p:cNvPr>
          <p:cNvPicPr>
            <a:picLocks noChangeAspect="1"/>
          </p:cNvPicPr>
          <p:nvPr/>
        </p:nvPicPr>
        <p:blipFill>
          <a:blip r:embed="rId2" cstate="print"/>
          <a:stretch>
            <a:fillRect/>
          </a:stretch>
        </p:blipFill>
        <p:spPr>
          <a:xfrm>
            <a:off x="6462734" y="2548281"/>
            <a:ext cx="4709991" cy="3662018"/>
          </a:xfrm>
          <a:prstGeom prst="rect">
            <a:avLst/>
          </a:prstGeom>
          <a:effectLst/>
        </p:spPr>
      </p:pic>
      <p:sp>
        <p:nvSpPr>
          <p:cNvPr id="6" name="TextBox 5">
            <a:extLst>
              <a:ext uri="{FF2B5EF4-FFF2-40B4-BE49-F238E27FC236}">
                <a16:creationId xmlns:a16="http://schemas.microsoft.com/office/drawing/2014/main" id="{C2358CAC-01D9-452E-A8A0-8FE820BCF778}"/>
              </a:ext>
            </a:extLst>
          </p:cNvPr>
          <p:cNvSpPr txBox="1"/>
          <p:nvPr/>
        </p:nvSpPr>
        <p:spPr>
          <a:xfrm>
            <a:off x="7096664" y="6018362"/>
            <a:ext cx="405154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a:t>
            </a:r>
            <a:r>
              <a:rPr lang="en-US" sz="1000">
                <a:hlinkClick r:id="rId3"/>
              </a:rPr>
              <a:t>http://traumahealingguru.com/</a:t>
            </a:r>
            <a:endParaRPr lang="en-US"/>
          </a:p>
          <a:p>
            <a:r>
              <a:rPr lang="en-US" sz="1000"/>
              <a:t>indigenous-healing-seeking-safety/</a:t>
            </a:r>
            <a:endParaRPr lang="en-US"/>
          </a:p>
        </p:txBody>
      </p:sp>
    </p:spTree>
    <p:extLst>
      <p:ext uri="{BB962C8B-B14F-4D97-AF65-F5344CB8AC3E}">
        <p14:creationId xmlns:p14="http://schemas.microsoft.com/office/powerpoint/2010/main" val="112065123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99E8A2-22C5-4B16-A32D-54CB6769F979}"/>
              </a:ext>
            </a:extLst>
          </p:cNvPr>
          <p:cNvSpPr>
            <a:spLocks noGrp="1"/>
          </p:cNvSpPr>
          <p:nvPr>
            <p:ph type="title"/>
          </p:nvPr>
        </p:nvSpPr>
        <p:spPr>
          <a:xfrm>
            <a:off x="648930" y="629267"/>
            <a:ext cx="9252154" cy="1016654"/>
          </a:xfrm>
        </p:spPr>
        <p:txBody>
          <a:bodyPr>
            <a:normAutofit/>
          </a:bodyPr>
          <a:lstStyle/>
          <a:p>
            <a:r>
              <a:rPr lang="en-US">
                <a:solidFill>
                  <a:srgbClr val="EBEBEB"/>
                </a:solidFill>
              </a:rPr>
              <a:t>Prayer and Spiritual Connection</a:t>
            </a:r>
          </a:p>
          <a:p>
            <a:endParaRPr lang="en-US">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4" descr="A picture containing person, indoor, sitting, holding&#10;&#10;Description generated with high confidence">
            <a:extLst>
              <a:ext uri="{FF2B5EF4-FFF2-40B4-BE49-F238E27FC236}">
                <a16:creationId xmlns:a16="http://schemas.microsoft.com/office/drawing/2014/main" id="{AAEA6389-DD65-4B01-A31B-B0FEA14668F6}"/>
              </a:ext>
            </a:extLst>
          </p:cNvPr>
          <p:cNvPicPr>
            <a:picLocks noChangeAspect="1"/>
          </p:cNvPicPr>
          <p:nvPr/>
        </p:nvPicPr>
        <p:blipFill>
          <a:blip r:embed="rId2" cstate="print"/>
          <a:stretch>
            <a:fillRect/>
          </a:stretch>
        </p:blipFill>
        <p:spPr>
          <a:xfrm>
            <a:off x="653484" y="2839205"/>
            <a:ext cx="5451627" cy="3080169"/>
          </a:xfrm>
          <a:prstGeom prst="rect">
            <a:avLst/>
          </a:prstGeom>
          <a:effectLst/>
        </p:spPr>
      </p:pic>
      <p:sp>
        <p:nvSpPr>
          <p:cNvPr id="3" name="Content Placeholder 2">
            <a:extLst>
              <a:ext uri="{FF2B5EF4-FFF2-40B4-BE49-F238E27FC236}">
                <a16:creationId xmlns:a16="http://schemas.microsoft.com/office/drawing/2014/main" id="{7C7EF4E3-B4E4-46E9-BC8D-2F305EAD3267}"/>
              </a:ext>
            </a:extLst>
          </p:cNvPr>
          <p:cNvSpPr>
            <a:spLocks noGrp="1"/>
          </p:cNvSpPr>
          <p:nvPr>
            <p:ph idx="1"/>
          </p:nvPr>
        </p:nvSpPr>
        <p:spPr>
          <a:xfrm>
            <a:off x="6421089" y="2548281"/>
            <a:ext cx="5122606" cy="3658689"/>
          </a:xfrm>
        </p:spPr>
        <p:txBody>
          <a:bodyPr vert="horz" lIns="91440" tIns="45720" rIns="91440" bIns="45720" rtlCol="0" anchor="t">
            <a:normAutofit/>
          </a:bodyPr>
          <a:lstStyle/>
          <a:p>
            <a:pPr>
              <a:lnSpc>
                <a:spcPct val="90000"/>
              </a:lnSpc>
            </a:pPr>
            <a:r>
              <a:rPr lang="en-US" sz="1500"/>
              <a:t>Prayer is considered to be a powerful aspect of healing, one that healers and psychologists can help their clients with (Gone, 2010). </a:t>
            </a:r>
          </a:p>
          <a:p>
            <a:pPr>
              <a:lnSpc>
                <a:spcPct val="90000"/>
              </a:lnSpc>
            </a:pPr>
            <a:endParaRPr lang="en-US" sz="1500"/>
          </a:p>
          <a:p>
            <a:pPr>
              <a:lnSpc>
                <a:spcPct val="90000"/>
              </a:lnSpc>
            </a:pPr>
            <a:r>
              <a:rPr lang="en-US" sz="1500"/>
              <a:t>Prayer, often done in conjunction with ceremonial offerings of tobacco and smudge, is considered essential in helping clients to feel better connected and less troubled (Linklater, 2014).</a:t>
            </a:r>
          </a:p>
          <a:p>
            <a:pPr>
              <a:lnSpc>
                <a:spcPct val="90000"/>
              </a:lnSpc>
            </a:pPr>
            <a:endParaRPr lang="en-US" sz="1500"/>
          </a:p>
          <a:p>
            <a:pPr>
              <a:lnSpc>
                <a:spcPct val="90000"/>
              </a:lnSpc>
            </a:pPr>
            <a:r>
              <a:rPr lang="en-US" sz="1500"/>
              <a:t>Establishing and maintaining a sense of connection to Spirit or a higher power is considered an essential part of healing (Linklater, 2014). </a:t>
            </a:r>
          </a:p>
          <a:p>
            <a:pPr>
              <a:lnSpc>
                <a:spcPct val="90000"/>
              </a:lnSpc>
            </a:pPr>
            <a:endParaRPr lang="en-US" sz="1500"/>
          </a:p>
        </p:txBody>
      </p:sp>
      <p:sp>
        <p:nvSpPr>
          <p:cNvPr id="7" name="TextBox 6">
            <a:extLst>
              <a:ext uri="{FF2B5EF4-FFF2-40B4-BE49-F238E27FC236}">
                <a16:creationId xmlns:a16="http://schemas.microsoft.com/office/drawing/2014/main" id="{3429F234-7C89-4075-B098-945D24F29975}"/>
              </a:ext>
            </a:extLst>
          </p:cNvPr>
          <p:cNvSpPr txBox="1"/>
          <p:nvPr/>
        </p:nvSpPr>
        <p:spPr>
          <a:xfrm>
            <a:off x="785005" y="5946476"/>
            <a:ext cx="5647426"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https://www.thesacredscience.com/the-art-of-smudging/</a:t>
            </a:r>
          </a:p>
        </p:txBody>
      </p:sp>
    </p:spTree>
    <p:extLst>
      <p:ext uri="{BB962C8B-B14F-4D97-AF65-F5344CB8AC3E}">
        <p14:creationId xmlns:p14="http://schemas.microsoft.com/office/powerpoint/2010/main" val="156597606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A1A3C-49CE-46E9-AB21-84AF2784C3B8}"/>
              </a:ext>
            </a:extLst>
          </p:cNvPr>
          <p:cNvSpPr>
            <a:spLocks noGrp="1"/>
          </p:cNvSpPr>
          <p:nvPr>
            <p:ph type="title"/>
          </p:nvPr>
        </p:nvSpPr>
        <p:spPr>
          <a:xfrm>
            <a:off x="648931" y="629266"/>
            <a:ext cx="4166510" cy="1622321"/>
          </a:xfrm>
        </p:spPr>
        <p:txBody>
          <a:bodyPr>
            <a:normAutofit/>
          </a:bodyPr>
          <a:lstStyle/>
          <a:p>
            <a:r>
              <a:rPr lang="en-US">
                <a:solidFill>
                  <a:srgbClr val="EBEBEB"/>
                </a:solidFill>
              </a:rPr>
              <a:t>Love and Relationships</a:t>
            </a:r>
          </a:p>
          <a:p>
            <a:endParaRPr lang="en-US">
              <a:solidFill>
                <a:srgbClr val="EBEBEB"/>
              </a:solidFill>
            </a:endParaRPr>
          </a:p>
        </p:txBody>
      </p:sp>
      <p:sp>
        <p:nvSpPr>
          <p:cNvPr id="3" name="Content Placeholder 2">
            <a:extLst>
              <a:ext uri="{FF2B5EF4-FFF2-40B4-BE49-F238E27FC236}">
                <a16:creationId xmlns:a16="http://schemas.microsoft.com/office/drawing/2014/main" id="{5C0596F5-26DB-4589-A00A-409E3925E78C}"/>
              </a:ext>
            </a:extLst>
          </p:cNvPr>
          <p:cNvSpPr>
            <a:spLocks noGrp="1"/>
          </p:cNvSpPr>
          <p:nvPr>
            <p:ph idx="1"/>
          </p:nvPr>
        </p:nvSpPr>
        <p:spPr>
          <a:xfrm>
            <a:off x="648931" y="2438400"/>
            <a:ext cx="4166509" cy="3785419"/>
          </a:xfrm>
        </p:spPr>
        <p:txBody>
          <a:bodyPr vert="horz" lIns="91440" tIns="45720" rIns="91440" bIns="45720" rtlCol="0">
            <a:normAutofit/>
          </a:bodyPr>
          <a:lstStyle/>
          <a:p>
            <a:pPr>
              <a:lnSpc>
                <a:spcPct val="90000"/>
              </a:lnSpc>
            </a:pPr>
            <a:r>
              <a:rPr lang="en-US" sz="1300">
                <a:solidFill>
                  <a:srgbClr val="EBEBEB"/>
                </a:solidFill>
              </a:rPr>
              <a:t>In Indigenous healing approaches, there is the recognition that love heals, and that love itself is medicine (Bent, 2004). Bent (2004) asserts that, love is one of the sacred teachings of the Elders.</a:t>
            </a:r>
          </a:p>
          <a:p>
            <a:pPr>
              <a:lnSpc>
                <a:spcPct val="90000"/>
              </a:lnSpc>
            </a:pPr>
            <a:endParaRPr lang="en-US" sz="1300">
              <a:solidFill>
                <a:srgbClr val="EBEBEB"/>
              </a:solidFill>
            </a:endParaRPr>
          </a:p>
          <a:p>
            <a:pPr>
              <a:lnSpc>
                <a:spcPct val="90000"/>
              </a:lnSpc>
            </a:pPr>
            <a:r>
              <a:rPr lang="en-US" sz="1300">
                <a:solidFill>
                  <a:srgbClr val="EBEBEB"/>
                </a:solidFill>
              </a:rPr>
              <a:t>Relationships are a key component of Indigenous approaches to healing and wholeness with its emphasis on the “importance of connection to others and to Creation” (Linklater, 2014, p. 135). </a:t>
            </a:r>
          </a:p>
          <a:p>
            <a:pPr>
              <a:lnSpc>
                <a:spcPct val="90000"/>
              </a:lnSpc>
            </a:pPr>
            <a:endParaRPr lang="en-US" sz="1300">
              <a:solidFill>
                <a:srgbClr val="EBEBEB"/>
              </a:solidFill>
            </a:endParaRPr>
          </a:p>
          <a:p>
            <a:pPr>
              <a:lnSpc>
                <a:spcPct val="90000"/>
              </a:lnSpc>
            </a:pPr>
            <a:r>
              <a:rPr lang="en-US" sz="1300">
                <a:solidFill>
                  <a:srgbClr val="EBEBEB"/>
                </a:solidFill>
              </a:rPr>
              <a:t>“Being in relationship is the manifest spiritual ground of Native being. In traditional perception, nothing exists in isolation, everything is relative to every other being or thing” (Couture, 1991, p. 59). </a:t>
            </a:r>
          </a:p>
          <a:p>
            <a:pPr>
              <a:lnSpc>
                <a:spcPct val="90000"/>
              </a:lnSpc>
            </a:pPr>
            <a:endParaRPr lang="en-US" sz="1300">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Rectangle 12">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4" descr="A group of people posing for the camera&#10;&#10;Description generated with very high confidence">
            <a:extLst>
              <a:ext uri="{FF2B5EF4-FFF2-40B4-BE49-F238E27FC236}">
                <a16:creationId xmlns:a16="http://schemas.microsoft.com/office/drawing/2014/main" id="{7C307E96-C8E2-4761-B05F-AF50116526EA}"/>
              </a:ext>
            </a:extLst>
          </p:cNvPr>
          <p:cNvPicPr>
            <a:picLocks noChangeAspect="1"/>
          </p:cNvPicPr>
          <p:nvPr/>
        </p:nvPicPr>
        <p:blipFill>
          <a:blip r:embed="rId2" cstate="print"/>
          <a:stretch>
            <a:fillRect/>
          </a:stretch>
        </p:blipFill>
        <p:spPr>
          <a:xfrm>
            <a:off x="6093992" y="847114"/>
            <a:ext cx="5449889" cy="516376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FBAF480-4BF1-458B-B4EC-891E5B8913BA}"/>
              </a:ext>
            </a:extLst>
          </p:cNvPr>
          <p:cNvSpPr txBox="1"/>
          <p:nvPr/>
        </p:nvSpPr>
        <p:spPr>
          <a:xfrm>
            <a:off x="6003985" y="6162136"/>
            <a:ext cx="573369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https://www2.gov.bc.ca/gov/content/careers-myhr/job-seekers/about-competencies/indigenous-relations</a:t>
            </a:r>
          </a:p>
        </p:txBody>
      </p:sp>
    </p:spTree>
    <p:extLst>
      <p:ext uri="{BB962C8B-B14F-4D97-AF65-F5344CB8AC3E}">
        <p14:creationId xmlns:p14="http://schemas.microsoft.com/office/powerpoint/2010/main" val="60262118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8C7A1F-9EB7-474F-A089-6E13983C36C8}"/>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Cultural and Ceremonial Resources</a:t>
            </a:r>
          </a:p>
          <a:p>
            <a:endParaRPr lang="en-US" sz="3900">
              <a:solidFill>
                <a:srgbClr val="EBEBEB"/>
              </a:solidFill>
            </a:endParaRPr>
          </a:p>
        </p:txBody>
      </p:sp>
      <p:sp>
        <p:nvSpPr>
          <p:cNvPr id="13" name="Rectangle 12">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Freeform: Shape 14">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4" descr="A picture containing text&#10;&#10;Description generated with high confidence">
            <a:extLst>
              <a:ext uri="{FF2B5EF4-FFF2-40B4-BE49-F238E27FC236}">
                <a16:creationId xmlns:a16="http://schemas.microsoft.com/office/drawing/2014/main" id="{A7BAF504-8E4B-4DDD-AAC5-33678295AEDB}"/>
              </a:ext>
            </a:extLst>
          </p:cNvPr>
          <p:cNvPicPr>
            <a:picLocks noChangeAspect="1"/>
          </p:cNvPicPr>
          <p:nvPr/>
        </p:nvPicPr>
        <p:blipFill>
          <a:blip r:embed="rId2" cstate="print"/>
          <a:stretch>
            <a:fillRect/>
          </a:stretch>
        </p:blipFill>
        <p:spPr>
          <a:xfrm>
            <a:off x="653484" y="2660911"/>
            <a:ext cx="3413845" cy="3436757"/>
          </a:xfrm>
          <a:prstGeom prst="rect">
            <a:avLst/>
          </a:prstGeom>
          <a:effectLst/>
        </p:spPr>
      </p:pic>
      <p:sp>
        <p:nvSpPr>
          <p:cNvPr id="3" name="Content Placeholder 2">
            <a:extLst>
              <a:ext uri="{FF2B5EF4-FFF2-40B4-BE49-F238E27FC236}">
                <a16:creationId xmlns:a16="http://schemas.microsoft.com/office/drawing/2014/main" id="{7D40B0FF-A5D2-44F2-8773-0C96C3520EBF}"/>
              </a:ext>
            </a:extLst>
          </p:cNvPr>
          <p:cNvSpPr>
            <a:spLocks noGrp="1"/>
          </p:cNvSpPr>
          <p:nvPr>
            <p:ph idx="1"/>
          </p:nvPr>
        </p:nvSpPr>
        <p:spPr>
          <a:xfrm>
            <a:off x="4389416" y="2548281"/>
            <a:ext cx="7154279" cy="3658689"/>
          </a:xfrm>
        </p:spPr>
        <p:txBody>
          <a:bodyPr vert="horz" lIns="91440" tIns="45720" rIns="91440" bIns="45720" rtlCol="0">
            <a:normAutofit/>
          </a:bodyPr>
          <a:lstStyle/>
          <a:p>
            <a:pPr>
              <a:lnSpc>
                <a:spcPct val="90000"/>
              </a:lnSpc>
            </a:pPr>
            <a:r>
              <a:rPr lang="en-US" sz="1700"/>
              <a:t>In Indigenous culture, various forms of education have long brought both learning and healing to the people (Linklater, 2014). Sharing knowledge is considered to be a crucial role of Indigenous health care providers (McCormick, 2009). </a:t>
            </a:r>
          </a:p>
          <a:p>
            <a:pPr>
              <a:lnSpc>
                <a:spcPct val="90000"/>
              </a:lnSpc>
            </a:pPr>
            <a:endParaRPr lang="en-US" sz="1700"/>
          </a:p>
          <a:p>
            <a:pPr>
              <a:lnSpc>
                <a:spcPct val="90000"/>
              </a:lnSpc>
            </a:pPr>
            <a:r>
              <a:rPr lang="en-US" sz="1700"/>
              <a:t>Counsellors provide tools and strategies that help clients to develop and nurture “healthy, balanced, and culturally connected lifestyles” (Linklater, 2014, p. 137). </a:t>
            </a:r>
          </a:p>
          <a:p>
            <a:pPr>
              <a:lnSpc>
                <a:spcPct val="90000"/>
              </a:lnSpc>
            </a:pPr>
            <a:endParaRPr lang="en-US" sz="1700"/>
          </a:p>
          <a:p>
            <a:pPr>
              <a:lnSpc>
                <a:spcPct val="90000"/>
              </a:lnSpc>
            </a:pPr>
            <a:r>
              <a:rPr lang="en-US" sz="1700"/>
              <a:t>Indigenous approaches to trauma and depression take into account the four fundamental aspects of the self: physical, mental, emotional, and spiritual, and work to restore the individual on all levels (Linklater, 2014). </a:t>
            </a:r>
          </a:p>
          <a:p>
            <a:pPr>
              <a:lnSpc>
                <a:spcPct val="90000"/>
              </a:lnSpc>
            </a:pPr>
            <a:endParaRPr lang="en-US" sz="1700"/>
          </a:p>
        </p:txBody>
      </p:sp>
      <p:sp>
        <p:nvSpPr>
          <p:cNvPr id="6" name="TextBox 5">
            <a:extLst>
              <a:ext uri="{FF2B5EF4-FFF2-40B4-BE49-F238E27FC236}">
                <a16:creationId xmlns:a16="http://schemas.microsoft.com/office/drawing/2014/main" id="{38476CC7-A021-4E17-94A6-BCC7B87337FB}"/>
              </a:ext>
            </a:extLst>
          </p:cNvPr>
          <p:cNvSpPr txBox="1"/>
          <p:nvPr/>
        </p:nvSpPr>
        <p:spPr>
          <a:xfrm>
            <a:off x="655608" y="6090249"/>
            <a:ext cx="420969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a:t>
            </a:r>
            <a:r>
              <a:rPr lang="en-US" sz="1000">
                <a:hlinkClick r:id="rId3"/>
              </a:rPr>
              <a:t>https://peopleforeducation.ca/</a:t>
            </a:r>
            <a:endParaRPr lang="en-US"/>
          </a:p>
          <a:p>
            <a:r>
              <a:rPr lang="en-US" sz="1000"/>
              <a:t>report/indigenous-education-2016/</a:t>
            </a:r>
            <a:endParaRPr lang="en-US"/>
          </a:p>
        </p:txBody>
      </p:sp>
    </p:spTree>
    <p:extLst>
      <p:ext uri="{BB962C8B-B14F-4D97-AF65-F5344CB8AC3E}">
        <p14:creationId xmlns:p14="http://schemas.microsoft.com/office/powerpoint/2010/main" val="350086375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DF3F-7572-4153-A524-7664497E44D1}"/>
              </a:ext>
            </a:extLst>
          </p:cNvPr>
          <p:cNvSpPr>
            <a:spLocks noGrp="1"/>
          </p:cNvSpPr>
          <p:nvPr>
            <p:ph type="title"/>
          </p:nvPr>
        </p:nvSpPr>
        <p:spPr>
          <a:xfrm>
            <a:off x="400050" y="452718"/>
            <a:ext cx="4591050" cy="1400530"/>
          </a:xfrm>
        </p:spPr>
        <p:txBody>
          <a:bodyPr>
            <a:noAutofit/>
          </a:bodyPr>
          <a:lstStyle/>
          <a:p>
            <a:r>
              <a:rPr lang="en-US" sz="3600" dirty="0"/>
              <a:t>Other Therapeutic Interventions</a:t>
            </a:r>
          </a:p>
        </p:txBody>
      </p:sp>
      <p:sp>
        <p:nvSpPr>
          <p:cNvPr id="18"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 name="Freeform 5">
            <a:extLst>
              <a:ext uri="{FF2B5EF4-FFF2-40B4-BE49-F238E27FC236}">
                <a16:creationId xmlns:a16="http://schemas.microsoft.com/office/drawing/2014/main" id="{988C142E-CC9F-44B8-8D5D-31AAC6048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2" name="Rectangle 24">
            <a:extLst>
              <a:ext uri="{FF2B5EF4-FFF2-40B4-BE49-F238E27FC236}">
                <a16:creationId xmlns:a16="http://schemas.microsoft.com/office/drawing/2014/main" id="{9E94BCDA-357F-41B2-B8DF-AE01C13BE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4" descr="A picture containing table, cup, floor, sitting&#10;&#10;Description generated with very high confidence">
            <a:extLst>
              <a:ext uri="{FF2B5EF4-FFF2-40B4-BE49-F238E27FC236}">
                <a16:creationId xmlns:a16="http://schemas.microsoft.com/office/drawing/2014/main" id="{79CE2F2F-B945-4A25-A985-0279A0800DF7}"/>
              </a:ext>
            </a:extLst>
          </p:cNvPr>
          <p:cNvPicPr>
            <a:picLocks noChangeAspect="1"/>
          </p:cNvPicPr>
          <p:nvPr/>
        </p:nvPicPr>
        <p:blipFill>
          <a:blip r:embed="rId3" cstate="print"/>
          <a:stretch>
            <a:fillRect/>
          </a:stretch>
        </p:blipFill>
        <p:spPr>
          <a:xfrm>
            <a:off x="6234540" y="647699"/>
            <a:ext cx="5286440" cy="3173818"/>
          </a:xfrm>
          <a:prstGeom prst="rect">
            <a:avLst/>
          </a:prstGeom>
          <a:effectLst/>
        </p:spPr>
      </p:pic>
      <p:sp>
        <p:nvSpPr>
          <p:cNvPr id="27" name="Rectangle 26">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36CF3F-29F6-4508-9AD1-3CE3F8668443}"/>
              </a:ext>
            </a:extLst>
          </p:cNvPr>
          <p:cNvSpPr>
            <a:spLocks noGrp="1"/>
          </p:cNvSpPr>
          <p:nvPr>
            <p:ph idx="1"/>
          </p:nvPr>
        </p:nvSpPr>
        <p:spPr>
          <a:xfrm>
            <a:off x="270062" y="1613303"/>
            <a:ext cx="4941735" cy="4635096"/>
          </a:xfrm>
        </p:spPr>
        <p:txBody>
          <a:bodyPr vert="horz" lIns="91440" tIns="45720" rIns="91440" bIns="45720" rtlCol="0" anchor="t">
            <a:normAutofit fontScale="92500" lnSpcReduction="10000"/>
          </a:bodyPr>
          <a:lstStyle/>
          <a:p>
            <a:endParaRPr lang="en-US"/>
          </a:p>
          <a:p>
            <a:pPr lvl="1">
              <a:buFont typeface="Wingdings" charset="2"/>
              <a:buChar char="Ø"/>
            </a:pPr>
            <a:r>
              <a:rPr lang="en-US" sz="2000" dirty="0"/>
              <a:t>Cognitive </a:t>
            </a:r>
            <a:r>
              <a:rPr lang="en-US" sz="2000" dirty="0" err="1"/>
              <a:t>Behavioural</a:t>
            </a:r>
            <a:r>
              <a:rPr lang="en-US" sz="2000" dirty="0"/>
              <a:t> Therapy</a:t>
            </a:r>
          </a:p>
          <a:p>
            <a:pPr lvl="2">
              <a:buFont typeface="Wingdings" charset="2"/>
              <a:buChar char="Ø"/>
            </a:pPr>
            <a:r>
              <a:rPr lang="en-US" dirty="0"/>
              <a:t>Involves addressing cognitive distortions </a:t>
            </a:r>
            <a:r>
              <a:rPr lang="en-US" sz="1100" dirty="0"/>
              <a:t>(Wedding &amp; </a:t>
            </a:r>
            <a:r>
              <a:rPr lang="en-US" sz="1100" dirty="0" err="1"/>
              <a:t>Corsini</a:t>
            </a:r>
            <a:r>
              <a:rPr lang="en-US" sz="1100" dirty="0"/>
              <a:t>, 2014)</a:t>
            </a:r>
          </a:p>
          <a:p>
            <a:pPr lvl="1">
              <a:buFont typeface="Wingdings" charset="2"/>
              <a:buChar char="Ø"/>
            </a:pPr>
            <a:r>
              <a:rPr lang="en-US" sz="2000" dirty="0"/>
              <a:t>Narrative Therapy</a:t>
            </a:r>
          </a:p>
          <a:p>
            <a:pPr lvl="2">
              <a:buFont typeface="Wingdings" charset="2"/>
              <a:buChar char="Ø"/>
            </a:pPr>
            <a:r>
              <a:rPr lang="en-US" dirty="0"/>
              <a:t>Emphasis on stories developed as an expert in our own lives (</a:t>
            </a:r>
            <a:r>
              <a:rPr lang="en-US" sz="1100" dirty="0"/>
              <a:t>Roemer &amp; </a:t>
            </a:r>
            <a:r>
              <a:rPr lang="en-US" sz="1100" dirty="0" err="1"/>
              <a:t>Orsillo</a:t>
            </a:r>
            <a:r>
              <a:rPr lang="en-US" sz="1100" dirty="0"/>
              <a:t>, 2009)</a:t>
            </a:r>
          </a:p>
          <a:p>
            <a:pPr lvl="1">
              <a:buFont typeface="Wingdings" charset="2"/>
              <a:buChar char="Ø"/>
            </a:pPr>
            <a:r>
              <a:rPr lang="en-US" sz="2000" dirty="0"/>
              <a:t>Positive Psychotherapy </a:t>
            </a:r>
          </a:p>
          <a:p>
            <a:pPr lvl="2">
              <a:buFont typeface="Wingdings" charset="2"/>
              <a:buChar char="Ø"/>
            </a:pPr>
            <a:r>
              <a:rPr lang="en-US" dirty="0"/>
              <a:t>Focuses on character strengths </a:t>
            </a:r>
            <a:r>
              <a:rPr lang="en-US" sz="1100" dirty="0"/>
              <a:t>(Wedding &amp; </a:t>
            </a:r>
            <a:r>
              <a:rPr lang="en-US" sz="1100" dirty="0" err="1"/>
              <a:t>Corsini</a:t>
            </a:r>
            <a:r>
              <a:rPr lang="en-US" sz="1100" dirty="0"/>
              <a:t>, 2014)</a:t>
            </a:r>
          </a:p>
          <a:p>
            <a:pPr lvl="1">
              <a:buFont typeface="Wingdings" charset="2"/>
              <a:buChar char="Ø"/>
            </a:pPr>
            <a:r>
              <a:rPr lang="en-US" sz="2000" dirty="0"/>
              <a:t>Acceptance and Commitment Therapy (ACT)</a:t>
            </a:r>
          </a:p>
          <a:p>
            <a:pPr lvl="2">
              <a:buFont typeface="Wingdings" charset="2"/>
              <a:buChar char="Ø"/>
            </a:pPr>
            <a:r>
              <a:rPr lang="en-US" dirty="0"/>
              <a:t>Acceptance and mindfulness methods along with cognitive and </a:t>
            </a:r>
            <a:r>
              <a:rPr lang="en-US" dirty="0" err="1"/>
              <a:t>behavioural</a:t>
            </a:r>
            <a:r>
              <a:rPr lang="en-US" dirty="0"/>
              <a:t> processes </a:t>
            </a:r>
            <a:r>
              <a:rPr lang="en-US" sz="1100" dirty="0"/>
              <a:t>(Stoddard &amp; </a:t>
            </a:r>
            <a:r>
              <a:rPr lang="en-US" sz="1100" dirty="0" err="1"/>
              <a:t>Afari</a:t>
            </a:r>
            <a:r>
              <a:rPr lang="en-US" sz="1100" dirty="0"/>
              <a:t>, 2014)</a:t>
            </a:r>
          </a:p>
        </p:txBody>
      </p:sp>
      <p:pic>
        <p:nvPicPr>
          <p:cNvPr id="9" name="Picture 10" descr="A screenshot of a video game&#10;&#10;Description generated with high confidence">
            <a:extLst>
              <a:ext uri="{FF2B5EF4-FFF2-40B4-BE49-F238E27FC236}">
                <a16:creationId xmlns:a16="http://schemas.microsoft.com/office/drawing/2014/main" id="{646EEA48-B098-45D9-8E70-60B7C11562DB}"/>
              </a:ext>
            </a:extLst>
          </p:cNvPr>
          <p:cNvPicPr>
            <a:picLocks noChangeAspect="1"/>
          </p:cNvPicPr>
          <p:nvPr/>
        </p:nvPicPr>
        <p:blipFill>
          <a:blip r:embed="rId4" cstate="print"/>
          <a:stretch>
            <a:fillRect/>
          </a:stretch>
        </p:blipFill>
        <p:spPr>
          <a:xfrm>
            <a:off x="6006485" y="4290150"/>
            <a:ext cx="2627752" cy="1695323"/>
          </a:xfrm>
          <a:prstGeom prst="rect">
            <a:avLst/>
          </a:prstGeom>
          <a:effectLst/>
        </p:spPr>
      </p:pic>
      <p:pic>
        <p:nvPicPr>
          <p:cNvPr id="24" name="Picture 25" descr="A close up of a logo&#10;&#10;Description generated with very high confidence">
            <a:extLst>
              <a:ext uri="{FF2B5EF4-FFF2-40B4-BE49-F238E27FC236}">
                <a16:creationId xmlns:a16="http://schemas.microsoft.com/office/drawing/2014/main" id="{6CFE8822-9BE4-4DA7-8243-48148AB5CC0E}"/>
              </a:ext>
            </a:extLst>
          </p:cNvPr>
          <p:cNvPicPr>
            <a:picLocks noChangeAspect="1"/>
          </p:cNvPicPr>
          <p:nvPr/>
        </p:nvPicPr>
        <p:blipFill>
          <a:blip r:embed="rId5" cstate="print"/>
          <a:stretch>
            <a:fillRect/>
          </a:stretch>
        </p:blipFill>
        <p:spPr>
          <a:xfrm>
            <a:off x="9138062" y="4077353"/>
            <a:ext cx="2297876" cy="2269444"/>
          </a:xfrm>
          <a:prstGeom prst="rect">
            <a:avLst/>
          </a:prstGeom>
        </p:spPr>
      </p:pic>
      <p:sp>
        <p:nvSpPr>
          <p:cNvPr id="4" name="TextBox 3">
            <a:extLst>
              <a:ext uri="{FF2B5EF4-FFF2-40B4-BE49-F238E27FC236}">
                <a16:creationId xmlns:a16="http://schemas.microsoft.com/office/drawing/2014/main" id="{2FBE41CC-7A26-4211-BFC8-26B2DD78C6D1}"/>
              </a:ext>
            </a:extLst>
          </p:cNvPr>
          <p:cNvSpPr txBox="1"/>
          <p:nvPr/>
        </p:nvSpPr>
        <p:spPr>
          <a:xfrm>
            <a:off x="6238631" y="3825631"/>
            <a:ext cx="528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chemeClr val="bg1"/>
                </a:solidFill>
              </a:rPr>
              <a:t>I</a:t>
            </a:r>
            <a:r>
              <a:rPr lang="en-US" sz="800">
                <a:solidFill>
                  <a:schemeClr val="bg1"/>
                </a:solidFill>
              </a:rPr>
              <a:t>mage courtesy of: http://blogs.ubc.ca/qualresearch/narrative-and-social-change/narrative-therapy/</a:t>
            </a:r>
          </a:p>
        </p:txBody>
      </p:sp>
      <p:sp>
        <p:nvSpPr>
          <p:cNvPr id="5" name="TextBox 4">
            <a:extLst>
              <a:ext uri="{FF2B5EF4-FFF2-40B4-BE49-F238E27FC236}">
                <a16:creationId xmlns:a16="http://schemas.microsoft.com/office/drawing/2014/main" id="{B2053626-5D3F-4408-AA5D-F9127DCA3F3F}"/>
              </a:ext>
            </a:extLst>
          </p:cNvPr>
          <p:cNvSpPr txBox="1"/>
          <p:nvPr/>
        </p:nvSpPr>
        <p:spPr>
          <a:xfrm>
            <a:off x="8872661" y="6254506"/>
            <a:ext cx="3319583"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bg1"/>
                </a:solidFill>
              </a:rPr>
              <a:t>Image courtesy of: https://www.alliedtravelcareers.com/blog/cognitive-behavioral-therapy-techniques-for-improving-self-esteem/</a:t>
            </a:r>
          </a:p>
          <a:p>
            <a:pPr algn="l"/>
            <a:endParaRPr lang="en-US"/>
          </a:p>
        </p:txBody>
      </p:sp>
      <p:sp>
        <p:nvSpPr>
          <p:cNvPr id="6" name="TextBox 5">
            <a:extLst>
              <a:ext uri="{FF2B5EF4-FFF2-40B4-BE49-F238E27FC236}">
                <a16:creationId xmlns:a16="http://schemas.microsoft.com/office/drawing/2014/main" id="{3536EB20-8993-4A2F-B105-3A8EDE1DAD05}"/>
              </a:ext>
            </a:extLst>
          </p:cNvPr>
          <p:cNvSpPr txBox="1"/>
          <p:nvPr/>
        </p:nvSpPr>
        <p:spPr>
          <a:xfrm>
            <a:off x="5547458" y="6065227"/>
            <a:ext cx="333912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bg1"/>
                </a:solidFill>
              </a:rPr>
              <a:t>Image courtesy of: http://www.beatthewinterblues.info/is-cognitive-behavioral-therapy-useful-in-beating-the-winter-blues/</a:t>
            </a:r>
          </a:p>
        </p:txBody>
      </p:sp>
    </p:spTree>
    <p:extLst>
      <p:ext uri="{BB962C8B-B14F-4D97-AF65-F5344CB8AC3E}">
        <p14:creationId xmlns:p14="http://schemas.microsoft.com/office/powerpoint/2010/main" val="424818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0E2D-FD1B-46D2-A3CA-DA379D65A23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2A3C73D7-8DD7-494F-9141-087CC32BDA27}"/>
              </a:ext>
            </a:extLst>
          </p:cNvPr>
          <p:cNvSpPr>
            <a:spLocks noGrp="1"/>
          </p:cNvSpPr>
          <p:nvPr>
            <p:ph idx="1"/>
          </p:nvPr>
        </p:nvSpPr>
        <p:spPr/>
        <p:txBody>
          <a:bodyPr vert="horz" lIns="91440" tIns="45720" rIns="91440" bIns="45720" rtlCol="0" anchor="t">
            <a:normAutofit/>
          </a:bodyPr>
          <a:lstStyle/>
          <a:p>
            <a:r>
              <a:rPr lang="en-US"/>
              <a:t>Prevalence of Anxiety and Depression</a:t>
            </a:r>
          </a:p>
          <a:p>
            <a:r>
              <a:rPr lang="en-US"/>
              <a:t>Treatments for Anxiety and Depression</a:t>
            </a:r>
          </a:p>
          <a:p>
            <a:r>
              <a:rPr lang="en-US"/>
              <a:t>Introduction to Mindfulness and Mindfulness Based Stress Reduction (MBSR)</a:t>
            </a:r>
          </a:p>
          <a:p>
            <a:r>
              <a:rPr lang="en-US"/>
              <a:t>Meditation</a:t>
            </a:r>
          </a:p>
          <a:p>
            <a:r>
              <a:rPr lang="en-US"/>
              <a:t>Yoga</a:t>
            </a:r>
          </a:p>
          <a:p>
            <a:r>
              <a:rPr lang="en-US"/>
              <a:t>Indigenous Approaches</a:t>
            </a:r>
          </a:p>
          <a:p>
            <a:r>
              <a:rPr lang="en-US"/>
              <a:t>Other therapeutic Interventions</a:t>
            </a:r>
          </a:p>
          <a:p>
            <a:r>
              <a:rPr lang="en-US"/>
              <a:t>Conclusion</a:t>
            </a:r>
          </a:p>
        </p:txBody>
      </p:sp>
    </p:spTree>
    <p:extLst>
      <p:ext uri="{BB962C8B-B14F-4D97-AF65-F5344CB8AC3E}">
        <p14:creationId xmlns:p14="http://schemas.microsoft.com/office/powerpoint/2010/main" val="336541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8C7A1F-9EB7-474F-A089-6E13983C36C8}"/>
              </a:ext>
            </a:extLst>
          </p:cNvPr>
          <p:cNvSpPr>
            <a:spLocks noGrp="1"/>
          </p:cNvSpPr>
          <p:nvPr>
            <p:ph type="title"/>
          </p:nvPr>
        </p:nvSpPr>
        <p:spPr>
          <a:xfrm>
            <a:off x="648930" y="629267"/>
            <a:ext cx="9252154" cy="1016654"/>
          </a:xfrm>
        </p:spPr>
        <p:txBody>
          <a:bodyPr>
            <a:normAutofit/>
          </a:bodyPr>
          <a:lstStyle/>
          <a:p>
            <a:r>
              <a:rPr lang="en-US" sz="3900" dirty="0">
                <a:solidFill>
                  <a:srgbClr val="EBEBEB"/>
                </a:solidFill>
              </a:rPr>
              <a:t>Conclusion</a:t>
            </a:r>
          </a:p>
          <a:p>
            <a:endParaRPr lang="en-US" sz="3900" dirty="0">
              <a:solidFill>
                <a:srgbClr val="EBEBEB"/>
              </a:solidFill>
            </a:endParaRPr>
          </a:p>
        </p:txBody>
      </p:sp>
      <p:sp>
        <p:nvSpPr>
          <p:cNvPr id="13" name="Rectangle 12">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Freeform: Shape 14">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D40B0FF-A5D2-44F2-8773-0C96C3520EBF}"/>
              </a:ext>
            </a:extLst>
          </p:cNvPr>
          <p:cNvSpPr>
            <a:spLocks noGrp="1"/>
          </p:cNvSpPr>
          <p:nvPr>
            <p:ph idx="1"/>
          </p:nvPr>
        </p:nvSpPr>
        <p:spPr>
          <a:xfrm>
            <a:off x="400675" y="2642355"/>
            <a:ext cx="7154279" cy="3658689"/>
          </a:xfrm>
        </p:spPr>
        <p:txBody>
          <a:bodyPr vert="horz" lIns="91440" tIns="45720" rIns="91440" bIns="45720" rtlCol="0" anchor="t">
            <a:normAutofit/>
          </a:bodyPr>
          <a:lstStyle/>
          <a:p>
            <a:pPr>
              <a:lnSpc>
                <a:spcPct val="90000"/>
              </a:lnSpc>
            </a:pPr>
            <a:endParaRPr lang="en-US" sz="1700"/>
          </a:p>
          <a:p>
            <a:pPr>
              <a:lnSpc>
                <a:spcPct val="90000"/>
              </a:lnSpc>
            </a:pPr>
            <a:endParaRPr lang="en-US" sz="1700"/>
          </a:p>
        </p:txBody>
      </p:sp>
      <p:sp>
        <p:nvSpPr>
          <p:cNvPr id="5" name="TextBox 4">
            <a:extLst>
              <a:ext uri="{FF2B5EF4-FFF2-40B4-BE49-F238E27FC236}">
                <a16:creationId xmlns:a16="http://schemas.microsoft.com/office/drawing/2014/main" id="{934F1567-FF8B-48C3-8301-2FFB64D51C9F}"/>
              </a:ext>
            </a:extLst>
          </p:cNvPr>
          <p:cNvSpPr txBox="1"/>
          <p:nvPr/>
        </p:nvSpPr>
        <p:spPr>
          <a:xfrm>
            <a:off x="462845" y="2880548"/>
            <a:ext cx="6357055"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Mindfulness strategies are accessible to find and partake in as their popularity continues to grow globally</a:t>
            </a:r>
          </a:p>
          <a:p>
            <a:endParaRPr lang="en-US" dirty="0"/>
          </a:p>
          <a:p>
            <a:r>
              <a:rPr lang="en-US" dirty="0"/>
              <a:t>You can practice yoga, deep breathing, and meditation in the comfort of your own home and in community settings</a:t>
            </a:r>
          </a:p>
          <a:p>
            <a:endParaRPr lang="en-US" dirty="0"/>
          </a:p>
          <a:p>
            <a:r>
              <a:rPr lang="en-US" dirty="0"/>
              <a:t>Although mindfulness-based strategies are becoming more common, the most popular treatments for depression and anxiety are primarily pharmaceutical medications and therapeutic inventions.</a:t>
            </a:r>
          </a:p>
        </p:txBody>
      </p:sp>
      <p:pic>
        <p:nvPicPr>
          <p:cNvPr id="7" name="Picture 5" descr="A picture containing indoor, table, sitting&#10;&#10;Description generated with high confidence">
            <a:extLst>
              <a:ext uri="{FF2B5EF4-FFF2-40B4-BE49-F238E27FC236}">
                <a16:creationId xmlns:a16="http://schemas.microsoft.com/office/drawing/2014/main" id="{431E4400-B69A-4157-A115-089F4A3C8A27}"/>
              </a:ext>
            </a:extLst>
          </p:cNvPr>
          <p:cNvPicPr>
            <a:picLocks noChangeAspect="1"/>
          </p:cNvPicPr>
          <p:nvPr/>
        </p:nvPicPr>
        <p:blipFill rotWithShape="1">
          <a:blip r:embed="rId2" cstate="print"/>
          <a:srcRect l="3718" r="3" b="4"/>
          <a:stretch/>
        </p:blipFill>
        <p:spPr>
          <a:xfrm>
            <a:off x="8071545" y="1609578"/>
            <a:ext cx="3058828" cy="2117179"/>
          </a:xfrm>
          <a:prstGeom prst="rect">
            <a:avLst/>
          </a:prstGeom>
          <a:effectLst>
            <a:outerShdw blurRad="50800" dist="38100" dir="5400000" algn="t" rotWithShape="0">
              <a:prstClr val="black">
                <a:alpha val="43000"/>
              </a:prstClr>
            </a:outerShdw>
          </a:effectLst>
        </p:spPr>
      </p:pic>
      <p:pic>
        <p:nvPicPr>
          <p:cNvPr id="8" name="Picture 4" descr="A picture containing person, indoor, woman, sitting&#10;&#10;Description generated with very high confidence">
            <a:extLst>
              <a:ext uri="{FF2B5EF4-FFF2-40B4-BE49-F238E27FC236}">
                <a16:creationId xmlns:a16="http://schemas.microsoft.com/office/drawing/2014/main" id="{E8B1D379-12FB-4B56-860D-423074BDB82F}"/>
              </a:ext>
            </a:extLst>
          </p:cNvPr>
          <p:cNvPicPr>
            <a:picLocks noChangeAspect="1"/>
          </p:cNvPicPr>
          <p:nvPr/>
        </p:nvPicPr>
        <p:blipFill rotWithShape="1">
          <a:blip r:embed="rId3" cstate="print"/>
          <a:srcRect l="3989" r="-2" b="-2"/>
          <a:stretch/>
        </p:blipFill>
        <p:spPr>
          <a:xfrm>
            <a:off x="8118581" y="4224570"/>
            <a:ext cx="3058829" cy="2126587"/>
          </a:xfrm>
          <a:prstGeom prst="rect">
            <a:avLst/>
          </a:prstGeom>
          <a:effectLst>
            <a:outerShdw blurRad="50800" dist="38100" dir="5400000" algn="t" rotWithShape="0">
              <a:prstClr val="black">
                <a:alpha val="43000"/>
              </a:prstClr>
            </a:outerShdw>
          </a:effectLst>
        </p:spPr>
      </p:pic>
      <p:sp>
        <p:nvSpPr>
          <p:cNvPr id="4" name="TextBox 3">
            <a:extLst>
              <a:ext uri="{FF2B5EF4-FFF2-40B4-BE49-F238E27FC236}">
                <a16:creationId xmlns:a16="http://schemas.microsoft.com/office/drawing/2014/main" id="{0855B314-74B7-4876-A0C4-6976EC36C925}"/>
              </a:ext>
            </a:extLst>
          </p:cNvPr>
          <p:cNvSpPr txBox="1"/>
          <p:nvPr/>
        </p:nvSpPr>
        <p:spPr>
          <a:xfrm>
            <a:off x="7941733" y="3764844"/>
            <a:ext cx="5932311"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800"/>
              <a:t>Image courtesy </a:t>
            </a:r>
            <a:r>
              <a:rPr lang="en-US" sz="800"/>
              <a:t>of:</a:t>
            </a:r>
            <a:endParaRPr lang="en-US"/>
          </a:p>
          <a:p>
            <a:r>
              <a:rPr lang="en-US" sz="800"/>
              <a:t> https://www.medicalnewstoday.com/kc/antidepressants-work-248320</a:t>
            </a:r>
            <a:endParaRPr lang="en-US"/>
          </a:p>
        </p:txBody>
      </p:sp>
      <p:sp>
        <p:nvSpPr>
          <p:cNvPr id="6" name="TextBox 5">
            <a:extLst>
              <a:ext uri="{FF2B5EF4-FFF2-40B4-BE49-F238E27FC236}">
                <a16:creationId xmlns:a16="http://schemas.microsoft.com/office/drawing/2014/main" id="{B58D72DB-0EBE-4739-9E47-E64924B84498}"/>
              </a:ext>
            </a:extLst>
          </p:cNvPr>
          <p:cNvSpPr txBox="1"/>
          <p:nvPr/>
        </p:nvSpPr>
        <p:spPr>
          <a:xfrm>
            <a:off x="8120474" y="6417733"/>
            <a:ext cx="3288829"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800"/>
              <a:t>Image courtesy of: http://phaitebehavioral.com/individual-therapy/</a:t>
            </a:r>
          </a:p>
        </p:txBody>
      </p:sp>
    </p:spTree>
    <p:extLst>
      <p:ext uri="{BB962C8B-B14F-4D97-AF65-F5344CB8AC3E}">
        <p14:creationId xmlns:p14="http://schemas.microsoft.com/office/powerpoint/2010/main" val="7424588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52F3-4AAE-46A1-B081-55C67C61D039}"/>
              </a:ext>
            </a:extLst>
          </p:cNvPr>
          <p:cNvSpPr>
            <a:spLocks noGrp="1"/>
          </p:cNvSpPr>
          <p:nvPr>
            <p:ph type="title"/>
          </p:nvPr>
        </p:nvSpPr>
        <p:spPr/>
        <p:txBody>
          <a:bodyPr/>
          <a:lstStyle/>
          <a:p>
            <a:r>
              <a:rPr lang="en-US"/>
              <a:t>Discussion Questions </a:t>
            </a:r>
            <a:br>
              <a:rPr lang="en-US"/>
            </a:br>
            <a:endParaRPr lang="en-US"/>
          </a:p>
        </p:txBody>
      </p:sp>
      <p:sp>
        <p:nvSpPr>
          <p:cNvPr id="3" name="Content Placeholder 2">
            <a:extLst>
              <a:ext uri="{FF2B5EF4-FFF2-40B4-BE49-F238E27FC236}">
                <a16:creationId xmlns:a16="http://schemas.microsoft.com/office/drawing/2014/main" id="{6D81C6E7-B7AB-4611-89FA-1E1DE6BC49A9}"/>
              </a:ext>
            </a:extLst>
          </p:cNvPr>
          <p:cNvSpPr>
            <a:spLocks noGrp="1"/>
          </p:cNvSpPr>
          <p:nvPr>
            <p:ph idx="1"/>
          </p:nvPr>
        </p:nvSpPr>
        <p:spPr/>
        <p:txBody>
          <a:bodyPr vert="horz" lIns="91440" tIns="45720" rIns="91440" bIns="45720" rtlCol="0" anchor="t">
            <a:normAutofit/>
          </a:bodyPr>
          <a:lstStyle/>
          <a:p>
            <a:r>
              <a:rPr lang="en-US" dirty="0"/>
              <a:t>Considering the spiritual origins of yoga and meditation, what role do you see spirituality and traditional religious practices playing in counselling?</a:t>
            </a:r>
          </a:p>
          <a:p>
            <a:endParaRPr lang="en-US"/>
          </a:p>
          <a:p>
            <a:r>
              <a:rPr lang="en-US" dirty="0"/>
              <a:t>What tools and/or practices have you tried to manage your own stress, anxiety, or depression? How does your personal experience affect your approach with your clients? </a:t>
            </a:r>
          </a:p>
          <a:p>
            <a:endParaRPr lang="en-US"/>
          </a:p>
          <a:p>
            <a:r>
              <a:rPr lang="en-US" dirty="0"/>
              <a:t>How is mindfulness part of your self-care? Do you implement any mindfulness based stress reduction techniques in your routines or encourage clients to partake in them?</a:t>
            </a:r>
          </a:p>
          <a:p>
            <a:endParaRPr lang="en-US"/>
          </a:p>
        </p:txBody>
      </p:sp>
    </p:spTree>
    <p:extLst>
      <p:ext uri="{BB962C8B-B14F-4D97-AF65-F5344CB8AC3E}">
        <p14:creationId xmlns:p14="http://schemas.microsoft.com/office/powerpoint/2010/main" val="2583251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A6B0-6B68-49F2-9FAD-3DC2B33A9D56}"/>
              </a:ext>
            </a:extLst>
          </p:cNvPr>
          <p:cNvSpPr>
            <a:spLocks noGrp="1"/>
          </p:cNvSpPr>
          <p:nvPr>
            <p:ph type="title"/>
          </p:nvPr>
        </p:nvSpPr>
        <p:spPr>
          <a:xfrm>
            <a:off x="646111" y="323322"/>
            <a:ext cx="9404723" cy="681663"/>
          </a:xfrm>
        </p:spPr>
        <p:txBody>
          <a:bodyPr/>
          <a:lstStyle/>
          <a:p>
            <a:pPr algn="ctr"/>
            <a:r>
              <a:rPr lang="en-US" sz="3000"/>
              <a:t>References</a:t>
            </a:r>
          </a:p>
        </p:txBody>
      </p:sp>
      <p:sp>
        <p:nvSpPr>
          <p:cNvPr id="3" name="Content Placeholder 2">
            <a:extLst>
              <a:ext uri="{FF2B5EF4-FFF2-40B4-BE49-F238E27FC236}">
                <a16:creationId xmlns:a16="http://schemas.microsoft.com/office/drawing/2014/main" id="{037BDADA-9505-4C6F-AEE2-EDE4575A2D35}"/>
              </a:ext>
            </a:extLst>
          </p:cNvPr>
          <p:cNvSpPr>
            <a:spLocks noGrp="1"/>
          </p:cNvSpPr>
          <p:nvPr>
            <p:ph idx="1"/>
          </p:nvPr>
        </p:nvSpPr>
        <p:spPr>
          <a:xfrm>
            <a:off x="312557" y="1080190"/>
            <a:ext cx="11376312" cy="5642456"/>
          </a:xfrm>
        </p:spPr>
        <p:txBody>
          <a:bodyPr vert="horz" lIns="91440" tIns="45720" rIns="91440" bIns="45720" rtlCol="0" anchor="t">
            <a:noAutofit/>
          </a:bodyPr>
          <a:lstStyle/>
          <a:p>
            <a:pPr>
              <a:buNone/>
            </a:pPr>
            <a:r>
              <a:rPr lang="en-US" sz="1900">
                <a:latin typeface="Century Gothic"/>
                <a:cs typeface="Calibri"/>
              </a:rPr>
              <a:t>Bent, K. (2004). Anishinaabe </a:t>
            </a:r>
            <a:r>
              <a:rPr lang="en-US" sz="1900" err="1">
                <a:latin typeface="Century Gothic"/>
                <a:cs typeface="Calibri"/>
              </a:rPr>
              <a:t>ik</a:t>
            </a:r>
            <a:r>
              <a:rPr lang="en-US" sz="1900">
                <a:latin typeface="Century Gothic"/>
                <a:cs typeface="Calibri"/>
              </a:rPr>
              <a:t>-we </a:t>
            </a:r>
            <a:r>
              <a:rPr lang="en-US" sz="1900" err="1">
                <a:latin typeface="Century Gothic"/>
                <a:cs typeface="Calibri"/>
              </a:rPr>
              <a:t>mino</a:t>
            </a:r>
            <a:r>
              <a:rPr lang="en-US" sz="1900">
                <a:latin typeface="Century Gothic"/>
                <a:cs typeface="Calibri"/>
              </a:rPr>
              <a:t>-</a:t>
            </a:r>
            <a:r>
              <a:rPr lang="en-US" sz="1900" err="1">
                <a:latin typeface="Century Gothic"/>
                <a:cs typeface="Calibri"/>
              </a:rPr>
              <a:t>aie</a:t>
            </a:r>
            <a:r>
              <a:rPr lang="en-US" sz="1900">
                <a:latin typeface="Century Gothic"/>
                <a:cs typeface="Calibri"/>
              </a:rPr>
              <a:t>-win: Aboriginal women’s health issues: A holistic perspective on wellness: Summary report. University of </a:t>
            </a:r>
            <a:r>
              <a:rPr lang="en-US" sz="1900" err="1">
                <a:latin typeface="Century Gothic"/>
                <a:cs typeface="Calibri"/>
              </a:rPr>
              <a:t>Athabaska</a:t>
            </a:r>
            <a:r>
              <a:rPr lang="en-US" sz="1900">
                <a:latin typeface="Century Gothic"/>
                <a:cs typeface="Calibri"/>
              </a:rPr>
              <a:t>, Alberta, and Winnipeg, Manitoba: Prairie Women’s Health Centre of Excellence. </a:t>
            </a:r>
            <a:endParaRPr lang="en-US" sz="1900">
              <a:latin typeface="Century Gothic"/>
            </a:endParaRPr>
          </a:p>
          <a:p>
            <a:pPr>
              <a:buNone/>
            </a:pPr>
            <a:r>
              <a:rPr lang="en-US" sz="1900">
                <a:latin typeface="Century Gothic"/>
                <a:cs typeface="Calibri"/>
              </a:rPr>
              <a:t>Berger, B. G., &amp; Owen, D. R. (1988). Stress reduction and mood enhancement in four exercise modes: Swimming, body conditioning, hatha yoga and fencing. Research Quarterly for Exercise and Sport, 59, 148–159. </a:t>
            </a:r>
            <a:endParaRPr lang="en-US" sz="1900">
              <a:latin typeface="Century Gothic"/>
            </a:endParaRPr>
          </a:p>
          <a:p>
            <a:pPr>
              <a:buNone/>
            </a:pPr>
            <a:r>
              <a:rPr lang="en-US" sz="1900" err="1">
                <a:latin typeface="Century Gothic"/>
                <a:cs typeface="Calibri"/>
              </a:rPr>
              <a:t>Bohlmeijer</a:t>
            </a:r>
            <a:r>
              <a:rPr lang="en-US" sz="1900">
                <a:latin typeface="Century Gothic"/>
                <a:cs typeface="Calibri"/>
              </a:rPr>
              <a:t>, E., </a:t>
            </a:r>
            <a:r>
              <a:rPr lang="en-US" sz="1900" err="1">
                <a:latin typeface="Century Gothic"/>
                <a:cs typeface="Calibri"/>
              </a:rPr>
              <a:t>Prenger</a:t>
            </a:r>
            <a:r>
              <a:rPr lang="en-US" sz="1900">
                <a:latin typeface="Century Gothic"/>
                <a:cs typeface="Calibri"/>
              </a:rPr>
              <a:t>, R., </a:t>
            </a:r>
            <a:r>
              <a:rPr lang="en-US" sz="1900" err="1">
                <a:latin typeface="Century Gothic"/>
                <a:cs typeface="Calibri"/>
              </a:rPr>
              <a:t>Taal</a:t>
            </a:r>
            <a:r>
              <a:rPr lang="en-US" sz="1900">
                <a:latin typeface="Century Gothic"/>
                <a:cs typeface="Calibri"/>
              </a:rPr>
              <a:t>, E., &amp; </a:t>
            </a:r>
            <a:r>
              <a:rPr lang="en-US" sz="1900" err="1">
                <a:latin typeface="Century Gothic"/>
                <a:cs typeface="Calibri"/>
              </a:rPr>
              <a:t>Cuijpers</a:t>
            </a:r>
            <a:r>
              <a:rPr lang="en-US" sz="1900">
                <a:latin typeface="Century Gothic"/>
                <a:cs typeface="Calibri"/>
              </a:rPr>
              <a:t>, P. (2010). The effects of mindfulness-based stress reduction therapy on mental health of adults with a chronic medical disease: A meta- analysis. Journal of Psychosomatic Research, 68(6), 539-544. </a:t>
            </a:r>
            <a:r>
              <a:rPr lang="en-US" sz="1900">
                <a:latin typeface="Century Gothic"/>
                <a:cs typeface="Calibri"/>
                <a:hlinkClick r:id="rId2"/>
              </a:rPr>
              <a:t>https://www-sciencedirect-com.ezproxy.lib.ucalgary.ca/science/article/pii/S0022399909004152</a:t>
            </a:r>
            <a:r>
              <a:rPr lang="en-US" sz="1900">
                <a:latin typeface="Century Gothic"/>
                <a:cs typeface="Calibri"/>
              </a:rPr>
              <a:t> . </a:t>
            </a:r>
            <a:endParaRPr lang="en-US" sz="1900">
              <a:latin typeface="Century Gothic"/>
            </a:endParaRPr>
          </a:p>
          <a:p>
            <a:pPr>
              <a:buNone/>
            </a:pPr>
            <a:r>
              <a:rPr lang="en-US" sz="1900" err="1">
                <a:latin typeface="Century Gothic"/>
                <a:cs typeface="Calibri"/>
              </a:rPr>
              <a:t>orchardt</a:t>
            </a:r>
            <a:r>
              <a:rPr lang="en-US" sz="1900">
                <a:latin typeface="Century Gothic"/>
                <a:cs typeface="Calibri"/>
              </a:rPr>
              <a:t>, A., &amp; </a:t>
            </a:r>
            <a:r>
              <a:rPr lang="en-US" sz="1900" err="1">
                <a:latin typeface="Century Gothic"/>
                <a:cs typeface="Calibri"/>
              </a:rPr>
              <a:t>Zoccola</a:t>
            </a:r>
            <a:r>
              <a:rPr lang="en-US" sz="1900">
                <a:latin typeface="Century Gothic"/>
                <a:cs typeface="Calibri"/>
              </a:rPr>
              <a:t>, R. (2018). Recovery from stress: An experimental examination of focused attention meditation in novices. </a:t>
            </a:r>
            <a:r>
              <a:rPr lang="en-US" sz="1900" i="1">
                <a:latin typeface="Century Gothic"/>
                <a:cs typeface="Calibri"/>
              </a:rPr>
              <a:t>Journal of Behavioral Medicine,</a:t>
            </a:r>
            <a:r>
              <a:rPr lang="en-US" sz="1900">
                <a:latin typeface="Century Gothic"/>
                <a:cs typeface="Calibri"/>
              </a:rPr>
              <a:t> </a:t>
            </a:r>
            <a:r>
              <a:rPr lang="en-US" sz="1900" i="1">
                <a:latin typeface="Century Gothic"/>
                <a:cs typeface="Calibri"/>
              </a:rPr>
              <a:t>41</a:t>
            </a:r>
            <a:r>
              <a:rPr lang="en-US" sz="1900">
                <a:latin typeface="Century Gothic"/>
                <a:cs typeface="Calibri"/>
              </a:rPr>
              <a:t>(6), 836-849.</a:t>
            </a:r>
            <a:endParaRPr lang="en-US">
              <a:latin typeface="Century Gothic"/>
              <a:cs typeface="Calibri"/>
            </a:endParaRPr>
          </a:p>
          <a:p>
            <a:pPr>
              <a:buNone/>
            </a:pPr>
            <a:r>
              <a:rPr lang="en-US" sz="1900">
                <a:latin typeface="Century Gothic"/>
                <a:cs typeface="Calibri"/>
              </a:rPr>
              <a:t>Campbell, T., Labelle, L., Bacon, S., Faris, P., &amp; Carlson, L. (2012). Impact of mindfulness-based stress reduction (MBSR) on attention, rumination and resting blood pressure in women with cancer: A waitlist-controlled study. Journal of Behavioral Medicine, 35, 262–271. </a:t>
            </a:r>
            <a:endParaRPr lang="en-US"/>
          </a:p>
          <a:p>
            <a:pPr>
              <a:buNone/>
            </a:pPr>
            <a:r>
              <a:rPr lang="en-US" sz="1900">
                <a:latin typeface="Century Gothic"/>
                <a:cs typeface="Calibri"/>
              </a:rPr>
              <a:t>Coppola, F. (2007). Effects of Natural Stress Relief Meditation on Trait Anxiety: A Pilot Study. </a:t>
            </a:r>
            <a:r>
              <a:rPr lang="en-US" sz="1900" i="1">
                <a:latin typeface="Century Gothic"/>
                <a:cs typeface="Calibri"/>
              </a:rPr>
              <a:t>Psychological Reports,</a:t>
            </a:r>
            <a:r>
              <a:rPr lang="en-US" sz="1900">
                <a:latin typeface="Century Gothic"/>
                <a:cs typeface="Calibri"/>
              </a:rPr>
              <a:t> </a:t>
            </a:r>
            <a:r>
              <a:rPr lang="en-US" sz="1900" i="1">
                <a:latin typeface="Century Gothic"/>
                <a:cs typeface="Calibri"/>
              </a:rPr>
              <a:t>101</a:t>
            </a:r>
            <a:r>
              <a:rPr lang="en-US" sz="1900">
                <a:latin typeface="Century Gothic"/>
                <a:cs typeface="Calibri"/>
              </a:rPr>
              <a:t>(1), 130-134.</a:t>
            </a:r>
            <a:endParaRPr lang="en-US"/>
          </a:p>
          <a:p>
            <a:pPr>
              <a:buNone/>
            </a:pPr>
            <a:endParaRPr lang="en-US" sz="1900">
              <a:latin typeface="Century Gothic"/>
              <a:cs typeface="Calibri"/>
            </a:endParaRPr>
          </a:p>
        </p:txBody>
      </p:sp>
    </p:spTree>
    <p:extLst>
      <p:ext uri="{BB962C8B-B14F-4D97-AF65-F5344CB8AC3E}">
        <p14:creationId xmlns:p14="http://schemas.microsoft.com/office/powerpoint/2010/main" val="81868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80C81-F14A-4468-A26F-E86699CC071B}"/>
              </a:ext>
            </a:extLst>
          </p:cNvPr>
          <p:cNvSpPr>
            <a:spLocks noGrp="1"/>
          </p:cNvSpPr>
          <p:nvPr>
            <p:ph idx="1"/>
          </p:nvPr>
        </p:nvSpPr>
        <p:spPr>
          <a:xfrm>
            <a:off x="643237" y="1191343"/>
            <a:ext cx="10657444" cy="5215206"/>
          </a:xfrm>
        </p:spPr>
        <p:txBody>
          <a:bodyPr vert="horz" lIns="91440" tIns="45720" rIns="91440" bIns="45720" rtlCol="0" anchor="t">
            <a:normAutofit fontScale="92500" lnSpcReduction="10000"/>
          </a:bodyPr>
          <a:lstStyle/>
          <a:p>
            <a:pPr>
              <a:buNone/>
            </a:pPr>
            <a:r>
              <a:rPr lang="en-US">
                <a:latin typeface="Century Gothic"/>
                <a:cs typeface="Calibri"/>
              </a:rPr>
              <a:t>Couture, J.E. (1991). “Explorations in native knowing.” In J.W. Friesen (ed.). The cultural maze: Complex questions on native destiny in western Canada. Calgary, AB: </a:t>
            </a:r>
            <a:r>
              <a:rPr lang="en-US" err="1">
                <a:latin typeface="Century Gothic"/>
                <a:cs typeface="Calibri"/>
              </a:rPr>
              <a:t>Detselig</a:t>
            </a:r>
            <a:r>
              <a:rPr lang="en-US">
                <a:latin typeface="Century Gothic"/>
                <a:cs typeface="Calibri"/>
              </a:rPr>
              <a:t> Enterprises. </a:t>
            </a:r>
          </a:p>
          <a:p>
            <a:pPr>
              <a:buNone/>
            </a:pPr>
            <a:r>
              <a:rPr lang="en-US">
                <a:latin typeface="Century Gothic"/>
                <a:cs typeface="Calibri"/>
              </a:rPr>
              <a:t>Craven,  J. L.  (1989).  Meditation and psychotherapy. Canadian Journal of Psychiatry. 34(7), 648–653. </a:t>
            </a:r>
            <a:endParaRPr lang="en-US">
              <a:latin typeface="Century Gothic"/>
            </a:endParaRPr>
          </a:p>
          <a:p>
            <a:pPr>
              <a:buNone/>
            </a:pPr>
            <a:r>
              <a:rPr lang="en-US" err="1">
                <a:latin typeface="Century Gothic"/>
                <a:cs typeface="Calibri"/>
              </a:rPr>
              <a:t>Galla</a:t>
            </a:r>
            <a:r>
              <a:rPr lang="en-US">
                <a:latin typeface="Century Gothic"/>
                <a:cs typeface="Calibri"/>
              </a:rPr>
              <a:t>, B. M., O'Reilly, G. A., </a:t>
            </a:r>
            <a:r>
              <a:rPr lang="en-US" err="1">
                <a:latin typeface="Century Gothic"/>
                <a:cs typeface="Calibri"/>
              </a:rPr>
              <a:t>Kitil</a:t>
            </a:r>
            <a:r>
              <a:rPr lang="en-US">
                <a:latin typeface="Century Gothic"/>
                <a:cs typeface="Calibri"/>
              </a:rPr>
              <a:t>, J. M., Smalley, S.L., &amp; Black, D. S. (2015) Community-based mindfulness program for disease prevention and health promotion: Targeting stress reduction. American Journal of Health Promotion, 30(1), 36-41. </a:t>
            </a:r>
            <a:r>
              <a:rPr lang="en-US">
                <a:latin typeface="Century Gothic"/>
                <a:cs typeface="Calibri"/>
                <a:hlinkClick r:id="rId2"/>
              </a:rPr>
              <a:t>https://journals-sagepub-com.ezproxy.lib.ucalgary.ca/doi/abs/10.4278/ajhp.131107-QUAN-567</a:t>
            </a:r>
            <a:r>
              <a:rPr lang="en-US">
                <a:latin typeface="Century Gothic"/>
                <a:cs typeface="Calibri"/>
              </a:rPr>
              <a:t> </a:t>
            </a:r>
            <a:endParaRPr lang="en-US">
              <a:latin typeface="Century Gothic"/>
            </a:endParaRPr>
          </a:p>
          <a:p>
            <a:pPr>
              <a:buNone/>
            </a:pPr>
            <a:r>
              <a:rPr lang="en-US">
                <a:latin typeface="Century Gothic"/>
                <a:cs typeface="Calibri"/>
              </a:rPr>
              <a:t>Gone, J.P. (2010). Psychotherapy and traditional healing for American Indians: Exploring the prospects for therapeutic integration. The Counseling Psychologist, 38(2), 166-235. </a:t>
            </a:r>
            <a:endParaRPr lang="en-US">
              <a:latin typeface="Century Gothic"/>
            </a:endParaRPr>
          </a:p>
          <a:p>
            <a:pPr>
              <a:buNone/>
            </a:pPr>
            <a:r>
              <a:rPr lang="en-US">
                <a:latin typeface="Century Gothic"/>
                <a:cs typeface="Calibri"/>
              </a:rPr>
              <a:t>James, AC., James, G., Cowdrey, FA., Soler, A., &amp; Choke, A. (2018). Cognitive </a:t>
            </a:r>
            <a:r>
              <a:rPr lang="en-US" err="1">
                <a:latin typeface="Century Gothic"/>
                <a:cs typeface="Calibri"/>
              </a:rPr>
              <a:t>behavioural</a:t>
            </a:r>
            <a:r>
              <a:rPr lang="en-US">
                <a:latin typeface="Century Gothic"/>
                <a:cs typeface="Calibri"/>
              </a:rPr>
              <a:t> therapy for anxiety disorders in children and adolescents (Review). Cochrane Database of Systematic Reviews, 2, 1-105. DOI: 10.1002/14651858.CD004690.pub4. </a:t>
            </a:r>
            <a:endParaRPr lang="en-US">
              <a:latin typeface="Century Gothic"/>
            </a:endParaRPr>
          </a:p>
          <a:p>
            <a:pPr>
              <a:buNone/>
            </a:pPr>
            <a:r>
              <a:rPr lang="en-US">
                <a:latin typeface="Century Gothic"/>
                <a:cs typeface="Calibri"/>
              </a:rPr>
              <a:t>Kabat-Zinn, J. (1990). Full catastrophe living: using the wisdom of your body and mind to face stress, pain and illness. New York, N.Y. : Delacorte Press. </a:t>
            </a:r>
            <a:endParaRPr lang="en-US">
              <a:latin typeface="Century Gothic"/>
            </a:endParaRPr>
          </a:p>
          <a:p>
            <a:pPr marL="0" indent="0">
              <a:buNone/>
            </a:pPr>
            <a:endParaRPr lang="en-US"/>
          </a:p>
          <a:p>
            <a:pPr marL="0" indent="0">
              <a:buNone/>
            </a:pPr>
            <a:endParaRPr lang="en-US"/>
          </a:p>
        </p:txBody>
      </p:sp>
    </p:spTree>
    <p:extLst>
      <p:ext uri="{BB962C8B-B14F-4D97-AF65-F5344CB8AC3E}">
        <p14:creationId xmlns:p14="http://schemas.microsoft.com/office/powerpoint/2010/main" val="334916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80C81-F14A-4468-A26F-E86699CC071B}"/>
              </a:ext>
            </a:extLst>
          </p:cNvPr>
          <p:cNvSpPr>
            <a:spLocks noGrp="1"/>
          </p:cNvSpPr>
          <p:nvPr>
            <p:ph idx="1"/>
          </p:nvPr>
        </p:nvSpPr>
        <p:spPr>
          <a:xfrm>
            <a:off x="643237" y="993610"/>
            <a:ext cx="10528048" cy="5686109"/>
          </a:xfrm>
        </p:spPr>
        <p:txBody>
          <a:bodyPr vert="horz" lIns="91440" tIns="45720" rIns="91440" bIns="45720" rtlCol="0" anchor="t">
            <a:normAutofit fontScale="92500" lnSpcReduction="20000"/>
          </a:bodyPr>
          <a:lstStyle/>
          <a:p>
            <a:pPr>
              <a:buNone/>
            </a:pPr>
            <a:r>
              <a:rPr lang="en-US">
                <a:latin typeface="Century Gothic"/>
                <a:cs typeface="Calibri"/>
              </a:rPr>
              <a:t>Kornfield, J. (2008). The Wise Heart: A Guide to the Universal Teachings of Buddhist Psychology. New York, NY: Bantam Dell. </a:t>
            </a:r>
            <a:endParaRPr lang="en-US">
              <a:latin typeface="Century Gothic"/>
            </a:endParaRPr>
          </a:p>
          <a:p>
            <a:pPr>
              <a:buNone/>
            </a:pPr>
            <a:r>
              <a:rPr lang="en-US">
                <a:latin typeface="Century Gothic"/>
                <a:cs typeface="Calibri"/>
              </a:rPr>
              <a:t>Krishnamurthy, M. N., &amp; </a:t>
            </a:r>
            <a:r>
              <a:rPr lang="en-US" err="1">
                <a:latin typeface="Century Gothic"/>
                <a:cs typeface="Calibri"/>
              </a:rPr>
              <a:t>Telles</a:t>
            </a:r>
            <a:r>
              <a:rPr lang="en-US">
                <a:latin typeface="Century Gothic"/>
                <a:cs typeface="Calibri"/>
              </a:rPr>
              <a:t>, S. (2007). Assessing depression following two ancient Indian interventions: Effects of yoga and Ayurveda on older adults in a residential home. Journal of Gerontological Nursing, 33 (2), 17–23. </a:t>
            </a:r>
            <a:endParaRPr lang="en-US">
              <a:latin typeface="Century Gothic"/>
            </a:endParaRPr>
          </a:p>
          <a:p>
            <a:pPr>
              <a:buNone/>
            </a:pPr>
            <a:r>
              <a:rPr lang="en-US">
                <a:latin typeface="Century Gothic"/>
                <a:cs typeface="Calibri"/>
              </a:rPr>
              <a:t>Kumara, H., &amp; Kumar, V. (2016). Impact of cognitive </a:t>
            </a:r>
            <a:r>
              <a:rPr lang="en-US" err="1">
                <a:latin typeface="Century Gothic"/>
                <a:cs typeface="Calibri"/>
              </a:rPr>
              <a:t>behavioural</a:t>
            </a:r>
            <a:r>
              <a:rPr lang="en-US">
                <a:latin typeface="Century Gothic"/>
                <a:cs typeface="Calibri"/>
              </a:rPr>
              <a:t> therapy on anxiety and depression in adolescent students. Journal of Psychosocial Research, 11(1), 77-85. </a:t>
            </a:r>
            <a:endParaRPr lang="en-US">
              <a:latin typeface="Century Gothic"/>
            </a:endParaRPr>
          </a:p>
          <a:p>
            <a:pPr>
              <a:buNone/>
            </a:pPr>
            <a:r>
              <a:rPr lang="en-US">
                <a:latin typeface="Century Gothic"/>
                <a:cs typeface="Calibri"/>
              </a:rPr>
              <a:t>Linklater, R. (2014). Indigenous strategies for helping and learning. In Decolonizing trauma work: Indigenous stories and strategies (pp.132-157). Winnipeg, MA: Fernwood Publishing. </a:t>
            </a:r>
            <a:endParaRPr lang="en-US">
              <a:latin typeface="Century Gothic"/>
            </a:endParaRPr>
          </a:p>
          <a:p>
            <a:pPr>
              <a:buNone/>
            </a:pPr>
            <a:r>
              <a:rPr lang="en-US">
                <a:latin typeface="Century Gothic"/>
                <a:cs typeface="Calibri"/>
              </a:rPr>
              <a:t>Louie, L. (2014). The effectiveness of yoga for depression: A critical literature review. Issues in Mental Health Nursing. 35(4). DOI: 10.3109/01612840.2013.874062 </a:t>
            </a:r>
            <a:endParaRPr lang="en-US">
              <a:latin typeface="Century Gothic"/>
            </a:endParaRPr>
          </a:p>
          <a:p>
            <a:pPr>
              <a:buNone/>
            </a:pPr>
            <a:r>
              <a:rPr lang="en-US" err="1">
                <a:latin typeface="Century Gothic"/>
                <a:cs typeface="Calibri"/>
              </a:rPr>
              <a:t>Manincor</a:t>
            </a:r>
            <a:r>
              <a:rPr lang="en-US">
                <a:latin typeface="Century Gothic"/>
                <a:cs typeface="Calibri"/>
              </a:rPr>
              <a:t>, M. , </a:t>
            </a:r>
            <a:r>
              <a:rPr lang="en-US" err="1">
                <a:latin typeface="Century Gothic"/>
                <a:cs typeface="Calibri"/>
              </a:rPr>
              <a:t>Bensoussan</a:t>
            </a:r>
            <a:r>
              <a:rPr lang="en-US">
                <a:latin typeface="Century Gothic"/>
                <a:cs typeface="Calibri"/>
              </a:rPr>
              <a:t>, A. , Smith, C. A., Barr, K. , </a:t>
            </a:r>
            <a:r>
              <a:rPr lang="en-US" err="1">
                <a:latin typeface="Century Gothic"/>
                <a:cs typeface="Calibri"/>
              </a:rPr>
              <a:t>Schweickle</a:t>
            </a:r>
            <a:r>
              <a:rPr lang="en-US">
                <a:latin typeface="Century Gothic"/>
                <a:cs typeface="Calibri"/>
              </a:rPr>
              <a:t>, M. , </a:t>
            </a:r>
            <a:r>
              <a:rPr lang="en-US" err="1">
                <a:latin typeface="Century Gothic"/>
                <a:cs typeface="Calibri"/>
              </a:rPr>
              <a:t>Donoghoe</a:t>
            </a:r>
            <a:r>
              <a:rPr lang="en-US">
                <a:latin typeface="Century Gothic"/>
                <a:cs typeface="Calibri"/>
              </a:rPr>
              <a:t>, L. , </a:t>
            </a:r>
            <a:r>
              <a:rPr lang="en-US" err="1">
                <a:latin typeface="Century Gothic"/>
                <a:cs typeface="Calibri"/>
              </a:rPr>
              <a:t>Bourchier</a:t>
            </a:r>
            <a:r>
              <a:rPr lang="en-US">
                <a:latin typeface="Century Gothic"/>
                <a:cs typeface="Calibri"/>
              </a:rPr>
              <a:t>, S. &amp; Fahey, P. (2016). Individualized yoga for reducing depression and anxiety, and improving well- 100being: A randomized controlled trial. Depression &amp; Anxiety, 33, 816-828. doi:10.1002/da.22502 </a:t>
            </a:r>
            <a:r>
              <a:rPr lang="en-US">
                <a:latin typeface="Century Gothic"/>
                <a:cs typeface="Calibri"/>
                <a:hlinkClick r:id="rId2"/>
              </a:rPr>
              <a:t>https://onlinelibrary-wiley-</a:t>
            </a:r>
            <a:r>
              <a:rPr lang="en-US">
                <a:latin typeface="Century Gothic"/>
                <a:cs typeface="Calibri"/>
              </a:rPr>
              <a:t> com.ezproxy.lib.ucalgary.ca/</a:t>
            </a:r>
            <a:r>
              <a:rPr lang="en-US" err="1">
                <a:latin typeface="Century Gothic"/>
                <a:cs typeface="Calibri"/>
              </a:rPr>
              <a:t>doi</a:t>
            </a:r>
            <a:r>
              <a:rPr lang="en-US">
                <a:latin typeface="Century Gothic"/>
                <a:cs typeface="Calibri"/>
              </a:rPr>
              <a:t>/full/10.1002/da.22502 </a:t>
            </a:r>
            <a:endParaRPr lang="en-US">
              <a:latin typeface="Century Gothic"/>
            </a:endParaRPr>
          </a:p>
          <a:p>
            <a:pPr>
              <a:buNone/>
            </a:pPr>
            <a:r>
              <a:rPr lang="en-US">
                <a:cs typeface="Calibri"/>
              </a:rPr>
              <a:t>McCormick, R. (2009). “Aboriginal approaches to counselling.” In L.J. </a:t>
            </a:r>
            <a:r>
              <a:rPr lang="en-US" err="1">
                <a:cs typeface="Calibri"/>
              </a:rPr>
              <a:t>Kirmayer</a:t>
            </a:r>
            <a:r>
              <a:rPr lang="en-US">
                <a:cs typeface="Calibri"/>
              </a:rPr>
              <a:t> and G.G. </a:t>
            </a:r>
            <a:r>
              <a:rPr lang="en-US" err="1">
                <a:cs typeface="Calibri"/>
              </a:rPr>
              <a:t>Valaskakis</a:t>
            </a:r>
            <a:r>
              <a:rPr lang="en-US">
                <a:cs typeface="Calibri"/>
              </a:rPr>
              <a:t> (eds.). Healing traditions: the mental health of Aboriginal peoples in Canada. Vancouver, BC: University of British Columbia Press. </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39037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80C81-F14A-4468-A26F-E86699CC071B}"/>
              </a:ext>
            </a:extLst>
          </p:cNvPr>
          <p:cNvSpPr>
            <a:spLocks noGrp="1"/>
          </p:cNvSpPr>
          <p:nvPr>
            <p:ph idx="1"/>
          </p:nvPr>
        </p:nvSpPr>
        <p:spPr>
          <a:xfrm>
            <a:off x="643237" y="749018"/>
            <a:ext cx="10786840" cy="6112636"/>
          </a:xfrm>
        </p:spPr>
        <p:txBody>
          <a:bodyPr vert="horz" lIns="91440" tIns="45720" rIns="91440" bIns="45720" rtlCol="0" anchor="t">
            <a:normAutofit fontScale="85000" lnSpcReduction="10000"/>
          </a:bodyPr>
          <a:lstStyle/>
          <a:p>
            <a:pPr>
              <a:buNone/>
            </a:pPr>
            <a:endParaRPr lang="en-US">
              <a:latin typeface="Century Gothic"/>
              <a:cs typeface="Calibri"/>
            </a:endParaRPr>
          </a:p>
          <a:p>
            <a:pPr>
              <a:buNone/>
            </a:pPr>
            <a:r>
              <a:rPr lang="en-US">
                <a:latin typeface="Century Gothic"/>
                <a:cs typeface="Calibri"/>
              </a:rPr>
              <a:t>Nagy, L. M., &amp; Baer, R. A. (2017). Mindfulness: What Should Teachers of Psychology Know? Teaching of Psychology, 44(4), 353–359. </a:t>
            </a:r>
            <a:r>
              <a:rPr lang="en-US">
                <a:latin typeface="Century Gothic"/>
                <a:cs typeface="Calibri"/>
                <a:hlinkClick r:id="rId2"/>
              </a:rPr>
              <a:t>https://doi.org/10.1177/0098628317727913</a:t>
            </a:r>
            <a:r>
              <a:rPr lang="en-US">
                <a:latin typeface="Century Gothic"/>
                <a:cs typeface="Calibri"/>
              </a:rPr>
              <a:t>. </a:t>
            </a:r>
            <a:endParaRPr lang="en-US">
              <a:latin typeface="Century Gothic"/>
            </a:endParaRPr>
          </a:p>
          <a:p>
            <a:pPr>
              <a:buNone/>
            </a:pPr>
            <a:r>
              <a:rPr lang="en-US">
                <a:latin typeface="Century Gothic"/>
                <a:cs typeface="Calibri"/>
              </a:rPr>
              <a:t>Robins, C. J., </a:t>
            </a:r>
            <a:r>
              <a:rPr lang="en-US" err="1">
                <a:latin typeface="Century Gothic"/>
                <a:cs typeface="Calibri"/>
              </a:rPr>
              <a:t>Keng</a:t>
            </a:r>
            <a:r>
              <a:rPr lang="en-US">
                <a:latin typeface="Century Gothic"/>
                <a:cs typeface="Calibri"/>
              </a:rPr>
              <a:t>, S. L., Ekblad, A. G., &amp; Brantley, J. G. (2012). Effects of mindfulness-based stress reduction on emotional experience and expression: A randomized controlled trial. Journal of Clinical Psychology, 68, 117–131. </a:t>
            </a:r>
            <a:endParaRPr lang="en-US">
              <a:latin typeface="Century Gothic"/>
            </a:endParaRPr>
          </a:p>
          <a:p>
            <a:pPr>
              <a:buNone/>
            </a:pPr>
            <a:r>
              <a:rPr lang="en-US">
                <a:latin typeface="Century Gothic"/>
                <a:cs typeface="Calibri"/>
              </a:rPr>
              <a:t>Roemer, L., &amp; </a:t>
            </a:r>
            <a:r>
              <a:rPr lang="en-US" err="1">
                <a:latin typeface="Century Gothic"/>
                <a:cs typeface="Calibri"/>
              </a:rPr>
              <a:t>Orsillo</a:t>
            </a:r>
            <a:r>
              <a:rPr lang="en-US">
                <a:latin typeface="Century Gothic"/>
                <a:cs typeface="Calibri"/>
              </a:rPr>
              <a:t>, S. (2009). Mindfulness- and acceptance-based behavioral therapies in practice. New York, NY: Guilford. </a:t>
            </a:r>
            <a:endParaRPr lang="en-US">
              <a:latin typeface="Century Gothic"/>
            </a:endParaRPr>
          </a:p>
          <a:p>
            <a:pPr>
              <a:buNone/>
            </a:pPr>
            <a:r>
              <a:rPr lang="en-US">
                <a:latin typeface="Century Gothic"/>
                <a:cs typeface="Calibri"/>
              </a:rPr>
              <a:t>Romagnolo, S., &amp; </a:t>
            </a:r>
            <a:r>
              <a:rPr lang="en-US" err="1">
                <a:latin typeface="Century Gothic"/>
                <a:cs typeface="Calibri"/>
              </a:rPr>
              <a:t>Ohrt</a:t>
            </a:r>
            <a:r>
              <a:rPr lang="en-US">
                <a:latin typeface="Century Gothic"/>
                <a:cs typeface="Calibri"/>
              </a:rPr>
              <a:t>, J. (2017). Using Narrative Therapy With Low-Income Middle School Students: A Model for School Counselors. </a:t>
            </a:r>
            <a:r>
              <a:rPr lang="en-US" i="1">
                <a:latin typeface="Century Gothic"/>
                <a:cs typeface="Calibri"/>
              </a:rPr>
              <a:t>Journal of Child and Adolescent Counseling,</a:t>
            </a:r>
            <a:r>
              <a:rPr lang="en-US">
                <a:latin typeface="Century Gothic"/>
                <a:cs typeface="Calibri"/>
              </a:rPr>
              <a:t> </a:t>
            </a:r>
            <a:r>
              <a:rPr lang="en-US" i="1">
                <a:latin typeface="Century Gothic"/>
                <a:cs typeface="Calibri"/>
              </a:rPr>
              <a:t>3</a:t>
            </a:r>
            <a:r>
              <a:rPr lang="en-US">
                <a:latin typeface="Century Gothic"/>
                <a:cs typeface="Calibri"/>
              </a:rPr>
              <a:t>(1), 59-73.</a:t>
            </a:r>
            <a:endParaRPr lang="en-US"/>
          </a:p>
          <a:p>
            <a:pPr>
              <a:buNone/>
            </a:pPr>
            <a:r>
              <a:rPr lang="en-US">
                <a:latin typeface="Century Gothic"/>
                <a:cs typeface="Calibri"/>
              </a:rPr>
              <a:t>Snaith,  P.  (1998). Meditation and psychotherapy. British Journal of Psychiatry. 173, 193–195 </a:t>
            </a:r>
            <a:endParaRPr lang="en-US">
              <a:latin typeface="Century Gothic"/>
            </a:endParaRPr>
          </a:p>
          <a:p>
            <a:pPr>
              <a:buNone/>
            </a:pPr>
            <a:r>
              <a:rPr lang="en-US">
                <a:latin typeface="Century Gothic"/>
                <a:cs typeface="Calibri"/>
              </a:rPr>
              <a:t>Stoddard, J. A., &amp; </a:t>
            </a:r>
            <a:r>
              <a:rPr lang="en-US" err="1">
                <a:latin typeface="Century Gothic"/>
                <a:cs typeface="Calibri"/>
              </a:rPr>
              <a:t>Afari</a:t>
            </a:r>
            <a:r>
              <a:rPr lang="en-US">
                <a:latin typeface="Century Gothic"/>
                <a:cs typeface="Calibri"/>
              </a:rPr>
              <a:t>, N. (2014). </a:t>
            </a:r>
            <a:r>
              <a:rPr lang="en-US" i="1">
                <a:latin typeface="Century Gothic"/>
                <a:cs typeface="Calibri"/>
              </a:rPr>
              <a:t>The big book of act metaphors : a practitioner's guide to experiential exercises and metaphors in acceptance and commitment therapy</a:t>
            </a:r>
            <a:r>
              <a:rPr lang="en-US">
                <a:latin typeface="Century Gothic"/>
                <a:cs typeface="Calibri"/>
              </a:rPr>
              <a:t>. Retrieved from </a:t>
            </a:r>
            <a:r>
              <a:rPr lang="en-US">
                <a:latin typeface="Century Gothic"/>
                <a:cs typeface="Calibri"/>
                <a:hlinkClick r:id="rId3"/>
              </a:rPr>
              <a:t>https://ebookcentral-proquest-com.ezproxy.lib.ucalgary.ca</a:t>
            </a:r>
            <a:endParaRPr lang="en-US">
              <a:hlinkClick r:id="rId3"/>
            </a:endParaRPr>
          </a:p>
          <a:p>
            <a:pPr>
              <a:buNone/>
            </a:pPr>
            <a:r>
              <a:rPr lang="en-US">
                <a:latin typeface="Century Gothic"/>
                <a:cs typeface="Calibri"/>
              </a:rPr>
              <a:t>Wedding, D., &amp; </a:t>
            </a:r>
            <a:r>
              <a:rPr lang="en-US" err="1">
                <a:latin typeface="Century Gothic"/>
                <a:cs typeface="Calibri"/>
              </a:rPr>
              <a:t>Corsini</a:t>
            </a:r>
            <a:r>
              <a:rPr lang="en-US">
                <a:latin typeface="Century Gothic"/>
                <a:cs typeface="Calibri"/>
              </a:rPr>
              <a:t>, R.J. (2014). </a:t>
            </a:r>
            <a:r>
              <a:rPr lang="en-US" i="1">
                <a:latin typeface="Century Gothic"/>
                <a:cs typeface="Calibri"/>
              </a:rPr>
              <a:t>Current Psychotherapies. </a:t>
            </a:r>
            <a:r>
              <a:rPr lang="en-CA">
                <a:latin typeface="Century Gothic"/>
                <a:cs typeface="Calibri"/>
              </a:rPr>
              <a:t>Belmont, CA: Cengage Learning. </a:t>
            </a:r>
          </a:p>
          <a:p>
            <a:pPr>
              <a:buNone/>
            </a:pPr>
            <a:r>
              <a:rPr lang="en-US" err="1">
                <a:latin typeface="Century Gothic"/>
                <a:cs typeface="Calibri"/>
              </a:rPr>
              <a:t>Zeidan</a:t>
            </a:r>
            <a:r>
              <a:rPr lang="en-US">
                <a:latin typeface="Century Gothic"/>
                <a:cs typeface="Calibri"/>
              </a:rPr>
              <a:t>, F., Johnson, S. K., Diamond, B. J., David, Z., &amp; </a:t>
            </a:r>
            <a:r>
              <a:rPr lang="en-US" err="1">
                <a:latin typeface="Century Gothic"/>
                <a:cs typeface="Calibri"/>
              </a:rPr>
              <a:t>Goolkasian</a:t>
            </a:r>
            <a:r>
              <a:rPr lang="en-US">
                <a:latin typeface="Century Gothic"/>
                <a:cs typeface="Calibri"/>
              </a:rPr>
              <a:t>, P. (2010). Mindfulness meditation improves cognition: Evidence of brief mental training. Consciousness and Cognition, 19, 597−605. </a:t>
            </a:r>
            <a:endParaRPr lang="en-US">
              <a:latin typeface="Century Gothic"/>
            </a:endParaRPr>
          </a:p>
          <a:p>
            <a:pPr>
              <a:buNone/>
            </a:pPr>
            <a:r>
              <a:rPr lang="en-US" err="1">
                <a:latin typeface="Century Gothic"/>
                <a:cs typeface="Calibri"/>
              </a:rPr>
              <a:t>Zylowska</a:t>
            </a:r>
            <a:r>
              <a:rPr lang="en-US">
                <a:latin typeface="Century Gothic"/>
                <a:cs typeface="Calibri"/>
              </a:rPr>
              <a:t>, L., Ackerman, D. L., Yang </a:t>
            </a:r>
            <a:endParaRPr lang="en-US">
              <a:latin typeface="Century Gothic"/>
            </a:endParaRPr>
          </a:p>
          <a:p>
            <a:pPr>
              <a:buNone/>
            </a:pPr>
            <a:endParaRPr lang="en-US">
              <a:latin typeface="Calibri"/>
              <a:cs typeface="Calibri"/>
            </a:endParaRPr>
          </a:p>
          <a:p>
            <a:pPr marL="0" indent="0">
              <a:buNone/>
            </a:pPr>
            <a:endParaRPr lang="en-US"/>
          </a:p>
          <a:p>
            <a:pPr marL="0" indent="0">
              <a:buNone/>
            </a:pPr>
            <a:endParaRPr lang="en-US"/>
          </a:p>
        </p:txBody>
      </p:sp>
    </p:spTree>
    <p:extLst>
      <p:ext uri="{BB962C8B-B14F-4D97-AF65-F5344CB8AC3E}">
        <p14:creationId xmlns:p14="http://schemas.microsoft.com/office/powerpoint/2010/main" val="320846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CD0C-E9A9-4C32-8B40-77C94BF91A80}"/>
              </a:ext>
            </a:extLst>
          </p:cNvPr>
          <p:cNvSpPr>
            <a:spLocks noGrp="1"/>
          </p:cNvSpPr>
          <p:nvPr>
            <p:ph type="title"/>
          </p:nvPr>
        </p:nvSpPr>
        <p:spPr/>
        <p:txBody>
          <a:bodyPr/>
          <a:lstStyle/>
          <a:p>
            <a:r>
              <a:rPr lang="en-US"/>
              <a:t>Prevalence of Anxiety and Depression</a:t>
            </a:r>
          </a:p>
        </p:txBody>
      </p:sp>
      <p:sp>
        <p:nvSpPr>
          <p:cNvPr id="3" name="Content Placeholder 2">
            <a:extLst>
              <a:ext uri="{FF2B5EF4-FFF2-40B4-BE49-F238E27FC236}">
                <a16:creationId xmlns:a16="http://schemas.microsoft.com/office/drawing/2014/main" id="{17B0695B-905D-4894-9379-D7EDE2364B37}"/>
              </a:ext>
            </a:extLst>
          </p:cNvPr>
          <p:cNvSpPr>
            <a:spLocks noGrp="1"/>
          </p:cNvSpPr>
          <p:nvPr>
            <p:ph idx="1"/>
          </p:nvPr>
        </p:nvSpPr>
        <p:spPr>
          <a:xfrm>
            <a:off x="639825" y="2052918"/>
            <a:ext cx="7182513" cy="4195481"/>
          </a:xfrm>
        </p:spPr>
        <p:txBody>
          <a:bodyPr vert="horz" lIns="91440" tIns="45720" rIns="91440" bIns="45720" rtlCol="0" anchor="t">
            <a:normAutofit lnSpcReduction="10000"/>
          </a:bodyPr>
          <a:lstStyle/>
          <a:p>
            <a:r>
              <a:rPr lang="en-US"/>
              <a:t>Depression and anxiety are the two leading causes of disability worldwide (Manincor, et al., 2016).</a:t>
            </a:r>
          </a:p>
          <a:p>
            <a:r>
              <a:rPr lang="en-US"/>
              <a:t>More than 350 million people suffer from depression </a:t>
            </a:r>
          </a:p>
          <a:p>
            <a:pPr lvl="1"/>
            <a:r>
              <a:rPr lang="en-US"/>
              <a:t>Approximately 4.7% of the worlds population</a:t>
            </a:r>
          </a:p>
          <a:p>
            <a:pPr lvl="1"/>
            <a:endParaRPr lang="en-US"/>
          </a:p>
          <a:p>
            <a:r>
              <a:rPr lang="en-US"/>
              <a:t>Anxiety disorders are the most commonly diagnosed mental health issues (Anthony, et al., 2018)</a:t>
            </a:r>
          </a:p>
          <a:p>
            <a:pPr lvl="1"/>
            <a:r>
              <a:rPr lang="en-US"/>
              <a:t>Approximately 7.3% of the worlds population</a:t>
            </a:r>
          </a:p>
          <a:p>
            <a:pPr lvl="1"/>
            <a:endParaRPr lang="en-US"/>
          </a:p>
          <a:p>
            <a:r>
              <a:rPr lang="en-US"/>
              <a:t>Many diagnosed experience comorbidity between the two disorders (Kumara &amp; Kumar, 2016).</a:t>
            </a:r>
          </a:p>
          <a:p>
            <a:endParaRPr lang="en-US"/>
          </a:p>
        </p:txBody>
      </p:sp>
      <p:pic>
        <p:nvPicPr>
          <p:cNvPr id="4" name="Picture 4" descr="A picture containing person, man, wall, ground&#10;&#10;Description generated with very high confidence">
            <a:extLst>
              <a:ext uri="{FF2B5EF4-FFF2-40B4-BE49-F238E27FC236}">
                <a16:creationId xmlns:a16="http://schemas.microsoft.com/office/drawing/2014/main" id="{7CA8DE26-0F61-4019-8786-14F5B5871139}"/>
              </a:ext>
            </a:extLst>
          </p:cNvPr>
          <p:cNvPicPr>
            <a:picLocks noChangeAspect="1"/>
          </p:cNvPicPr>
          <p:nvPr/>
        </p:nvPicPr>
        <p:blipFill>
          <a:blip r:embed="rId2" cstate="print"/>
          <a:stretch>
            <a:fillRect/>
          </a:stretch>
        </p:blipFill>
        <p:spPr>
          <a:xfrm>
            <a:off x="8074324" y="2193286"/>
            <a:ext cx="3885789" cy="2857155"/>
          </a:xfrm>
          <a:prstGeom prst="rect">
            <a:avLst/>
          </a:prstGeom>
        </p:spPr>
      </p:pic>
      <p:sp>
        <p:nvSpPr>
          <p:cNvPr id="6" name="TextBox 5">
            <a:extLst>
              <a:ext uri="{FF2B5EF4-FFF2-40B4-BE49-F238E27FC236}">
                <a16:creationId xmlns:a16="http://schemas.microsoft.com/office/drawing/2014/main" id="{C14C999A-91D9-4F3F-B080-F7CA95B6B7EA}"/>
              </a:ext>
            </a:extLst>
          </p:cNvPr>
          <p:cNvSpPr txBox="1"/>
          <p:nvPr/>
        </p:nvSpPr>
        <p:spPr>
          <a:xfrm>
            <a:off x="8298167" y="5052015"/>
            <a:ext cx="3704596" cy="430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a:t>
            </a:r>
            <a:r>
              <a:rPr lang="en-US" sz="1000"/>
              <a:t>mage courtesy of:  https://www.mentalhealthns.ca/</a:t>
            </a:r>
            <a:endParaRPr lang="en-US"/>
          </a:p>
          <a:p>
            <a:r>
              <a:rPr lang="en-US" sz="1000"/>
              <a:t>calendar/2017/depression-screening-day</a:t>
            </a:r>
            <a:endParaRPr lang="en-US"/>
          </a:p>
        </p:txBody>
      </p:sp>
      <p:sp>
        <p:nvSpPr>
          <p:cNvPr id="5" name="TextBox 4">
            <a:extLst>
              <a:ext uri="{FF2B5EF4-FFF2-40B4-BE49-F238E27FC236}">
                <a16:creationId xmlns:a16="http://schemas.microsoft.com/office/drawing/2014/main" id="{982DEA20-F6CB-4686-AEDC-B756D8CFAC54}"/>
              </a:ext>
            </a:extLst>
          </p:cNvPr>
          <p:cNvSpPr txBox="1"/>
          <p:nvPr/>
        </p:nvSpPr>
        <p:spPr>
          <a:xfrm>
            <a:off x="9089573" y="6509657"/>
            <a:ext cx="3102428"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Statistics sourced from (Manincor, et al., 2016).</a:t>
            </a:r>
          </a:p>
        </p:txBody>
      </p:sp>
    </p:spTree>
    <p:extLst>
      <p:ext uri="{BB962C8B-B14F-4D97-AF65-F5344CB8AC3E}">
        <p14:creationId xmlns:p14="http://schemas.microsoft.com/office/powerpoint/2010/main" val="179961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71FC-B8D3-428A-A5C4-A888A4A7102C}"/>
              </a:ext>
            </a:extLst>
          </p:cNvPr>
          <p:cNvSpPr>
            <a:spLocks noGrp="1"/>
          </p:cNvSpPr>
          <p:nvPr>
            <p:ph type="title"/>
          </p:nvPr>
        </p:nvSpPr>
        <p:spPr>
          <a:xfrm>
            <a:off x="648930" y="629266"/>
            <a:ext cx="9252154" cy="1223983"/>
          </a:xfrm>
        </p:spPr>
        <p:txBody>
          <a:bodyPr>
            <a:normAutofit fontScale="90000"/>
          </a:bodyPr>
          <a:lstStyle/>
          <a:p>
            <a:pPr algn="ctr"/>
            <a:r>
              <a:rPr lang="en-US"/>
              <a:t>Stress, Anxiety, and Depression</a:t>
            </a:r>
            <a:br>
              <a:rPr lang="en-US"/>
            </a:br>
            <a:r>
              <a:rPr lang="en-US"/>
              <a:t> </a:t>
            </a:r>
          </a:p>
        </p:txBody>
      </p:sp>
      <p:sp>
        <p:nvSpPr>
          <p:cNvPr id="3" name="Content Placeholder 2">
            <a:extLst>
              <a:ext uri="{FF2B5EF4-FFF2-40B4-BE49-F238E27FC236}">
                <a16:creationId xmlns:a16="http://schemas.microsoft.com/office/drawing/2014/main" id="{5AFDF577-2928-49C2-8A44-665B360BA6CC}"/>
              </a:ext>
            </a:extLst>
          </p:cNvPr>
          <p:cNvSpPr>
            <a:spLocks noGrp="1"/>
          </p:cNvSpPr>
          <p:nvPr>
            <p:ph idx="1"/>
          </p:nvPr>
        </p:nvSpPr>
        <p:spPr>
          <a:xfrm>
            <a:off x="6213134" y="1582428"/>
            <a:ext cx="5136127" cy="5196309"/>
          </a:xfrm>
        </p:spPr>
        <p:txBody>
          <a:bodyPr vert="horz" lIns="91440" tIns="45720" rIns="91440" bIns="45720" rtlCol="0" anchor="t">
            <a:noAutofit/>
          </a:bodyPr>
          <a:lstStyle/>
          <a:p>
            <a:pPr>
              <a:lnSpc>
                <a:spcPct val="90000"/>
              </a:lnSpc>
            </a:pPr>
            <a:r>
              <a:rPr lang="en-US" sz="1800" dirty="0"/>
              <a:t>Prolonged exposure to stress in daily life can have serious long term psychological effects (</a:t>
            </a:r>
            <a:r>
              <a:rPr lang="en-US" sz="1800" dirty="0" err="1"/>
              <a:t>Galla</a:t>
            </a:r>
            <a:r>
              <a:rPr lang="en-US" sz="1800" dirty="0"/>
              <a:t>, et al., 2015).</a:t>
            </a:r>
          </a:p>
          <a:p>
            <a:pPr>
              <a:lnSpc>
                <a:spcPct val="90000"/>
              </a:lnSpc>
            </a:pPr>
            <a:endParaRPr lang="en-US" sz="1800" dirty="0"/>
          </a:p>
          <a:p>
            <a:pPr>
              <a:lnSpc>
                <a:spcPct val="90000"/>
              </a:lnSpc>
            </a:pPr>
            <a:r>
              <a:rPr lang="en-US" sz="1800" dirty="0"/>
              <a:t>Psychological stress and related health disorders have increased as 44% of Americans stated an increase in stress over the past 5 years (</a:t>
            </a:r>
            <a:r>
              <a:rPr lang="en-US" sz="1800" dirty="0" err="1"/>
              <a:t>Galla</a:t>
            </a:r>
            <a:r>
              <a:rPr lang="en-US" sz="1800" dirty="0"/>
              <a:t>, et al., 2015).</a:t>
            </a:r>
          </a:p>
          <a:p>
            <a:pPr>
              <a:lnSpc>
                <a:spcPct val="90000"/>
              </a:lnSpc>
            </a:pPr>
            <a:endParaRPr lang="en-US" sz="1800" dirty="0"/>
          </a:p>
          <a:p>
            <a:pPr>
              <a:lnSpc>
                <a:spcPct val="90000"/>
              </a:lnSpc>
            </a:pPr>
            <a:r>
              <a:rPr lang="en-US" sz="1800" dirty="0"/>
              <a:t>Mindfulness-based stress reduction strategies have been increasing in popularity to combat persistent stress, anxiety, and depression</a:t>
            </a:r>
          </a:p>
          <a:p>
            <a:pPr>
              <a:lnSpc>
                <a:spcPct val="90000"/>
              </a:lnSpc>
            </a:pPr>
            <a:endParaRPr lang="en-US" sz="1100" dirty="0"/>
          </a:p>
        </p:txBody>
      </p:sp>
      <p:pic>
        <p:nvPicPr>
          <p:cNvPr id="4" name="Picture 4" descr="A picture containing person, outdoor, man&#10;&#10;Description generated with very high confidence">
            <a:extLst>
              <a:ext uri="{FF2B5EF4-FFF2-40B4-BE49-F238E27FC236}">
                <a16:creationId xmlns:a16="http://schemas.microsoft.com/office/drawing/2014/main" id="{0D64C643-6533-4CD1-B377-A99678DF6248}"/>
              </a:ext>
            </a:extLst>
          </p:cNvPr>
          <p:cNvPicPr>
            <a:picLocks noChangeAspect="1"/>
          </p:cNvPicPr>
          <p:nvPr/>
        </p:nvPicPr>
        <p:blipFill>
          <a:blip r:embed="rId3" cstate="print"/>
          <a:stretch>
            <a:fillRect/>
          </a:stretch>
        </p:blipFill>
        <p:spPr>
          <a:xfrm>
            <a:off x="424542" y="1582070"/>
            <a:ext cx="5451627" cy="4481626"/>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45B6E695-3382-4CE8-9DBB-EC5E3A3EB544}"/>
              </a:ext>
            </a:extLst>
          </p:cNvPr>
          <p:cNvSpPr txBox="1"/>
          <p:nvPr/>
        </p:nvSpPr>
        <p:spPr>
          <a:xfrm>
            <a:off x="315686" y="6117772"/>
            <a:ext cx="60960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https://www.readersdigest.ca/health/healthy-living/20-things-you-need-know-about-stress/</a:t>
            </a:r>
          </a:p>
        </p:txBody>
      </p:sp>
    </p:spTree>
    <p:extLst>
      <p:ext uri="{BB962C8B-B14F-4D97-AF65-F5344CB8AC3E}">
        <p14:creationId xmlns:p14="http://schemas.microsoft.com/office/powerpoint/2010/main" val="128541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A4F0-21B1-4654-A1B2-B6CDB98FF0E7}"/>
              </a:ext>
            </a:extLst>
          </p:cNvPr>
          <p:cNvSpPr>
            <a:spLocks noGrp="1"/>
          </p:cNvSpPr>
          <p:nvPr>
            <p:ph type="title"/>
          </p:nvPr>
        </p:nvSpPr>
        <p:spPr>
          <a:xfrm>
            <a:off x="648929" y="629266"/>
            <a:ext cx="6831941" cy="1641987"/>
          </a:xfrm>
        </p:spPr>
        <p:txBody>
          <a:bodyPr>
            <a:normAutofit/>
          </a:bodyPr>
          <a:lstStyle/>
          <a:p>
            <a:r>
              <a:rPr lang="en-US"/>
              <a:t>What is Mindfulness?</a:t>
            </a:r>
          </a:p>
        </p:txBody>
      </p:sp>
      <p:pic>
        <p:nvPicPr>
          <p:cNvPr id="4" name="Picture 4" descr="A person sitting next to a body of water&#10;&#10;Description generated with very high confidence">
            <a:extLst>
              <a:ext uri="{FF2B5EF4-FFF2-40B4-BE49-F238E27FC236}">
                <a16:creationId xmlns:a16="http://schemas.microsoft.com/office/drawing/2014/main" id="{BFD8FD77-2949-4F61-A8C0-0E2F78FBB713}"/>
              </a:ext>
            </a:extLst>
          </p:cNvPr>
          <p:cNvPicPr>
            <a:picLocks noChangeAspect="1"/>
          </p:cNvPicPr>
          <p:nvPr/>
        </p:nvPicPr>
        <p:blipFill rotWithShape="1">
          <a:blip r:embed="rId3" cstate="print"/>
          <a:srcRect l="33235" r="8482" b="-2"/>
          <a:stretch/>
        </p:blipFill>
        <p:spPr>
          <a:xfrm>
            <a:off x="8129871" y="609601"/>
            <a:ext cx="3414427" cy="5638797"/>
          </a:xfrm>
          <a:prstGeom prst="rect">
            <a:avLst/>
          </a:prstGeom>
          <a:effectLst>
            <a:outerShdw blurRad="50800" dist="38100" dir="5400000" algn="t" rotWithShape="0">
              <a:prstClr val="black">
                <a:alpha val="43000"/>
              </a:prstClr>
            </a:outerShdw>
          </a:effectLst>
        </p:spPr>
      </p:pic>
      <p:sp>
        <p:nvSpPr>
          <p:cNvPr id="19" name="Rectangle 1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65317EB-BC16-4224-94D3-286D00711438}"/>
              </a:ext>
            </a:extLst>
          </p:cNvPr>
          <p:cNvSpPr>
            <a:spLocks noGrp="1"/>
          </p:cNvSpPr>
          <p:nvPr>
            <p:ph idx="1"/>
          </p:nvPr>
        </p:nvSpPr>
        <p:spPr>
          <a:xfrm>
            <a:off x="695325" y="2069307"/>
            <a:ext cx="6834468" cy="3809998"/>
          </a:xfrm>
        </p:spPr>
        <p:txBody>
          <a:bodyPr vert="horz" lIns="91440" tIns="45720" rIns="91440" bIns="45720" rtlCol="0" anchor="t">
            <a:normAutofit fontScale="92500" lnSpcReduction="10000"/>
          </a:bodyPr>
          <a:lstStyle/>
          <a:p>
            <a:endParaRPr lang="en-US"/>
          </a:p>
          <a:p>
            <a:r>
              <a:rPr lang="en-US"/>
              <a:t>Mindfulness is the skill to nonjudgmentally observe emotions, sensations, or cognitions is moment-to-moment awareness and is trained through meditation exercises that have been adapted from Buddhist traditions (</a:t>
            </a:r>
            <a:r>
              <a:rPr lang="en-US" err="1"/>
              <a:t>Bohlmeijer</a:t>
            </a:r>
            <a:r>
              <a:rPr lang="en-US"/>
              <a:t> et al., 2010)</a:t>
            </a:r>
          </a:p>
          <a:p>
            <a:r>
              <a:rPr lang="en-US"/>
              <a:t>"Mindfulness is paying attention on purpose, in the present and non judgmentally" to the unfolding of experience moment by moment (Kabat-Zinn, 1990).</a:t>
            </a:r>
          </a:p>
          <a:p>
            <a:r>
              <a:rPr lang="en-US"/>
              <a:t>Mindfulness is to distinguish awareness from mental activity, it is to learn to be aware of our own mental states without being caught in them. (Kornfield, 2008)</a:t>
            </a:r>
          </a:p>
        </p:txBody>
      </p:sp>
      <p:sp>
        <p:nvSpPr>
          <p:cNvPr id="6" name="TextBox 5">
            <a:extLst>
              <a:ext uri="{FF2B5EF4-FFF2-40B4-BE49-F238E27FC236}">
                <a16:creationId xmlns:a16="http://schemas.microsoft.com/office/drawing/2014/main" id="{6FB74972-B24E-47F7-A0CF-9D74AC109AD8}"/>
              </a:ext>
            </a:extLst>
          </p:cNvPr>
          <p:cNvSpPr txBox="1"/>
          <p:nvPr/>
        </p:nvSpPr>
        <p:spPr>
          <a:xfrm>
            <a:off x="8055062" y="6248400"/>
            <a:ext cx="4195762"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https://www.thedailymeditation.com/wp-content/uploads/2014/04/anapanasati-breathing-meditation.jpg</a:t>
            </a:r>
          </a:p>
        </p:txBody>
      </p:sp>
    </p:spTree>
    <p:extLst>
      <p:ext uri="{BB962C8B-B14F-4D97-AF65-F5344CB8AC3E}">
        <p14:creationId xmlns:p14="http://schemas.microsoft.com/office/powerpoint/2010/main" val="371095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65E7-F132-4B68-9A37-835CF6C5306A}"/>
              </a:ext>
            </a:extLst>
          </p:cNvPr>
          <p:cNvSpPr>
            <a:spLocks noGrp="1"/>
          </p:cNvSpPr>
          <p:nvPr>
            <p:ph type="title"/>
          </p:nvPr>
        </p:nvSpPr>
        <p:spPr>
          <a:xfrm>
            <a:off x="630114" y="271785"/>
            <a:ext cx="9078645" cy="1641987"/>
          </a:xfrm>
        </p:spPr>
        <p:txBody>
          <a:bodyPr>
            <a:normAutofit/>
          </a:bodyPr>
          <a:lstStyle/>
          <a:p>
            <a:r>
              <a:rPr lang="en-US"/>
              <a:t>What is Mindfulness Based Stress Reduction? (MBSR)</a:t>
            </a:r>
          </a:p>
        </p:txBody>
      </p:sp>
      <p:sp>
        <p:nvSpPr>
          <p:cNvPr id="8" name="Rectangle 1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9E1AA2-351E-4FD2-9B5D-03595F4E3690}"/>
              </a:ext>
            </a:extLst>
          </p:cNvPr>
          <p:cNvSpPr>
            <a:spLocks noGrp="1"/>
          </p:cNvSpPr>
          <p:nvPr>
            <p:ph idx="1"/>
          </p:nvPr>
        </p:nvSpPr>
        <p:spPr>
          <a:xfrm>
            <a:off x="754856" y="1831182"/>
            <a:ext cx="6258737" cy="3809998"/>
          </a:xfrm>
        </p:spPr>
        <p:txBody>
          <a:bodyPr vert="horz" lIns="91440" tIns="45720" rIns="91440" bIns="45720" rtlCol="0" anchor="t">
            <a:normAutofit/>
          </a:bodyPr>
          <a:lstStyle/>
          <a:p>
            <a:pPr>
              <a:lnSpc>
                <a:spcPct val="90000"/>
              </a:lnSpc>
            </a:pPr>
            <a:r>
              <a:rPr lang="en-US"/>
              <a:t>Awareness of habitual patterns of thoughts and behaviors and, subsequently naturally quit those that are harmful (Kabat-Zinn, 1990)</a:t>
            </a:r>
          </a:p>
          <a:p>
            <a:pPr>
              <a:lnSpc>
                <a:spcPct val="90000"/>
              </a:lnSpc>
            </a:pPr>
            <a:r>
              <a:rPr lang="en-US"/>
              <a:t>Used for treatment of patients with psychological disorders, depressive symptoms and anxiety from chronic diseases.</a:t>
            </a:r>
          </a:p>
          <a:p>
            <a:pPr>
              <a:lnSpc>
                <a:spcPct val="90000"/>
              </a:lnSpc>
            </a:pPr>
            <a:r>
              <a:rPr lang="en-US"/>
              <a:t>A typical MBSR Program, consists of 8-10 sessions and has 30 participants </a:t>
            </a:r>
          </a:p>
          <a:p>
            <a:pPr>
              <a:lnSpc>
                <a:spcPct val="90000"/>
              </a:lnSpc>
            </a:pPr>
            <a:r>
              <a:rPr lang="en-US"/>
              <a:t>Developed originally for people with chronic pain, but currently being used for chronic diseases like cancer</a:t>
            </a:r>
          </a:p>
          <a:p>
            <a:pPr>
              <a:lnSpc>
                <a:spcPct val="90000"/>
              </a:lnSpc>
            </a:pPr>
            <a:endParaRPr lang="en-US"/>
          </a:p>
        </p:txBody>
      </p:sp>
      <p:sp>
        <p:nvSpPr>
          <p:cNvPr id="9" name="TextBox 8">
            <a:extLst>
              <a:ext uri="{FF2B5EF4-FFF2-40B4-BE49-F238E27FC236}">
                <a16:creationId xmlns:a16="http://schemas.microsoft.com/office/drawing/2014/main" id="{C6F3A855-90BF-4291-9C88-FDDD67AB697A}"/>
              </a:ext>
            </a:extLst>
          </p:cNvPr>
          <p:cNvSpPr txBox="1"/>
          <p:nvPr/>
        </p:nvSpPr>
        <p:spPr>
          <a:xfrm rot="-10800000" flipV="1">
            <a:off x="6846185" y="4795192"/>
            <a:ext cx="5159492"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http://www.inthepresent.sg/uploads/9/7/5/6/97566226/mbsr-orientation-photo-3.jpg</a:t>
            </a:r>
          </a:p>
        </p:txBody>
      </p:sp>
      <p:pic>
        <p:nvPicPr>
          <p:cNvPr id="21" name="Picture 21" descr="A group of people sitting at a table&#10;&#10;Description generated with very high confidence">
            <a:extLst>
              <a:ext uri="{FF2B5EF4-FFF2-40B4-BE49-F238E27FC236}">
                <a16:creationId xmlns:a16="http://schemas.microsoft.com/office/drawing/2014/main" id="{C2990835-C119-4605-BAD2-158B174B820B}"/>
              </a:ext>
            </a:extLst>
          </p:cNvPr>
          <p:cNvPicPr>
            <a:picLocks noChangeAspect="1"/>
          </p:cNvPicPr>
          <p:nvPr/>
        </p:nvPicPr>
        <p:blipFill>
          <a:blip r:embed="rId3" cstate="print"/>
          <a:stretch>
            <a:fillRect/>
          </a:stretch>
        </p:blipFill>
        <p:spPr>
          <a:xfrm>
            <a:off x="6909760" y="1938609"/>
            <a:ext cx="5043575" cy="2822633"/>
          </a:xfrm>
          <a:prstGeom prst="rect">
            <a:avLst/>
          </a:prstGeom>
        </p:spPr>
      </p:pic>
    </p:spTree>
    <p:extLst>
      <p:ext uri="{BB962C8B-B14F-4D97-AF65-F5344CB8AC3E}">
        <p14:creationId xmlns:p14="http://schemas.microsoft.com/office/powerpoint/2010/main" val="152307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A4F0-21B1-4654-A1B2-B6CDB98FF0E7}"/>
              </a:ext>
            </a:extLst>
          </p:cNvPr>
          <p:cNvSpPr>
            <a:spLocks noGrp="1"/>
          </p:cNvSpPr>
          <p:nvPr>
            <p:ph type="title"/>
          </p:nvPr>
        </p:nvSpPr>
        <p:spPr/>
        <p:txBody>
          <a:bodyPr/>
          <a:lstStyle/>
          <a:p>
            <a:r>
              <a:rPr lang="en-US"/>
              <a:t>Effects of MBSR on Stress and Anxiety</a:t>
            </a:r>
          </a:p>
        </p:txBody>
      </p:sp>
      <p:sp>
        <p:nvSpPr>
          <p:cNvPr id="3" name="Content Placeholder 2">
            <a:extLst>
              <a:ext uri="{FF2B5EF4-FFF2-40B4-BE49-F238E27FC236}">
                <a16:creationId xmlns:a16="http://schemas.microsoft.com/office/drawing/2014/main" id="{765317EB-BC16-4224-94D3-286D00711438}"/>
              </a:ext>
            </a:extLst>
          </p:cNvPr>
          <p:cNvSpPr>
            <a:spLocks noGrp="1"/>
          </p:cNvSpPr>
          <p:nvPr>
            <p:ph idx="1"/>
          </p:nvPr>
        </p:nvSpPr>
        <p:spPr/>
        <p:txBody>
          <a:bodyPr vert="horz" lIns="91440" tIns="45720" rIns="91440" bIns="45720" rtlCol="0" anchor="t">
            <a:normAutofit/>
          </a:bodyPr>
          <a:lstStyle/>
          <a:p>
            <a:r>
              <a:rPr lang="en-US" err="1"/>
              <a:t>Galla</a:t>
            </a:r>
            <a:r>
              <a:rPr lang="en-US"/>
              <a:t> et al, 2015 found that community based mindfulness training program was successful to improve mindfulness, self-compassion, and perceived stress in participants with different life challenges.</a:t>
            </a:r>
          </a:p>
          <a:p>
            <a:endParaRPr lang="en-US"/>
          </a:p>
          <a:p>
            <a:r>
              <a:rPr lang="en-US" err="1"/>
              <a:t>Bohlmeijer</a:t>
            </a:r>
            <a:r>
              <a:rPr lang="en-US"/>
              <a:t> et al., (2010), concluded that MBSR has minor improvement changes on patients with depression, anxiety, and psychological and suggested to integrate Cognitive </a:t>
            </a:r>
            <a:r>
              <a:rPr lang="en-US" err="1"/>
              <a:t>Behavioural</a:t>
            </a:r>
            <a:r>
              <a:rPr lang="en-US"/>
              <a:t> Therapy with MBSR.</a:t>
            </a:r>
          </a:p>
          <a:p>
            <a:endParaRPr lang="en-US"/>
          </a:p>
          <a:p>
            <a:r>
              <a:rPr lang="en-US"/>
              <a:t>Mindfulness can be incorporated into other therapies to enhance their effectiveness (Nagy  &amp; Baer,  (2017)</a:t>
            </a:r>
          </a:p>
        </p:txBody>
      </p:sp>
    </p:spTree>
    <p:extLst>
      <p:ext uri="{BB962C8B-B14F-4D97-AF65-F5344CB8AC3E}">
        <p14:creationId xmlns:p14="http://schemas.microsoft.com/office/powerpoint/2010/main" val="385317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110595F-A019-4823-B4F2-AA1550DBD8B7}"/>
              </a:ext>
            </a:extLst>
          </p:cNvPr>
          <p:cNvSpPr>
            <a:spLocks noGrp="1"/>
          </p:cNvSpPr>
          <p:nvPr>
            <p:ph type="title"/>
          </p:nvPr>
        </p:nvSpPr>
        <p:spPr>
          <a:xfrm>
            <a:off x="648930" y="629267"/>
            <a:ext cx="9252154" cy="1016654"/>
          </a:xfrm>
        </p:spPr>
        <p:txBody>
          <a:bodyPr>
            <a:normAutofit/>
          </a:bodyPr>
          <a:lstStyle/>
          <a:p>
            <a:r>
              <a:rPr lang="en-US">
                <a:solidFill>
                  <a:srgbClr val="EBEBEB"/>
                </a:solidFill>
              </a:rPr>
              <a:t>How Mindfulness Works?</a:t>
            </a:r>
          </a:p>
        </p:txBody>
      </p:sp>
      <p:sp useBgFill="1">
        <p:nvSpPr>
          <p:cNvPr id="20" name="Freeform: Shape 24">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49518BA-D32F-48C7-B55A-02277907B115}"/>
              </a:ext>
            </a:extLst>
          </p:cNvPr>
          <p:cNvSpPr>
            <a:spLocks noGrp="1"/>
          </p:cNvSpPr>
          <p:nvPr>
            <p:ph idx="1"/>
          </p:nvPr>
        </p:nvSpPr>
        <p:spPr>
          <a:xfrm>
            <a:off x="381460" y="2482724"/>
            <a:ext cx="7153602" cy="3658689"/>
          </a:xfrm>
        </p:spPr>
        <p:txBody>
          <a:bodyPr vert="horz" lIns="91440" tIns="45720" rIns="91440" bIns="45720" rtlCol="0" anchor="t">
            <a:noAutofit/>
          </a:bodyPr>
          <a:lstStyle/>
          <a:p>
            <a:pPr>
              <a:lnSpc>
                <a:spcPct val="90000"/>
              </a:lnSpc>
            </a:pPr>
            <a:r>
              <a:rPr lang="en-US" sz="1800" dirty="0"/>
              <a:t>Mindfulness practice helps to reduce cogitation (Campbell et al., 2012), enhances emotional control (Robins et al.,  2012), and strengthens working memory. </a:t>
            </a:r>
          </a:p>
          <a:p>
            <a:pPr marL="0" indent="0">
              <a:lnSpc>
                <a:spcPct val="90000"/>
              </a:lnSpc>
              <a:buNone/>
            </a:pPr>
            <a:r>
              <a:rPr lang="en-US" sz="1800" dirty="0"/>
              <a:t>Roemer and </a:t>
            </a:r>
            <a:r>
              <a:rPr lang="en-US" sz="1800" dirty="0" err="1"/>
              <a:t>Orsillo</a:t>
            </a:r>
            <a:r>
              <a:rPr lang="en-US" sz="1800" dirty="0"/>
              <a:t> (2009) explained working of mindfulness as under;</a:t>
            </a:r>
          </a:p>
          <a:p>
            <a:pPr marL="457200" lvl="1" indent="0">
              <a:lnSpc>
                <a:spcPct val="90000"/>
              </a:lnSpc>
              <a:buNone/>
            </a:pPr>
            <a:r>
              <a:rPr lang="en-US" dirty="0"/>
              <a:t>Mindfulness enriches healthy relationship to thoughts and feelings, and brings more awareness and observance. </a:t>
            </a:r>
          </a:p>
          <a:p>
            <a:pPr marL="457200" lvl="1" indent="0">
              <a:lnSpc>
                <a:spcPct val="90000"/>
              </a:lnSpc>
              <a:buNone/>
            </a:pPr>
            <a:r>
              <a:rPr lang="en-US" dirty="0"/>
              <a:t>Mindfulness makes more nonjudgmental, non responsive, and compassionate of  thoughts and feelings, and enhances acceptance of such inner experiences. </a:t>
            </a:r>
          </a:p>
          <a:p>
            <a:pPr marL="457200" lvl="1" indent="0">
              <a:lnSpc>
                <a:spcPct val="90000"/>
              </a:lnSpc>
              <a:buNone/>
            </a:pPr>
            <a:r>
              <a:rPr lang="en-US" dirty="0"/>
              <a:t> Such healthy relationship helps to engage in value added activities in presence of unpleasant thoughts and feelings</a:t>
            </a:r>
          </a:p>
        </p:txBody>
      </p:sp>
      <p:pic>
        <p:nvPicPr>
          <p:cNvPr id="4" name="Picture 4" descr="A close up of a sign&#10;&#10;Description generated with very high confidence">
            <a:extLst>
              <a:ext uri="{FF2B5EF4-FFF2-40B4-BE49-F238E27FC236}">
                <a16:creationId xmlns:a16="http://schemas.microsoft.com/office/drawing/2014/main" id="{84A820D1-5BC2-4D7A-AB5E-39966CACBD4F}"/>
              </a:ext>
            </a:extLst>
          </p:cNvPr>
          <p:cNvPicPr>
            <a:picLocks noChangeAspect="1"/>
          </p:cNvPicPr>
          <p:nvPr/>
        </p:nvPicPr>
        <p:blipFill>
          <a:blip r:embed="rId2" cstate="print"/>
          <a:stretch>
            <a:fillRect/>
          </a:stretch>
        </p:blipFill>
        <p:spPr>
          <a:xfrm>
            <a:off x="7930580" y="2900008"/>
            <a:ext cx="3695024" cy="2466194"/>
          </a:xfrm>
          <a:prstGeom prst="rect">
            <a:avLst/>
          </a:prstGeom>
          <a:effectLst/>
        </p:spPr>
      </p:pic>
      <p:sp>
        <p:nvSpPr>
          <p:cNvPr id="6" name="TextBox 5">
            <a:extLst>
              <a:ext uri="{FF2B5EF4-FFF2-40B4-BE49-F238E27FC236}">
                <a16:creationId xmlns:a16="http://schemas.microsoft.com/office/drawing/2014/main" id="{F5A2B1F7-7DC3-405B-8B2A-B82FAB5EA4EB}"/>
              </a:ext>
            </a:extLst>
          </p:cNvPr>
          <p:cNvSpPr txBox="1"/>
          <p:nvPr/>
        </p:nvSpPr>
        <p:spPr>
          <a:xfrm>
            <a:off x="7995138" y="5427785"/>
            <a:ext cx="3634153" cy="5078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Image Courtesy of: https://www.psychologytoday.com/ca/blog/turning-straw-gold/201708/you-can-use-mindfulness-choose-how-live</a:t>
            </a:r>
          </a:p>
        </p:txBody>
      </p:sp>
    </p:spTree>
    <p:extLst>
      <p:ext uri="{BB962C8B-B14F-4D97-AF65-F5344CB8AC3E}">
        <p14:creationId xmlns:p14="http://schemas.microsoft.com/office/powerpoint/2010/main" val="2191830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725-D4AB-43F3-9E97-9D829874A9D8}"/>
              </a:ext>
            </a:extLst>
          </p:cNvPr>
          <p:cNvSpPr>
            <a:spLocks noGrp="1"/>
          </p:cNvSpPr>
          <p:nvPr>
            <p:ph type="title"/>
          </p:nvPr>
        </p:nvSpPr>
        <p:spPr>
          <a:xfrm>
            <a:off x="648929" y="629266"/>
            <a:ext cx="6831941" cy="1641987"/>
          </a:xfrm>
        </p:spPr>
        <p:txBody>
          <a:bodyPr>
            <a:normAutofit/>
          </a:bodyPr>
          <a:lstStyle/>
          <a:p>
            <a:r>
              <a:rPr lang="en-US"/>
              <a:t>Meditation </a:t>
            </a:r>
          </a:p>
        </p:txBody>
      </p:sp>
      <p:pic>
        <p:nvPicPr>
          <p:cNvPr id="4" name="Picture 4" descr="A picture containing sitting, sky, table, water&#10;&#10;Description generated with high confidence">
            <a:extLst>
              <a:ext uri="{FF2B5EF4-FFF2-40B4-BE49-F238E27FC236}">
                <a16:creationId xmlns:a16="http://schemas.microsoft.com/office/drawing/2014/main" id="{661A0F8B-9B86-4D46-A3C5-0C9E369572B5}"/>
              </a:ext>
            </a:extLst>
          </p:cNvPr>
          <p:cNvPicPr>
            <a:picLocks noChangeAspect="1"/>
          </p:cNvPicPr>
          <p:nvPr/>
        </p:nvPicPr>
        <p:blipFill rotWithShape="1">
          <a:blip r:embed="rId3" cstate="print"/>
          <a:srcRect l="5968" r="56186" b="-1"/>
          <a:stretch/>
        </p:blipFill>
        <p:spPr>
          <a:xfrm>
            <a:off x="8129871" y="609601"/>
            <a:ext cx="3414427" cy="5638797"/>
          </a:xfrm>
          <a:prstGeom prst="rect">
            <a:avLst/>
          </a:prstGeom>
          <a:effectLst>
            <a:outerShdw blurRad="50800" dist="38100" dir="5400000" algn="t" rotWithShape="0">
              <a:prstClr val="black">
                <a:alpha val="43000"/>
              </a:prstClr>
            </a:outerShdw>
          </a:effectLst>
        </p:spPr>
      </p:pic>
      <p:sp>
        <p:nvSpPr>
          <p:cNvPr id="9" name="Rectangle 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0CF8A77-E7A5-4B56-B521-CD59965D7E50}"/>
              </a:ext>
            </a:extLst>
          </p:cNvPr>
          <p:cNvSpPr>
            <a:spLocks noGrp="1"/>
          </p:cNvSpPr>
          <p:nvPr>
            <p:ph idx="1"/>
          </p:nvPr>
        </p:nvSpPr>
        <p:spPr>
          <a:xfrm>
            <a:off x="187625" y="1520946"/>
            <a:ext cx="7294543" cy="4730148"/>
          </a:xfrm>
        </p:spPr>
        <p:txBody>
          <a:bodyPr vert="horz" lIns="91440" tIns="45720" rIns="91440" bIns="45720" rtlCol="0" anchor="t">
            <a:normAutofit fontScale="92500" lnSpcReduction="20000"/>
          </a:bodyPr>
          <a:lstStyle/>
          <a:p>
            <a:r>
              <a:rPr lang="en-US" dirty="0"/>
              <a:t>Meditation, specifically the act of focusing the mind on something (e.g., an object, the breath, a mantra, or the moment) and gently steering the mind back to the task when it wanders, may likewise distract a person from a stressor and lead to quicker recovery (Borchardt &amp; </a:t>
            </a:r>
            <a:r>
              <a:rPr lang="en-US" dirty="0" err="1"/>
              <a:t>Zoccola</a:t>
            </a:r>
            <a:r>
              <a:rPr lang="en-US" dirty="0"/>
              <a:t>, 2018)</a:t>
            </a:r>
          </a:p>
          <a:p>
            <a:pPr marL="0" indent="0">
              <a:buNone/>
            </a:pPr>
            <a:endParaRPr lang="en-US" dirty="0"/>
          </a:p>
          <a:p>
            <a:r>
              <a:rPr lang="en-US" dirty="0"/>
              <a:t>Meditation is deliberate self-regulation of attention in the present moment and typically comprises concentration, relaxation, altered states of consciousness, suspension of logical thought, and maintenance of a self-observing attitude (Craven, 1989).</a:t>
            </a:r>
          </a:p>
          <a:p>
            <a:pPr marL="0" indent="0">
              <a:buNone/>
            </a:pPr>
            <a:endParaRPr lang="en-US"/>
          </a:p>
          <a:p>
            <a:r>
              <a:rPr lang="en-US" dirty="0"/>
              <a:t>Meditation has also been defined as a practice that emphasizes maintaining alertness and expanding self-awareness with an increased sense of integration and cohesiveness (Snaith, 1998).</a:t>
            </a:r>
          </a:p>
        </p:txBody>
      </p:sp>
      <p:sp>
        <p:nvSpPr>
          <p:cNvPr id="6" name="TextBox 5">
            <a:extLst>
              <a:ext uri="{FF2B5EF4-FFF2-40B4-BE49-F238E27FC236}">
                <a16:creationId xmlns:a16="http://schemas.microsoft.com/office/drawing/2014/main" id="{686B766C-62E6-48CF-B6C8-70B2EB8C671C}"/>
              </a:ext>
            </a:extLst>
          </p:cNvPr>
          <p:cNvSpPr txBox="1"/>
          <p:nvPr/>
        </p:nvSpPr>
        <p:spPr>
          <a:xfrm>
            <a:off x="7915276" y="6260306"/>
            <a:ext cx="4088604"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Courtesy of: http://4.bp.blogspot.com/-_gk9VoBkIeg/Upof24gbu1I/AAAAAAAAC9k/SC8muwaI8bA/s1600/Zen+Meditation+HD+1.jpg</a:t>
            </a:r>
          </a:p>
        </p:txBody>
      </p:sp>
    </p:spTree>
    <p:extLst>
      <p:ext uri="{BB962C8B-B14F-4D97-AF65-F5344CB8AC3E}">
        <p14:creationId xmlns:p14="http://schemas.microsoft.com/office/powerpoint/2010/main" val="60843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3410</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Ion</vt:lpstr>
      <vt:lpstr>Approaches to Stress, Anxiety, and Depression</vt:lpstr>
      <vt:lpstr>Agenda</vt:lpstr>
      <vt:lpstr>Prevalence of Anxiety and Depression</vt:lpstr>
      <vt:lpstr>Stress, Anxiety, and Depression  </vt:lpstr>
      <vt:lpstr>What is Mindfulness?</vt:lpstr>
      <vt:lpstr>What is Mindfulness Based Stress Reduction? (MBSR)</vt:lpstr>
      <vt:lpstr>Effects of MBSR on Stress and Anxiety</vt:lpstr>
      <vt:lpstr>How Mindfulness Works?</vt:lpstr>
      <vt:lpstr>Meditation </vt:lpstr>
      <vt:lpstr>Meditation for Stress and Anxiety</vt:lpstr>
      <vt:lpstr>Yoga for Improved Well-being</vt:lpstr>
      <vt:lpstr>Yoga for Depression, Anxiety, and Other Health Concerns</vt:lpstr>
      <vt:lpstr>PowerPoint Presentation</vt:lpstr>
      <vt:lpstr>Yoga is effective</vt:lpstr>
      <vt:lpstr>Indigenous Approaches to Trauma and Depression </vt:lpstr>
      <vt:lpstr>Prayer and Spiritual Connection </vt:lpstr>
      <vt:lpstr>Love and Relationships </vt:lpstr>
      <vt:lpstr>Cultural and Ceremonial Resources </vt:lpstr>
      <vt:lpstr>Other Therapeutic Interventions</vt:lpstr>
      <vt:lpstr>Conclusion </vt:lpstr>
      <vt:lpstr>Discussion Questions  </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dc:creator>
  <cp:lastModifiedBy>Kelly Elker</cp:lastModifiedBy>
  <cp:revision>30</cp:revision>
  <dcterms:created xsi:type="dcterms:W3CDTF">2013-07-15T20:26:40Z</dcterms:created>
  <dcterms:modified xsi:type="dcterms:W3CDTF">2020-04-14T02:40:57Z</dcterms:modified>
</cp:coreProperties>
</file>