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4173" r:id="rId1"/>
  </p:sldMasterIdLst>
  <p:notesMasterIdLst>
    <p:notesMasterId r:id="rId33"/>
  </p:notesMasterIdLst>
  <p:sldIdLst>
    <p:sldId id="256" r:id="rId2"/>
    <p:sldId id="257" r:id="rId3"/>
    <p:sldId id="258" r:id="rId4"/>
    <p:sldId id="282" r:id="rId5"/>
    <p:sldId id="259" r:id="rId6"/>
    <p:sldId id="260" r:id="rId7"/>
    <p:sldId id="281"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3" r:id="rId29"/>
    <p:sldId id="284" r:id="rId30"/>
    <p:sldId id="285" r:id="rId31"/>
    <p:sldId id="286" r:id="rId3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2D142EA-B3E2-4EA3-8934-EE18B02AD8DF}">
  <a:tblStyle styleId="{12D142EA-B3E2-4EA3-8934-EE18B02AD8D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4"/>
    <p:restoredTop sz="94718"/>
  </p:normalViewPr>
  <p:slideViewPr>
    <p:cSldViewPr snapToGrid="0">
      <p:cViewPr varScale="1">
        <p:scale>
          <a:sx n="84" d="100"/>
          <a:sy n="84" d="100"/>
        </p:scale>
        <p:origin x="78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23380552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72792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5e35d30701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5e35d3070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9344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5e35d30701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5e35d30701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3327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5e35d30701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5e35d30701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914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5e3ddcb711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5e3ddcb711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61952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5e3ddcb7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5e3ddcb71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Hamilton Anxiety Rating Scale (.51) (Beck et al., 1988)</a:t>
            </a:r>
            <a:endParaRPr/>
          </a:p>
          <a:p>
            <a:pPr marL="0" lvl="0" indent="0" algn="l" rtl="0">
              <a:spcBef>
                <a:spcPts val="0"/>
              </a:spcBef>
              <a:spcAft>
                <a:spcPts val="0"/>
              </a:spcAft>
              <a:buNone/>
            </a:pPr>
            <a:endParaRPr/>
          </a:p>
          <a:p>
            <a:pPr marL="0" lvl="0" indent="0" algn="l" rtl="0">
              <a:spcBef>
                <a:spcPts val="0"/>
              </a:spcBef>
              <a:spcAft>
                <a:spcPts val="0"/>
              </a:spcAft>
              <a:buNone/>
            </a:pPr>
            <a:r>
              <a:rPr lang="en"/>
              <a:t>Bec, Epstien, Brown, &amp; Steer 1988</a:t>
            </a:r>
            <a:endParaRPr/>
          </a:p>
        </p:txBody>
      </p:sp>
    </p:spTree>
    <p:extLst>
      <p:ext uri="{BB962C8B-B14F-4D97-AF65-F5344CB8AC3E}">
        <p14:creationId xmlns:p14="http://schemas.microsoft.com/office/powerpoint/2010/main" val="17326586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5e3ddcb7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5e3ddcb71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51730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5e3ddcb711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5e3ddcb711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50673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5e3ddcb711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5e3ddcb711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90073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5e3ddcb71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5e3ddcb71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 shorten this.</a:t>
            </a:r>
            <a:endParaRPr dirty="0"/>
          </a:p>
        </p:txBody>
      </p:sp>
    </p:spTree>
    <p:extLst>
      <p:ext uri="{BB962C8B-B14F-4D97-AF65-F5344CB8AC3E}">
        <p14:creationId xmlns:p14="http://schemas.microsoft.com/office/powerpoint/2010/main" val="13771846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5e35d30701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5e35d30701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4034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5e35d3070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5e35d3070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9517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5e35d30701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5e35d30701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04775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5e35d30701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5e35d30701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CA" dirty="0"/>
              <a:t>*** add more</a:t>
            </a:r>
            <a:endParaRPr dirty="0"/>
          </a:p>
        </p:txBody>
      </p:sp>
    </p:spTree>
    <p:extLst>
      <p:ext uri="{BB962C8B-B14F-4D97-AF65-F5344CB8AC3E}">
        <p14:creationId xmlns:p14="http://schemas.microsoft.com/office/powerpoint/2010/main" val="17365007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5e35d30701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5e35d30701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46198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5e35d30701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5e35d30701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clinical can then further assess using DSM criteria to arrive at a specific diagnostic category and plan interventions targeting the underlying cause of the respondent's anxious symptomatology and/or diagnosis. </a:t>
            </a:r>
            <a:endParaRPr/>
          </a:p>
          <a:p>
            <a:pPr marL="0" lvl="0" indent="0" algn="l" rtl="0">
              <a:spcBef>
                <a:spcPts val="0"/>
              </a:spcBef>
              <a:spcAft>
                <a:spcPts val="0"/>
              </a:spcAft>
              <a:buNone/>
            </a:pPr>
            <a:r>
              <a:rPr lang="en"/>
              <a:t>Looking at panic, generalized, ect. </a:t>
            </a:r>
            <a:endParaRPr/>
          </a:p>
        </p:txBody>
      </p:sp>
    </p:spTree>
    <p:extLst>
      <p:ext uri="{BB962C8B-B14F-4D97-AF65-F5344CB8AC3E}">
        <p14:creationId xmlns:p14="http://schemas.microsoft.com/office/powerpoint/2010/main" val="2315511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5e35d30701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5e35d30701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94567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5e35d30701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5e35d30701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BAI-Y consists of twenty self report items rated on a three point scale that assess a child's fears, worrying, and physiological symptoms associated with anxiety.  Like the other Beck Youth Inventories, it can be used with patients aged 7-18 and is also copyrighted and available from Pearson.  Because it was specifically developed and normed on children aged 7-14, it is a  more appropriate measure of anxiety in patients in that age range and slightly higher. If appropriate, the clinician can use the adult form of BAI for the ending adolescent years and with young adult patients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Leyfer O.T., Ruberg, J.L., Woodruff-Borden, J. (2006). Examination of the utility of the Beck Anxiety Inventory and its factors as a screener for anxiety disorders. Journal of Anxiety Disorders, 20 (4), 444–458. *** could be a good resource</a:t>
            </a:r>
            <a:endParaRPr dirty="0"/>
          </a:p>
        </p:txBody>
      </p:sp>
    </p:spTree>
    <p:extLst>
      <p:ext uri="{BB962C8B-B14F-4D97-AF65-F5344CB8AC3E}">
        <p14:creationId xmlns:p14="http://schemas.microsoft.com/office/powerpoint/2010/main" val="7531503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5e3c41542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5e3c41542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9148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5e35d3070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5e35d3070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lvl="0" indent="0" algn="l" rtl="0">
              <a:lnSpc>
                <a:spcPct val="200000"/>
              </a:lnSpc>
              <a:spcBef>
                <a:spcPts val="0"/>
              </a:spcBef>
              <a:spcAft>
                <a:spcPts val="0"/>
              </a:spcAft>
              <a:buClr>
                <a:schemeClr val="dk2"/>
              </a:buClr>
              <a:buSzPts val="1400"/>
              <a:buFont typeface="Times New Roman"/>
              <a:buNone/>
            </a:pPr>
            <a:endParaRPr lang="en" sz="1200" dirty="0">
              <a:solidFill>
                <a:schemeClr val="dk1"/>
              </a:solidFill>
              <a:latin typeface="Times New Roman"/>
              <a:cs typeface="Times New Roman"/>
              <a:sym typeface="Times New Roman"/>
            </a:endParaRPr>
          </a:p>
        </p:txBody>
      </p:sp>
    </p:spTree>
    <p:extLst>
      <p:ext uri="{BB962C8B-B14F-4D97-AF65-F5344CB8AC3E}">
        <p14:creationId xmlns:p14="http://schemas.microsoft.com/office/powerpoint/2010/main" val="999890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5e35d3070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5e35d3070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7843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e396588c3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e396588c3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46720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CA" dirty="0"/>
              <a:t>Certain questions line up with </a:t>
            </a:r>
          </a:p>
        </p:txBody>
      </p:sp>
    </p:spTree>
    <p:extLst>
      <p:ext uri="{BB962C8B-B14F-4D97-AF65-F5344CB8AC3E}">
        <p14:creationId xmlns:p14="http://schemas.microsoft.com/office/powerpoint/2010/main" val="4172646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5e35d3070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5e35d3070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7540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5e35d30701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5e35d30701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5299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5e35d3070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5e35d3070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97531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866216" y="1574800"/>
            <a:ext cx="6619244" cy="2008236"/>
          </a:xfrm>
        </p:spPr>
        <p:txBody>
          <a:bodyPr anchor="b"/>
          <a:lstStyle>
            <a:lvl1pPr>
              <a:defRPr sz="4050"/>
            </a:lvl1pPr>
          </a:lstStyle>
          <a:p>
            <a:r>
              <a:rPr lang="en-US"/>
              <a:t>Click to edit Master title style</a:t>
            </a:r>
            <a:endParaRPr lang="en-US" dirty="0"/>
          </a:p>
        </p:txBody>
      </p:sp>
      <p:sp>
        <p:nvSpPr>
          <p:cNvPr id="3" name="Subtitle 2"/>
          <p:cNvSpPr>
            <a:spLocks noGrp="1"/>
          </p:cNvSpPr>
          <p:nvPr>
            <p:ph type="subTitle" idx="1"/>
          </p:nvPr>
        </p:nvSpPr>
        <p:spPr bwMode="gray">
          <a:xfrm>
            <a:off x="866216" y="3583035"/>
            <a:ext cx="6619244" cy="646065"/>
          </a:xfrm>
        </p:spPr>
        <p:txBody>
          <a:bodyPr anchor="t"/>
          <a:lstStyle>
            <a:lvl1pPr marL="0" indent="0" algn="l">
              <a:buNone/>
              <a:defRPr cap="all">
                <a:solidFill>
                  <a:schemeClr val="accent1">
                    <a:lumMod val="60000"/>
                    <a:lumOff val="4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619239" y="1344169"/>
            <a:ext cx="742949" cy="228599"/>
          </a:xfrm>
        </p:spPr>
        <p:txBody>
          <a:bodyPr anchor="t"/>
          <a:lstStyle>
            <a:lvl1pPr algn="l">
              <a:defRPr b="0" i="0">
                <a:solidFill>
                  <a:schemeClr val="bg1">
                    <a:alpha val="60000"/>
                  </a:schemeClr>
                </a:solidFill>
              </a:defRPr>
            </a:lvl1pPr>
          </a:lstStyle>
          <a:p>
            <a:fld id="{48A87A34-81AB-432B-8DAE-1953F412C126}" type="datetimeFigureOut">
              <a:rPr lang="en-US" smtClean="0"/>
              <a:t>4/8/2020</a:t>
            </a:fld>
            <a:endParaRPr lang="en-US" dirty="0"/>
          </a:p>
        </p:txBody>
      </p:sp>
      <p:sp>
        <p:nvSpPr>
          <p:cNvPr id="5" name="Footer Placeholder 4"/>
          <p:cNvSpPr>
            <a:spLocks noGrp="1"/>
          </p:cNvSpPr>
          <p:nvPr>
            <p:ph type="ftr" sz="quarter" idx="11"/>
          </p:nvPr>
        </p:nvSpPr>
        <p:spPr bwMode="gray">
          <a:xfrm rot="5400000">
            <a:off x="6713982" y="2420874"/>
            <a:ext cx="2894846" cy="2286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7764406" y="221797"/>
            <a:ext cx="628649" cy="575765"/>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56343605"/>
      </p:ext>
    </p:extLst>
  </p:cSld>
  <p:clrMapOvr>
    <a:masterClrMapping/>
  </p:clrMapOvr>
  <p:hf sldNum="0" hdr="0" ftr="0" dt="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3727445"/>
            <a:ext cx="6619244"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57175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5" y="4152499"/>
            <a:ext cx="6619244" cy="370284"/>
          </a:xfrm>
        </p:spPr>
        <p:txBody>
          <a:bodyPr>
            <a:normAutofit/>
          </a:bodyPr>
          <a:lstStyle>
            <a:lvl1pPr marL="0" indent="0">
              <a:buNone/>
              <a:defRPr sz="90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619712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1598" y="797563"/>
            <a:ext cx="6623862" cy="1029740"/>
          </a:xfrm>
        </p:spPr>
        <p:txBody>
          <a:bodyPr/>
          <a:lstStyle>
            <a:lvl1pPr>
              <a:defRPr sz="3000"/>
            </a:lvl1pPr>
          </a:lstStyle>
          <a:p>
            <a:r>
              <a:rPr lang="en-US"/>
              <a:t>Click to edit Master title style</a:t>
            </a:r>
            <a:endParaRPr lang="en-US" dirty="0"/>
          </a:p>
        </p:txBody>
      </p:sp>
      <p:sp>
        <p:nvSpPr>
          <p:cNvPr id="8" name="Text Placeholder 3"/>
          <p:cNvSpPr>
            <a:spLocks noGrp="1"/>
          </p:cNvSpPr>
          <p:nvPr>
            <p:ph type="body" sz="half" idx="2"/>
          </p:nvPr>
        </p:nvSpPr>
        <p:spPr>
          <a:xfrm>
            <a:off x="866216" y="2657475"/>
            <a:ext cx="6619244" cy="1857375"/>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7171269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9144000" cy="51435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661175" y="455502"/>
            <a:ext cx="601434"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13" name="TextBox 12"/>
          <p:cNvSpPr txBox="1"/>
          <p:nvPr/>
        </p:nvSpPr>
        <p:spPr bwMode="gray">
          <a:xfrm>
            <a:off x="7413344" y="1960341"/>
            <a:ext cx="489572"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86408" y="736600"/>
            <a:ext cx="6340430" cy="2022474"/>
          </a:xfrm>
        </p:spPr>
        <p:txBody>
          <a:bodyPr/>
          <a:lstStyle>
            <a:lvl1pPr>
              <a:defRPr sz="3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459459" y="2759074"/>
            <a:ext cx="5798414" cy="256631"/>
          </a:xfrm>
        </p:spPr>
        <p:txBody>
          <a:bodyPr anchor="t">
            <a:normAutofit/>
          </a:bodyPr>
          <a:lstStyle>
            <a:lvl1pPr marL="0" indent="0">
              <a:buNone/>
              <a:defRPr lang="en-US" sz="1050" b="0" i="0" kern="1200" cap="small" dirty="0">
                <a:solidFill>
                  <a:schemeClr val="accent1">
                    <a:lumMod val="60000"/>
                    <a:lumOff val="40000"/>
                  </a:schemeClr>
                </a:solidFill>
                <a:latin typeface="+mn-lt"/>
                <a:ea typeface="+mn-ea"/>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0" name="Text Placeholder 3"/>
          <p:cNvSpPr>
            <a:spLocks noGrp="1"/>
          </p:cNvSpPr>
          <p:nvPr>
            <p:ph type="body" sz="half" idx="2"/>
          </p:nvPr>
        </p:nvSpPr>
        <p:spPr>
          <a:xfrm>
            <a:off x="866216" y="3771899"/>
            <a:ext cx="6933673" cy="748393"/>
          </a:xfrm>
        </p:spPr>
        <p:txBody>
          <a:bodyPr anchor="ct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8350207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778000"/>
            <a:ext cx="6619245" cy="136688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768725"/>
            <a:ext cx="6619244" cy="645300"/>
          </a:xfrm>
        </p:spPr>
        <p:txBody>
          <a:bodyPr anchor="t"/>
          <a:lstStyle>
            <a:lvl1pPr marL="0" indent="0" algn="l">
              <a:buNone/>
              <a:defRPr sz="1500" cap="none">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8470347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5" y="1952626"/>
            <a:ext cx="235640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866215" y="2384823"/>
            <a:ext cx="2356409"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3384541" y="1952625"/>
            <a:ext cx="2360257"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3384541" y="2384823"/>
            <a:ext cx="2360257"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916101" y="1952626"/>
            <a:ext cx="2359298"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916247" y="2384822"/>
            <a:ext cx="2359152"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3302978"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29301"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pPr/>
              <a:t>4/8/2020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0457015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5" y="3399633"/>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Picture Placeholder 2"/>
          <p:cNvSpPr>
            <a:spLocks noGrp="1" noChangeAspect="1"/>
          </p:cNvSpPr>
          <p:nvPr>
            <p:ph type="pic" idx="15"/>
          </p:nvPr>
        </p:nvSpPr>
        <p:spPr>
          <a:xfrm>
            <a:off x="1000915"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866215" y="3831830"/>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3426649" y="3399634"/>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1" name="Picture Placeholder 2"/>
          <p:cNvSpPr>
            <a:spLocks noGrp="1" noChangeAspect="1"/>
          </p:cNvSpPr>
          <p:nvPr>
            <p:ph type="pic" idx="21"/>
          </p:nvPr>
        </p:nvSpPr>
        <p:spPr>
          <a:xfrm>
            <a:off x="3561347"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3427629" y="3831829"/>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987082" y="3399634"/>
            <a:ext cx="2288321"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2" name="Picture Placeholder 2"/>
          <p:cNvSpPr>
            <a:spLocks noGrp="1" noChangeAspect="1"/>
          </p:cNvSpPr>
          <p:nvPr>
            <p:ph type="pic" idx="22"/>
          </p:nvPr>
        </p:nvSpPr>
        <p:spPr>
          <a:xfrm>
            <a:off x="6122273"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987081" y="3831828"/>
            <a:ext cx="2288322"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43" name="Straight Connector 42"/>
          <p:cNvCxnSpPr/>
          <p:nvPr/>
        </p:nvCxnSpPr>
        <p:spPr>
          <a:xfrm>
            <a:off x="3304373"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5848352"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pPr/>
              <a:t>4/8/2020</a:t>
            </a:fld>
            <a:endParaRPr lang="en-US" dirty="0"/>
          </a:p>
        </p:txBody>
      </p:sp>
      <p:sp>
        <p:nvSpPr>
          <p:cNvPr id="8" name="Footer Placeholder 7"/>
          <p:cNvSpPr>
            <a:spLocks noGrp="1"/>
          </p:cNvSpPr>
          <p:nvPr>
            <p:ph type="ftr" sz="quarter" idx="11"/>
          </p:nvPr>
        </p:nvSpPr>
        <p:spPr>
          <a:xfrm>
            <a:off x="420833" y="4793879"/>
            <a:ext cx="2733212" cy="228601"/>
          </a:xfrm>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1833295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866216" y="1952625"/>
            <a:ext cx="6619244" cy="2562225"/>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21580" y="4793879"/>
            <a:ext cx="742949" cy="228599"/>
          </a:xfrm>
        </p:spPr>
        <p:txBody>
          <a:bodyPr/>
          <a:lstStyle/>
          <a:p>
            <a:fld id="{48A87A34-81AB-432B-8DAE-1953F412C126}" type="datetimeFigureOut">
              <a:rPr lang="en-US" smtClean="0"/>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8709524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6438927" y="958850"/>
            <a:ext cx="1057474" cy="3561443"/>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216" y="958850"/>
            <a:ext cx="4692019" cy="35614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989829" y="4793879"/>
            <a:ext cx="744101" cy="228599"/>
          </a:xfrm>
        </p:spPr>
        <p:txBody>
          <a:bodyPr/>
          <a:lstStyle/>
          <a:p>
            <a:fld id="{48A87A34-81AB-432B-8DAE-1953F412C126}" type="datetimeFigureOut">
              <a:rPr lang="en-US" smtClean="0"/>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21440029"/>
      </p:ext>
    </p:extLst>
  </p:cSld>
  <p:clrMapOvr>
    <a:masterClrMapping/>
  </p:clrMapOvr>
  <p:hf sldNum="0" hdr="0" ftr="0" dt="0"/>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63744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66216" y="1952625"/>
            <a:ext cx="6619244" cy="2562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6027027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2008234"/>
            <a:ext cx="3263269" cy="1712868"/>
          </a:xfrm>
        </p:spPr>
        <p:txBody>
          <a:bodyPr anchor="ctr"/>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171670" y="2008233"/>
            <a:ext cx="2818159" cy="1712868"/>
          </a:xfrm>
        </p:spPr>
        <p:txBody>
          <a:bodyPr anchor="ctr"/>
          <a:lstStyle>
            <a:lvl1pPr marL="0" indent="0" algn="l">
              <a:buNone/>
              <a:defRPr sz="1500" cap="all">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69931858"/>
      </p:ext>
    </p:extLst>
  </p:cSld>
  <p:clrMapOvr>
    <a:masterClrMapping/>
  </p:clrMapOvr>
  <p:hf sldNum="0" hdr="0" ftr="0" dt="0"/>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66215" y="1952625"/>
            <a:ext cx="3618869" cy="256222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6535" y="1952625"/>
            <a:ext cx="3618869" cy="256222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8588105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6216" y="1952625"/>
            <a:ext cx="3618868"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66215" y="2384822"/>
            <a:ext cx="3618869" cy="213002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56535" y="1952625"/>
            <a:ext cx="3618869"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56535" y="2384822"/>
            <a:ext cx="3618869" cy="2130029"/>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2569717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866216" y="730251"/>
            <a:ext cx="6571060" cy="530223"/>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8304813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25916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971550"/>
            <a:ext cx="2094869" cy="12001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4335859" y="1085850"/>
            <a:ext cx="3892550" cy="3429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215" y="2346961"/>
            <a:ext cx="2094869" cy="2171699"/>
          </a:xfrm>
        </p:spPr>
        <p:txBody>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5743068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270000"/>
            <a:ext cx="2898851" cy="1301750"/>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910903" y="857250"/>
            <a:ext cx="2420395"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866216" y="2743200"/>
            <a:ext cx="2894409" cy="1028700"/>
          </a:xfrm>
        </p:spPr>
        <p:txBody>
          <a:bodyPr>
            <a:normAutofit/>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6761536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7" name="Rectangle 6"/>
            <p:cNvSpPr/>
            <p:nvPr/>
          </p:nvSpPr>
          <p:spPr>
            <a:xfrm>
              <a:off x="0" y="0"/>
              <a:ext cx="12192000"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866216" y="730251"/>
            <a:ext cx="6571060" cy="53022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6216" y="1952625"/>
            <a:ext cx="6571060" cy="25622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89829" y="4793879"/>
            <a:ext cx="742949" cy="228599"/>
          </a:xfrm>
          <a:prstGeom prst="rect">
            <a:avLst/>
          </a:prstGeom>
        </p:spPr>
        <p:txBody>
          <a:bodyPr vert="horz" lIns="91440" tIns="45720" rIns="91440" bIns="45720" rtlCol="0" anchor="ctr"/>
          <a:lstStyle>
            <a:lvl1pPr algn="r">
              <a:defRPr sz="750" b="1" i="0">
                <a:solidFill>
                  <a:schemeClr val="accent1"/>
                </a:solidFill>
              </a:defRPr>
            </a:lvl1pPr>
          </a:lstStyle>
          <a:p>
            <a:fld id="{48A87A34-81AB-432B-8DAE-1953F412C126}" type="datetimeFigureOut">
              <a:rPr lang="en-US" smtClean="0"/>
              <a:pPr/>
              <a:t>4/8/2020</a:t>
            </a:fld>
            <a:endParaRPr lang="en-US" dirty="0"/>
          </a:p>
        </p:txBody>
      </p:sp>
      <p:sp>
        <p:nvSpPr>
          <p:cNvPr id="5" name="Footer Placeholder 4"/>
          <p:cNvSpPr>
            <a:spLocks noGrp="1"/>
          </p:cNvSpPr>
          <p:nvPr>
            <p:ph type="ftr" sz="quarter" idx="3"/>
          </p:nvPr>
        </p:nvSpPr>
        <p:spPr>
          <a:xfrm>
            <a:off x="420833" y="4793879"/>
            <a:ext cx="2894846" cy="228601"/>
          </a:xfrm>
          <a:prstGeom prst="rect">
            <a:avLst/>
          </a:prstGeom>
        </p:spPr>
        <p:txBody>
          <a:bodyPr vert="horz" lIns="91440" tIns="45720" rIns="91440" bIns="45720" rtlCol="0" anchor="ctr"/>
          <a:lstStyle>
            <a:lvl1pPr algn="l">
              <a:defRPr sz="750" b="1" i="0">
                <a:solidFill>
                  <a:schemeClr val="accent1"/>
                </a:solidFill>
              </a:defRPr>
            </a:lvl1pPr>
          </a:lstStyle>
          <a:p>
            <a:endParaRPr lang="en-US" dirty="0"/>
          </a:p>
        </p:txBody>
      </p:sp>
      <p:sp>
        <p:nvSpPr>
          <p:cNvPr id="21" name="Rectangle 2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bg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63207409"/>
      </p:ext>
    </p:extLst>
  </p:cSld>
  <p:clrMap bg1="lt1" tx1="dk1" bg2="lt2" tx2="dk2" accent1="accent1" accent2="accent2" accent3="accent3" accent4="accent4" accent5="accent5" accent6="accent6" hlink="hlink" folHlink="folHlink"/>
  <p:sldLayoutIdLst>
    <p:sldLayoutId id="2147484174" r:id="rId1"/>
    <p:sldLayoutId id="2147484175" r:id="rId2"/>
    <p:sldLayoutId id="2147484176" r:id="rId3"/>
    <p:sldLayoutId id="2147484177" r:id="rId4"/>
    <p:sldLayoutId id="2147484178" r:id="rId5"/>
    <p:sldLayoutId id="2147484179" r:id="rId6"/>
    <p:sldLayoutId id="2147484180" r:id="rId7"/>
    <p:sldLayoutId id="2147484181" r:id="rId8"/>
    <p:sldLayoutId id="2147484182" r:id="rId9"/>
    <p:sldLayoutId id="2147484183" r:id="rId10"/>
    <p:sldLayoutId id="2147484184" r:id="rId11"/>
    <p:sldLayoutId id="2147484185" r:id="rId12"/>
    <p:sldLayoutId id="2147484186" r:id="rId13"/>
    <p:sldLayoutId id="2147484187" r:id="rId14"/>
    <p:sldLayoutId id="2147484188" r:id="rId15"/>
    <p:sldLayoutId id="2147484189" r:id="rId16"/>
    <p:sldLayoutId id="2147484190" r:id="rId17"/>
    <p:sldLayoutId id="2147484191" r:id="rId18"/>
  </p:sldLayoutIdLst>
  <p:hf sldNum="0" hdr="0" ftr="0" dt="0"/>
  <p:txStyles>
    <p:titleStyle>
      <a:lvl1pPr algn="l" defTabSz="342900" rtl="0" eaLnBrk="1" latinLnBrk="0" hangingPunct="1">
        <a:spcBef>
          <a:spcPct val="0"/>
        </a:spcBef>
        <a:buNone/>
        <a:defRPr sz="27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4.xml"/><Relationship Id="rId1" Type="http://schemas.openxmlformats.org/officeDocument/2006/relationships/slideLayout" Target="../slideLayouts/slideLayout18.xml"/><Relationship Id="rId4" Type="http://schemas.openxmlformats.org/officeDocument/2006/relationships/image" Target="../media/image13.jpg"/></Relationships>
</file>

<file path=ppt/slides/_rels/slide2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18.xml"/><Relationship Id="rId5" Type="http://schemas.openxmlformats.org/officeDocument/2006/relationships/image" Target="../media/image7.jpg"/><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1262378" y="1209492"/>
            <a:ext cx="6619244" cy="200823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a:t>Beck Anxiety Inventory</a:t>
            </a:r>
            <a:endParaRPr sz="4800" dirty="0"/>
          </a:p>
        </p:txBody>
      </p:sp>
      <p:sp>
        <p:nvSpPr>
          <p:cNvPr id="55" name="Google Shape;55;p13"/>
          <p:cNvSpPr txBox="1">
            <a:spLocks noGrp="1"/>
          </p:cNvSpPr>
          <p:nvPr>
            <p:ph type="subTitle" idx="1"/>
          </p:nvPr>
        </p:nvSpPr>
        <p:spPr>
          <a:xfrm>
            <a:off x="1143000" y="3217728"/>
            <a:ext cx="6858000" cy="124182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By: Kelly Elker and Brad Mellor</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Theoretical Framework: </a:t>
            </a:r>
            <a:r>
              <a:rPr lang="en-CA" dirty="0"/>
              <a:t>Does the theory fit the model?</a:t>
            </a:r>
            <a:endParaRPr dirty="0"/>
          </a:p>
        </p:txBody>
      </p:sp>
      <p:sp>
        <p:nvSpPr>
          <p:cNvPr id="105" name="Google Shape;105;p20"/>
          <p:cNvSpPr txBox="1">
            <a:spLocks noGrp="1"/>
          </p:cNvSpPr>
          <p:nvPr>
            <p:ph type="body" idx="1"/>
          </p:nvPr>
        </p:nvSpPr>
        <p:spPr>
          <a:xfrm>
            <a:off x="311700" y="1727100"/>
            <a:ext cx="5373483" cy="271536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CA" sz="1400" dirty="0">
                <a:solidFill>
                  <a:srgbClr val="222222"/>
                </a:solidFill>
                <a:highlight>
                  <a:srgbClr val="FFFFFF"/>
                </a:highlight>
              </a:rPr>
              <a:t>I</a:t>
            </a:r>
            <a:r>
              <a:rPr lang="en" sz="1400" dirty="0">
                <a:solidFill>
                  <a:srgbClr val="222222"/>
                </a:solidFill>
                <a:highlight>
                  <a:srgbClr val="FFFFFF"/>
                </a:highlight>
              </a:rPr>
              <a:t>tems match theory </a:t>
            </a:r>
          </a:p>
          <a:p>
            <a:pPr marL="0" indent="0">
              <a:spcAft>
                <a:spcPts val="1600"/>
              </a:spcAft>
              <a:buNone/>
            </a:pPr>
            <a:r>
              <a:rPr lang="en-US" sz="1400" dirty="0">
                <a:highlight>
                  <a:srgbClr val="FFFFFF"/>
                </a:highlight>
              </a:rPr>
              <a:t>Manual is similar to the core concepts of CBT to explain thoughts, feelings, and </a:t>
            </a:r>
            <a:r>
              <a:rPr lang="en-US" sz="1400" dirty="0" err="1">
                <a:highlight>
                  <a:srgbClr val="FFFFFF"/>
                </a:highlight>
              </a:rPr>
              <a:t>behaviours</a:t>
            </a:r>
            <a:endParaRPr lang="en-US" sz="1400" dirty="0">
              <a:highlight>
                <a:srgbClr val="FFFFFF"/>
              </a:highlight>
            </a:endParaRPr>
          </a:p>
          <a:p>
            <a:pPr marL="285750" indent="-285750">
              <a:buFont typeface="Wingdings" panose="05000000000000000000" pitchFamily="2" charset="2"/>
              <a:buChar char="Ø"/>
            </a:pPr>
            <a:r>
              <a:rPr lang="en-US" sz="1400" dirty="0">
                <a:highlight>
                  <a:srgbClr val="FFFFFF"/>
                </a:highlight>
              </a:rPr>
              <a:t>Example: Unable to relax</a:t>
            </a:r>
          </a:p>
          <a:p>
            <a:pPr marL="742950" lvl="1" indent="-285750">
              <a:spcBef>
                <a:spcPts val="0"/>
              </a:spcBef>
              <a:buFont typeface="Wingdings" panose="05000000000000000000" pitchFamily="2" charset="2"/>
              <a:buChar char="Ø"/>
            </a:pPr>
            <a:r>
              <a:rPr lang="en-US" sz="1250" dirty="0">
                <a:highlight>
                  <a:srgbClr val="FFFFFF"/>
                </a:highlight>
              </a:rPr>
              <a:t>What thoughts are going through your head when you are unable to relax?</a:t>
            </a:r>
          </a:p>
          <a:p>
            <a:pPr marL="742950" lvl="1" indent="-285750">
              <a:spcBef>
                <a:spcPts val="0"/>
              </a:spcBef>
              <a:buFont typeface="Wingdings" panose="05000000000000000000" pitchFamily="2" charset="2"/>
              <a:buChar char="Ø"/>
            </a:pPr>
            <a:r>
              <a:rPr lang="en-US" sz="1250" dirty="0">
                <a:highlight>
                  <a:srgbClr val="FFFFFF"/>
                </a:highlight>
              </a:rPr>
              <a:t>How do you feel when you are unable to relax?</a:t>
            </a:r>
          </a:p>
          <a:p>
            <a:pPr marL="742950" lvl="1" indent="-285750">
              <a:spcBef>
                <a:spcPts val="0"/>
              </a:spcBef>
              <a:buFont typeface="Wingdings" panose="05000000000000000000" pitchFamily="2" charset="2"/>
              <a:buChar char="Ø"/>
            </a:pPr>
            <a:r>
              <a:rPr lang="en-US" sz="1250" dirty="0">
                <a:highlight>
                  <a:srgbClr val="FFFFFF"/>
                </a:highlight>
              </a:rPr>
              <a:t>What </a:t>
            </a:r>
            <a:r>
              <a:rPr lang="en-US" sz="1250" dirty="0" err="1">
                <a:highlight>
                  <a:srgbClr val="FFFFFF"/>
                </a:highlight>
              </a:rPr>
              <a:t>behaviours</a:t>
            </a:r>
            <a:r>
              <a:rPr lang="en-US" sz="1250" dirty="0">
                <a:highlight>
                  <a:srgbClr val="FFFFFF"/>
                </a:highlight>
              </a:rPr>
              <a:t> do you partake in when you are unable to relax?</a:t>
            </a:r>
          </a:p>
          <a:p>
            <a:pPr marL="0" lvl="0" indent="0" algn="l" rtl="0">
              <a:spcBef>
                <a:spcPts val="0"/>
              </a:spcBef>
              <a:spcAft>
                <a:spcPts val="1600"/>
              </a:spcAft>
              <a:buNone/>
            </a:pPr>
            <a:endParaRPr dirty="0"/>
          </a:p>
        </p:txBody>
      </p:sp>
      <p:pic>
        <p:nvPicPr>
          <p:cNvPr id="3" name="Picture 2">
            <a:extLst>
              <a:ext uri="{FF2B5EF4-FFF2-40B4-BE49-F238E27FC236}">
                <a16:creationId xmlns:a16="http://schemas.microsoft.com/office/drawing/2014/main" id="{B7ECC692-A7B4-46AD-92C9-5F6085A405BB}"/>
              </a:ext>
            </a:extLst>
          </p:cNvPr>
          <p:cNvPicPr>
            <a:picLocks noChangeAspect="1"/>
          </p:cNvPicPr>
          <p:nvPr/>
        </p:nvPicPr>
        <p:blipFill>
          <a:blip r:embed="rId3"/>
          <a:stretch>
            <a:fillRect/>
          </a:stretch>
        </p:blipFill>
        <p:spPr>
          <a:xfrm>
            <a:off x="5712362" y="1884459"/>
            <a:ext cx="3119938" cy="1956020"/>
          </a:xfrm>
          <a:prstGeom prst="rect">
            <a:avLst/>
          </a:prstGeom>
        </p:spPr>
      </p:pic>
      <p:sp>
        <p:nvSpPr>
          <p:cNvPr id="4" name="Rectangle 3">
            <a:extLst>
              <a:ext uri="{FF2B5EF4-FFF2-40B4-BE49-F238E27FC236}">
                <a16:creationId xmlns:a16="http://schemas.microsoft.com/office/drawing/2014/main" id="{37B25355-F548-415E-B664-49A543D2342E}"/>
              </a:ext>
            </a:extLst>
          </p:cNvPr>
          <p:cNvSpPr/>
          <p:nvPr/>
        </p:nvSpPr>
        <p:spPr>
          <a:xfrm>
            <a:off x="6205300" y="3840479"/>
            <a:ext cx="2134062" cy="153888"/>
          </a:xfrm>
          <a:prstGeom prst="rect">
            <a:avLst/>
          </a:prstGeom>
        </p:spPr>
        <p:txBody>
          <a:bodyPr wrap="square">
            <a:spAutoFit/>
          </a:bodyPr>
          <a:lstStyle/>
          <a:p>
            <a:r>
              <a:rPr lang="en-CA" sz="400" dirty="0"/>
              <a:t>Image Retrieved from: https://peterwalkerandassociates.com.au/what-is-cbt/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311700" y="1801574"/>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dirty="0">
                <a:solidFill>
                  <a:schemeClr val="tx1"/>
                </a:solidFill>
              </a:rPr>
              <a:t>Development and Psychometrics</a:t>
            </a:r>
            <a:endParaRPr sz="4800" dirty="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Development and Evaluation</a:t>
            </a:r>
            <a:endParaRPr/>
          </a:p>
        </p:txBody>
      </p:sp>
      <p:sp>
        <p:nvSpPr>
          <p:cNvPr id="117" name="Google Shape;117;p22"/>
          <p:cNvSpPr txBox="1">
            <a:spLocks noGrp="1"/>
          </p:cNvSpPr>
          <p:nvPr>
            <p:ph type="body" idx="1"/>
          </p:nvPr>
        </p:nvSpPr>
        <p:spPr>
          <a:xfrm>
            <a:off x="311700" y="1358215"/>
            <a:ext cx="8520600" cy="34164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sz="1400" dirty="0"/>
          </a:p>
          <a:p>
            <a:pPr marL="457200" lvl="0" indent="-317500" algn="l" rtl="0">
              <a:spcBef>
                <a:spcPts val="1600"/>
              </a:spcBef>
              <a:spcAft>
                <a:spcPts val="0"/>
              </a:spcAft>
              <a:buSzPts val="1400"/>
              <a:buFont typeface="Arial" panose="020B0604020202020204" pitchFamily="34" charset="0"/>
              <a:buChar char="•"/>
            </a:pPr>
            <a:r>
              <a:rPr lang="en" sz="1400" dirty="0">
                <a:solidFill>
                  <a:schemeClr val="tx1"/>
                </a:solidFill>
              </a:rPr>
              <a:t>The Beck Anxiety Inventory addressed the distinctiveness of anxiety and depression but many assessment tools although were reliable and valid demonstrated high correlations (r= .50). (Beck, Brown, Epstein &amp; Steer, 1985). </a:t>
            </a:r>
          </a:p>
          <a:p>
            <a:pPr marL="139700" lvl="0" indent="0" algn="l" rtl="0">
              <a:spcBef>
                <a:spcPts val="1600"/>
              </a:spcBef>
              <a:spcAft>
                <a:spcPts val="0"/>
              </a:spcAft>
              <a:buSzPts val="1400"/>
              <a:buNone/>
            </a:pPr>
            <a:endParaRPr sz="1400" dirty="0">
              <a:solidFill>
                <a:schemeClr val="tx1"/>
              </a:solidFill>
            </a:endParaRPr>
          </a:p>
          <a:p>
            <a:pPr marL="457200" lvl="0" indent="-317500" algn="l" rtl="0">
              <a:spcBef>
                <a:spcPts val="0"/>
              </a:spcBef>
              <a:spcAft>
                <a:spcPts val="0"/>
              </a:spcAft>
              <a:buSzPts val="1400"/>
              <a:buFont typeface="Arial" panose="020B0604020202020204" pitchFamily="34" charset="0"/>
              <a:buChar char="•"/>
            </a:pPr>
            <a:r>
              <a:rPr lang="en" sz="1400" dirty="0">
                <a:solidFill>
                  <a:schemeClr val="tx1"/>
                </a:solidFill>
              </a:rPr>
              <a:t>Found that when the focus is on theory and clinical practice, in the early stages of creating assessments, item validity is often overlooked (Beck et. al, 1985). </a:t>
            </a:r>
          </a:p>
          <a:p>
            <a:pPr marL="139700" lvl="0" indent="0" algn="l" rtl="0">
              <a:spcBef>
                <a:spcPts val="0"/>
              </a:spcBef>
              <a:spcAft>
                <a:spcPts val="0"/>
              </a:spcAft>
              <a:buSzPts val="1400"/>
              <a:buNone/>
            </a:pPr>
            <a:endParaRPr sz="1400" dirty="0">
              <a:solidFill>
                <a:schemeClr val="tx1"/>
              </a:solidFill>
            </a:endParaRPr>
          </a:p>
          <a:p>
            <a:pPr marL="457200" lvl="0" indent="-317500" algn="l" rtl="0">
              <a:spcBef>
                <a:spcPts val="0"/>
              </a:spcBef>
              <a:spcAft>
                <a:spcPts val="0"/>
              </a:spcAft>
              <a:buSzPts val="1400"/>
              <a:buFont typeface="Arial" panose="020B0604020202020204" pitchFamily="34" charset="0"/>
              <a:buChar char="•"/>
            </a:pPr>
            <a:r>
              <a:rPr lang="en" sz="1400" dirty="0">
                <a:solidFill>
                  <a:schemeClr val="tx1"/>
                </a:solidFill>
              </a:rPr>
              <a:t>Beck’s team attempted to shift items to create a relevant scale using items from outside tools such as the Hamilton Rating Scale (Hamilton, 1959, 1960). When the scale was revised there was a decreased correlation between anxiety and depression (Beck et. al, 1985).</a:t>
            </a:r>
            <a:endParaRPr sz="1400" dirty="0">
              <a:solidFill>
                <a:schemeClr val="tx1"/>
              </a:solidFill>
            </a:endParaRPr>
          </a:p>
          <a:p>
            <a:pPr marL="457200" lvl="0" indent="0" algn="l" rtl="0">
              <a:spcBef>
                <a:spcPts val="1600"/>
              </a:spcBef>
              <a:spcAft>
                <a:spcPts val="0"/>
              </a:spcAft>
              <a:buNone/>
            </a:pPr>
            <a:endParaRPr sz="1000" dirty="0"/>
          </a:p>
          <a:p>
            <a:pPr marL="0" lvl="0" indent="0" algn="l" rtl="0">
              <a:spcBef>
                <a:spcPts val="1600"/>
              </a:spcBef>
              <a:spcAft>
                <a:spcPts val="1600"/>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Reliability </a:t>
            </a:r>
            <a:endParaRPr/>
          </a:p>
        </p:txBody>
      </p:sp>
      <p:sp>
        <p:nvSpPr>
          <p:cNvPr id="123" name="Google Shape;123;p23"/>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Clr>
                <a:schemeClr val="dk1"/>
              </a:buClr>
              <a:buSzPts val="1100"/>
              <a:buFont typeface="Arial"/>
              <a:buNone/>
            </a:pPr>
            <a:endParaRPr sz="1200">
              <a:solidFill>
                <a:schemeClr val="dk1"/>
              </a:solidFill>
              <a:highlight>
                <a:srgbClr val="FFFFFF"/>
              </a:highlight>
              <a:latin typeface="Times New Roman"/>
              <a:ea typeface="Times New Roman"/>
              <a:cs typeface="Times New Roman"/>
              <a:sym typeface="Times New Roman"/>
            </a:endParaRPr>
          </a:p>
          <a:p>
            <a:pPr marL="0" lvl="0" indent="0" algn="l" rtl="0">
              <a:lnSpc>
                <a:spcPct val="200000"/>
              </a:lnSpc>
              <a:spcBef>
                <a:spcPts val="0"/>
              </a:spcBef>
              <a:spcAft>
                <a:spcPts val="0"/>
              </a:spcAft>
              <a:buClr>
                <a:schemeClr val="dk1"/>
              </a:buClr>
              <a:buSzPts val="1100"/>
              <a:buFont typeface="Arial"/>
              <a:buNone/>
            </a:pPr>
            <a:endParaRPr sz="1200">
              <a:solidFill>
                <a:schemeClr val="dk1"/>
              </a:solidFill>
              <a:highlight>
                <a:srgbClr val="FFFFFF"/>
              </a:highlight>
              <a:latin typeface="Times New Roman"/>
              <a:ea typeface="Times New Roman"/>
              <a:cs typeface="Times New Roman"/>
              <a:sym typeface="Times New Roman"/>
            </a:endParaRPr>
          </a:p>
          <a:p>
            <a:pPr marL="0" lvl="0" indent="0" algn="l" rtl="0">
              <a:lnSpc>
                <a:spcPct val="200000"/>
              </a:lnSpc>
              <a:spcBef>
                <a:spcPts val="0"/>
              </a:spcBef>
              <a:spcAft>
                <a:spcPts val="0"/>
              </a:spcAft>
              <a:buClr>
                <a:schemeClr val="dk1"/>
              </a:buClr>
              <a:buSzPts val="1100"/>
              <a:buFont typeface="Arial"/>
              <a:buNone/>
            </a:pPr>
            <a:endParaRPr sz="1200">
              <a:solidFill>
                <a:schemeClr val="dk1"/>
              </a:solidFill>
              <a:highlight>
                <a:srgbClr val="FFFFFF"/>
              </a:highlight>
              <a:latin typeface="Times New Roman"/>
              <a:ea typeface="Times New Roman"/>
              <a:cs typeface="Times New Roman"/>
              <a:sym typeface="Times New Roman"/>
            </a:endParaRPr>
          </a:p>
          <a:p>
            <a:pPr marL="0" lvl="0" indent="457200" algn="l" rtl="0">
              <a:lnSpc>
                <a:spcPct val="200000"/>
              </a:lnSpc>
              <a:spcBef>
                <a:spcPts val="0"/>
              </a:spcBef>
              <a:spcAft>
                <a:spcPts val="0"/>
              </a:spcAft>
              <a:buClr>
                <a:schemeClr val="dk1"/>
              </a:buClr>
              <a:buSzPts val="1100"/>
              <a:buFont typeface="Arial"/>
              <a:buNone/>
            </a:pPr>
            <a:endParaRPr sz="1200">
              <a:solidFill>
                <a:schemeClr val="dk1"/>
              </a:solidFill>
              <a:highlight>
                <a:srgbClr val="FFFFFF"/>
              </a:highlight>
              <a:latin typeface="Times New Roman"/>
              <a:ea typeface="Times New Roman"/>
              <a:cs typeface="Times New Roman"/>
              <a:sym typeface="Times New Roman"/>
            </a:endParaRPr>
          </a:p>
          <a:p>
            <a:pPr marL="0" lvl="0" indent="0" algn="l" rtl="0">
              <a:spcBef>
                <a:spcPts val="0"/>
              </a:spcBef>
              <a:spcAft>
                <a:spcPts val="1600"/>
              </a:spcAft>
              <a:buNone/>
            </a:pPr>
            <a:endParaRPr/>
          </a:p>
        </p:txBody>
      </p:sp>
      <p:graphicFrame>
        <p:nvGraphicFramePr>
          <p:cNvPr id="124" name="Google Shape;124;p23"/>
          <p:cNvGraphicFramePr/>
          <p:nvPr>
            <p:extLst>
              <p:ext uri="{D42A27DB-BD31-4B8C-83A1-F6EECF244321}">
                <p14:modId xmlns:p14="http://schemas.microsoft.com/office/powerpoint/2010/main" val="3801240981"/>
              </p:ext>
            </p:extLst>
          </p:nvPr>
        </p:nvGraphicFramePr>
        <p:xfrm>
          <a:off x="952500" y="1866310"/>
          <a:ext cx="7239000" cy="1988730"/>
        </p:xfrm>
        <a:graphic>
          <a:graphicData uri="http://schemas.openxmlformats.org/drawingml/2006/table">
            <a:tbl>
              <a:tblPr>
                <a:noFill/>
                <a:tableStyleId>{12D142EA-B3E2-4EA3-8934-EE18B02AD8DF}</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en" dirty="0">
                          <a:latin typeface="+mn-lt"/>
                        </a:rPr>
                        <a:t>Reliability Type</a:t>
                      </a:r>
                      <a:endParaRPr dirty="0">
                        <a:latin typeface="+mn-lt"/>
                      </a:endParaRPr>
                    </a:p>
                  </a:txBody>
                  <a:tcPr marL="91425" marR="91425" marT="91425" marB="91425"/>
                </a:tc>
                <a:tc>
                  <a:txBody>
                    <a:bodyPr/>
                    <a:lstStyle/>
                    <a:p>
                      <a:pPr marL="0" lvl="0" indent="0" algn="ctr" rtl="0">
                        <a:spcBef>
                          <a:spcPts val="0"/>
                        </a:spcBef>
                        <a:spcAft>
                          <a:spcPts val="0"/>
                        </a:spcAft>
                        <a:buNone/>
                      </a:pPr>
                      <a:r>
                        <a:rPr lang="en">
                          <a:latin typeface="+mn-lt"/>
                        </a:rPr>
                        <a:t>Correlation</a:t>
                      </a:r>
                      <a:endParaRPr>
                        <a:latin typeface="+mn-lt"/>
                      </a:endParaRPr>
                    </a:p>
                  </a:txBody>
                  <a:tcPr marL="91425" marR="91425" marT="91425" marB="91425"/>
                </a:tc>
                <a:tc>
                  <a:txBody>
                    <a:bodyPr/>
                    <a:lstStyle/>
                    <a:p>
                      <a:pPr marL="0" lvl="0" indent="0" algn="ctr" rtl="0">
                        <a:spcBef>
                          <a:spcPts val="0"/>
                        </a:spcBef>
                        <a:spcAft>
                          <a:spcPts val="0"/>
                        </a:spcAft>
                        <a:buNone/>
                      </a:pPr>
                      <a:r>
                        <a:rPr lang="en">
                          <a:latin typeface="+mn-lt"/>
                        </a:rPr>
                        <a:t>Reference</a:t>
                      </a:r>
                      <a:endParaRPr>
                        <a:latin typeface="+mn-lt"/>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dirty="0">
                          <a:latin typeface="+mn-lt"/>
                        </a:rPr>
                        <a:t>Internal Consistency</a:t>
                      </a:r>
                      <a:endParaRPr dirty="0">
                        <a:latin typeface="+mn-lt"/>
                      </a:endParaRPr>
                    </a:p>
                  </a:txBody>
                  <a:tcPr marL="91425" marR="91425" marT="91425" marB="91425"/>
                </a:tc>
                <a:tc>
                  <a:txBody>
                    <a:bodyPr/>
                    <a:lstStyle/>
                    <a:p>
                      <a:pPr marL="0" lvl="0" indent="0" algn="l" rtl="0">
                        <a:spcBef>
                          <a:spcPts val="0"/>
                        </a:spcBef>
                        <a:spcAft>
                          <a:spcPts val="0"/>
                        </a:spcAft>
                        <a:buNone/>
                      </a:pPr>
                      <a:r>
                        <a:rPr lang="en" dirty="0">
                          <a:latin typeface="+mn-lt"/>
                        </a:rPr>
                        <a:t>Cronbachs Coefficient alpha of .92</a:t>
                      </a:r>
                      <a:endParaRPr dirty="0">
                        <a:latin typeface="+mn-lt"/>
                      </a:endParaRPr>
                    </a:p>
                  </a:txBody>
                  <a:tcPr marL="91425" marR="91425" marT="91425" marB="91425"/>
                </a:tc>
                <a:tc>
                  <a:txBody>
                    <a:bodyPr/>
                    <a:lstStyle/>
                    <a:p>
                      <a:pPr marL="0" lvl="0" indent="0" algn="l" rtl="0">
                        <a:spcBef>
                          <a:spcPts val="0"/>
                        </a:spcBef>
                        <a:spcAft>
                          <a:spcPts val="0"/>
                        </a:spcAft>
                        <a:buNone/>
                      </a:pPr>
                      <a:r>
                        <a:rPr lang="en" dirty="0">
                          <a:latin typeface="+mn-lt"/>
                        </a:rPr>
                        <a:t>(</a:t>
                      </a:r>
                      <a:r>
                        <a:rPr lang="en" dirty="0">
                          <a:solidFill>
                            <a:schemeClr val="dk1"/>
                          </a:solidFill>
                          <a:highlight>
                            <a:schemeClr val="lt1"/>
                          </a:highlight>
                          <a:latin typeface="+mn-lt"/>
                        </a:rPr>
                        <a:t>Muntingh, van der Feltz-Cornelis, van Marwijk, Spinhoven, Penninx &amp; van Balkom, 2011)</a:t>
                      </a:r>
                      <a:endParaRPr b="1" dirty="0">
                        <a:latin typeface="+mn-lt"/>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dirty="0">
                          <a:latin typeface="+mn-lt"/>
                        </a:rPr>
                        <a:t>Test Retest</a:t>
                      </a:r>
                      <a:endParaRPr dirty="0">
                        <a:latin typeface="+mn-lt"/>
                      </a:endParaRPr>
                    </a:p>
                    <a:p>
                      <a:pPr marL="0" lvl="0" indent="0" algn="l" rtl="0">
                        <a:spcBef>
                          <a:spcPts val="0"/>
                        </a:spcBef>
                        <a:spcAft>
                          <a:spcPts val="0"/>
                        </a:spcAft>
                        <a:buNone/>
                      </a:pPr>
                      <a:r>
                        <a:rPr lang="en" dirty="0">
                          <a:latin typeface="+mn-lt"/>
                        </a:rPr>
                        <a:t>(within one week time)</a:t>
                      </a:r>
                      <a:endParaRPr dirty="0">
                        <a:latin typeface="+mn-lt"/>
                      </a:endParaRPr>
                    </a:p>
                  </a:txBody>
                  <a:tcPr marL="91425" marR="91425" marT="91425" marB="91425"/>
                </a:tc>
                <a:tc>
                  <a:txBody>
                    <a:bodyPr/>
                    <a:lstStyle/>
                    <a:p>
                      <a:pPr marL="0" lvl="0" indent="0" algn="l" rtl="0">
                        <a:spcBef>
                          <a:spcPts val="0"/>
                        </a:spcBef>
                        <a:spcAft>
                          <a:spcPts val="0"/>
                        </a:spcAft>
                        <a:buNone/>
                      </a:pPr>
                      <a:r>
                        <a:rPr lang="en">
                          <a:latin typeface="+mn-lt"/>
                        </a:rPr>
                        <a:t>r =.75 (p&lt; .001)</a:t>
                      </a:r>
                      <a:endParaRPr>
                        <a:latin typeface="+mn-lt"/>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dirty="0">
                          <a:solidFill>
                            <a:schemeClr val="dk1"/>
                          </a:solidFill>
                          <a:latin typeface="+mn-lt"/>
                        </a:rPr>
                        <a:t>(Beck, Epstein et al, 1988)</a:t>
                      </a:r>
                      <a:endParaRPr dirty="0">
                        <a:latin typeface="+mn-lt"/>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Validity (Content)</a:t>
            </a:r>
            <a:endParaRPr/>
          </a:p>
        </p:txBody>
      </p:sp>
      <p:sp>
        <p:nvSpPr>
          <p:cNvPr id="130" name="Google Shape;130;p24"/>
          <p:cNvSpPr txBox="1">
            <a:spLocks noGrp="1"/>
          </p:cNvSpPr>
          <p:nvPr>
            <p:ph type="body" idx="1"/>
          </p:nvPr>
        </p:nvSpPr>
        <p:spPr>
          <a:xfrm>
            <a:off x="243120" y="172710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Content Validity: </a:t>
            </a:r>
            <a:r>
              <a:rPr lang="en" dirty="0"/>
              <a:t>Representativeness of test items based on population of items (Hays, 2013). </a:t>
            </a:r>
            <a:endParaRPr dirty="0"/>
          </a:p>
          <a:p>
            <a:pPr marL="0" lvl="0" indent="0" algn="l" rtl="0">
              <a:spcBef>
                <a:spcPts val="1600"/>
              </a:spcBef>
              <a:spcAft>
                <a:spcPts val="0"/>
              </a:spcAft>
              <a:buNone/>
            </a:pPr>
            <a:r>
              <a:rPr lang="en" dirty="0"/>
              <a:t>BAI (Beck’s Anxiety Inventory) is based on the symptoms of anxiety that corresponds and relates to the guidelines and criteria of anxiety disorders found in the DSM-III-R including panic and generalized anxiety disorders (Beck &amp; Steer, 1993). </a:t>
            </a:r>
            <a:endParaRPr dirty="0"/>
          </a:p>
          <a:p>
            <a:pPr marL="0" lvl="0" indent="0" algn="l" rtl="0">
              <a:spcBef>
                <a:spcPts val="1600"/>
              </a:spcBef>
              <a:spcAft>
                <a:spcPts val="1600"/>
              </a:spcAft>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Validity (Construct)</a:t>
            </a:r>
            <a:endParaRPr/>
          </a:p>
        </p:txBody>
      </p:sp>
      <p:sp>
        <p:nvSpPr>
          <p:cNvPr id="136" name="Google Shape;136;p25"/>
          <p:cNvSpPr txBox="1">
            <a:spLocks noGrp="1"/>
          </p:cNvSpPr>
          <p:nvPr>
            <p:ph type="body" idx="1"/>
          </p:nvPr>
        </p:nvSpPr>
        <p:spPr>
          <a:xfrm>
            <a:off x="311700" y="1654530"/>
            <a:ext cx="215718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200" b="1" dirty="0">
                <a:ea typeface="Times New Roman"/>
                <a:cs typeface="Times New Roman"/>
                <a:sym typeface="Times New Roman"/>
              </a:rPr>
              <a:t>Construct Validity:</a:t>
            </a:r>
            <a:r>
              <a:rPr lang="en" sz="1200" dirty="0">
                <a:ea typeface="Times New Roman"/>
                <a:cs typeface="Times New Roman"/>
                <a:sym typeface="Times New Roman"/>
              </a:rPr>
              <a:t> Used to measure the BAI for depression as it was created to minimize this (Hays, 2013). Beck, Epstein et al. (1988) argue that the BAI has lower correlations to depression as other anxiety related self-report measures do which have an (average r&gt; .50).</a:t>
            </a:r>
            <a:endParaRPr sz="1200" dirty="0">
              <a:ea typeface="Times New Roman"/>
              <a:cs typeface="Times New Roman"/>
              <a:sym typeface="Times New Roman"/>
            </a:endParaRPr>
          </a:p>
        </p:txBody>
      </p:sp>
      <p:graphicFrame>
        <p:nvGraphicFramePr>
          <p:cNvPr id="137" name="Google Shape;137;p25"/>
          <p:cNvGraphicFramePr/>
          <p:nvPr>
            <p:extLst>
              <p:ext uri="{D42A27DB-BD31-4B8C-83A1-F6EECF244321}">
                <p14:modId xmlns:p14="http://schemas.microsoft.com/office/powerpoint/2010/main" val="442126736"/>
              </p:ext>
            </p:extLst>
          </p:nvPr>
        </p:nvGraphicFramePr>
        <p:xfrm>
          <a:off x="2774400" y="1901190"/>
          <a:ext cx="6057900" cy="3108780"/>
        </p:xfrm>
        <a:graphic>
          <a:graphicData uri="http://schemas.openxmlformats.org/drawingml/2006/table">
            <a:tbl>
              <a:tblPr>
                <a:noFill/>
                <a:tableStyleId>{12D142EA-B3E2-4EA3-8934-EE18B02AD8DF}</a:tableStyleId>
              </a:tblPr>
              <a:tblGrid>
                <a:gridCol w="2019300">
                  <a:extLst>
                    <a:ext uri="{9D8B030D-6E8A-4147-A177-3AD203B41FA5}">
                      <a16:colId xmlns:a16="http://schemas.microsoft.com/office/drawing/2014/main" val="20000"/>
                    </a:ext>
                  </a:extLst>
                </a:gridCol>
                <a:gridCol w="2019300">
                  <a:extLst>
                    <a:ext uri="{9D8B030D-6E8A-4147-A177-3AD203B41FA5}">
                      <a16:colId xmlns:a16="http://schemas.microsoft.com/office/drawing/2014/main" val="20001"/>
                    </a:ext>
                  </a:extLst>
                </a:gridCol>
                <a:gridCol w="2019300">
                  <a:extLst>
                    <a:ext uri="{9D8B030D-6E8A-4147-A177-3AD203B41FA5}">
                      <a16:colId xmlns:a16="http://schemas.microsoft.com/office/drawing/2014/main" val="20002"/>
                    </a:ext>
                  </a:extLst>
                </a:gridCol>
              </a:tblGrid>
              <a:tr h="287701">
                <a:tc>
                  <a:txBody>
                    <a:bodyPr/>
                    <a:lstStyle/>
                    <a:p>
                      <a:pPr marL="0" lvl="0" indent="0" algn="ctr" rtl="0">
                        <a:spcBef>
                          <a:spcPts val="0"/>
                        </a:spcBef>
                        <a:spcAft>
                          <a:spcPts val="0"/>
                        </a:spcAft>
                        <a:buNone/>
                      </a:pPr>
                      <a:r>
                        <a:rPr lang="en" sz="1100" dirty="0">
                          <a:latin typeface="+mn-lt"/>
                        </a:rPr>
                        <a:t>Assessment </a:t>
                      </a:r>
                      <a:endParaRPr sz="1100" dirty="0">
                        <a:latin typeface="+mn-lt"/>
                      </a:endParaRPr>
                    </a:p>
                  </a:txBody>
                  <a:tcPr marL="91425" marR="91425" marT="91425" marB="91425"/>
                </a:tc>
                <a:tc>
                  <a:txBody>
                    <a:bodyPr/>
                    <a:lstStyle/>
                    <a:p>
                      <a:pPr marL="0" lvl="0" indent="0" algn="ctr" rtl="0">
                        <a:spcBef>
                          <a:spcPts val="0"/>
                        </a:spcBef>
                        <a:spcAft>
                          <a:spcPts val="0"/>
                        </a:spcAft>
                        <a:buNone/>
                      </a:pPr>
                      <a:r>
                        <a:rPr lang="en" sz="1100">
                          <a:latin typeface="+mn-lt"/>
                        </a:rPr>
                        <a:t>Correlation r/p values</a:t>
                      </a:r>
                      <a:endParaRPr sz="1100">
                        <a:latin typeface="+mn-lt"/>
                      </a:endParaRPr>
                    </a:p>
                  </a:txBody>
                  <a:tcPr marL="91425" marR="91425" marT="91425" marB="91425"/>
                </a:tc>
                <a:tc>
                  <a:txBody>
                    <a:bodyPr/>
                    <a:lstStyle/>
                    <a:p>
                      <a:pPr marL="0" lvl="0" indent="0" algn="ctr" rtl="0">
                        <a:spcBef>
                          <a:spcPts val="0"/>
                        </a:spcBef>
                        <a:spcAft>
                          <a:spcPts val="0"/>
                        </a:spcAft>
                        <a:buNone/>
                      </a:pPr>
                      <a:r>
                        <a:rPr lang="en" sz="1100">
                          <a:latin typeface="+mn-lt"/>
                        </a:rPr>
                        <a:t>References</a:t>
                      </a:r>
                      <a:endParaRPr sz="1100">
                        <a:latin typeface="+mn-lt"/>
                      </a:endParaRPr>
                    </a:p>
                  </a:txBody>
                  <a:tcPr marL="91425" marR="91425" marT="91425" marB="91425"/>
                </a:tc>
                <a:extLst>
                  <a:ext uri="{0D108BD9-81ED-4DB2-BD59-A6C34878D82A}">
                    <a16:rowId xmlns:a16="http://schemas.microsoft.com/office/drawing/2014/main" val="10000"/>
                  </a:ext>
                </a:extLst>
              </a:tr>
              <a:tr h="592349">
                <a:tc>
                  <a:txBody>
                    <a:bodyPr/>
                    <a:lstStyle/>
                    <a:p>
                      <a:pPr marL="0" lvl="0" indent="0" algn="l" rtl="0">
                        <a:spcBef>
                          <a:spcPts val="0"/>
                        </a:spcBef>
                        <a:spcAft>
                          <a:spcPts val="0"/>
                        </a:spcAft>
                        <a:buNone/>
                      </a:pPr>
                      <a:r>
                        <a:rPr lang="en" sz="1100" dirty="0">
                          <a:latin typeface="+mn-lt"/>
                        </a:rPr>
                        <a:t>Hamilton Psychiatric Rating Scale for Depression-Revised</a:t>
                      </a:r>
                      <a:endParaRPr sz="1100" dirty="0">
                        <a:latin typeface="+mn-lt"/>
                      </a:endParaRPr>
                    </a:p>
                  </a:txBody>
                  <a:tcPr marL="91425" marR="91425" marT="91425" marB="91425"/>
                </a:tc>
                <a:tc>
                  <a:txBody>
                    <a:bodyPr/>
                    <a:lstStyle/>
                    <a:p>
                      <a:pPr marL="0" lvl="0" indent="0" algn="l" rtl="0">
                        <a:spcBef>
                          <a:spcPts val="0"/>
                        </a:spcBef>
                        <a:spcAft>
                          <a:spcPts val="0"/>
                        </a:spcAft>
                        <a:buNone/>
                      </a:pPr>
                      <a:r>
                        <a:rPr lang="en" sz="1100" dirty="0">
                          <a:latin typeface="+mn-lt"/>
                        </a:rPr>
                        <a:t>r = .25 (p&lt; .05)</a:t>
                      </a:r>
                      <a:endParaRPr sz="1100" dirty="0">
                        <a:latin typeface="+mn-lt"/>
                      </a:endParaRPr>
                    </a:p>
                  </a:txBody>
                  <a:tcPr marL="91425" marR="91425" marT="91425" marB="91425"/>
                </a:tc>
                <a:tc>
                  <a:txBody>
                    <a:bodyPr/>
                    <a:lstStyle/>
                    <a:p>
                      <a:pPr marL="0" lvl="0" indent="0" algn="l" rtl="0">
                        <a:spcBef>
                          <a:spcPts val="0"/>
                        </a:spcBef>
                        <a:spcAft>
                          <a:spcPts val="0"/>
                        </a:spcAft>
                        <a:buNone/>
                      </a:pPr>
                      <a:r>
                        <a:rPr lang="en" sz="1100">
                          <a:latin typeface="+mn-lt"/>
                        </a:rPr>
                        <a:t>(Riskind et. al, 1987)</a:t>
                      </a:r>
                      <a:endParaRPr sz="1100">
                        <a:latin typeface="+mn-lt"/>
                      </a:endParaRPr>
                    </a:p>
                  </a:txBody>
                  <a:tcPr marL="91425" marR="91425" marT="91425" marB="91425"/>
                </a:tc>
                <a:extLst>
                  <a:ext uri="{0D108BD9-81ED-4DB2-BD59-A6C34878D82A}">
                    <a16:rowId xmlns:a16="http://schemas.microsoft.com/office/drawing/2014/main" val="10001"/>
                  </a:ext>
                </a:extLst>
              </a:tr>
              <a:tr h="287701">
                <a:tc>
                  <a:txBody>
                    <a:bodyPr/>
                    <a:lstStyle/>
                    <a:p>
                      <a:pPr marL="0" lvl="0" indent="0" algn="l" rtl="0">
                        <a:spcBef>
                          <a:spcPts val="0"/>
                        </a:spcBef>
                        <a:spcAft>
                          <a:spcPts val="0"/>
                        </a:spcAft>
                        <a:buNone/>
                      </a:pPr>
                      <a:r>
                        <a:rPr lang="en" sz="1100" dirty="0">
                          <a:latin typeface="+mn-lt"/>
                        </a:rPr>
                        <a:t>BDI </a:t>
                      </a:r>
                      <a:endParaRPr sz="1100" dirty="0">
                        <a:latin typeface="+mn-lt"/>
                      </a:endParaRPr>
                    </a:p>
                  </a:txBody>
                  <a:tcPr marL="91425" marR="91425" marT="91425" marB="91425"/>
                </a:tc>
                <a:tc>
                  <a:txBody>
                    <a:bodyPr/>
                    <a:lstStyle/>
                    <a:p>
                      <a:pPr marL="0" lvl="0" indent="0" algn="l" rtl="0">
                        <a:spcBef>
                          <a:spcPts val="0"/>
                        </a:spcBef>
                        <a:spcAft>
                          <a:spcPts val="0"/>
                        </a:spcAft>
                        <a:buNone/>
                      </a:pPr>
                      <a:r>
                        <a:rPr lang="en" sz="1100">
                          <a:latin typeface="+mn-lt"/>
                        </a:rPr>
                        <a:t>r = .48 (p&lt; .001)</a:t>
                      </a:r>
                      <a:endParaRPr sz="1100">
                        <a:latin typeface="+mn-lt"/>
                      </a:endParaRPr>
                    </a:p>
                  </a:txBody>
                  <a:tcPr marL="91425" marR="91425" marT="91425" marB="91425"/>
                </a:tc>
                <a:tc>
                  <a:txBody>
                    <a:bodyPr/>
                    <a:lstStyle/>
                    <a:p>
                      <a:pPr marL="0" lvl="0" indent="0" algn="l" rtl="0">
                        <a:spcBef>
                          <a:spcPts val="0"/>
                        </a:spcBef>
                        <a:spcAft>
                          <a:spcPts val="0"/>
                        </a:spcAft>
                        <a:buNone/>
                      </a:pPr>
                      <a:r>
                        <a:rPr lang="en" sz="1100">
                          <a:latin typeface="+mn-lt"/>
                        </a:rPr>
                        <a:t>(Beck &amp; Steer, 1987)</a:t>
                      </a:r>
                      <a:endParaRPr sz="1100">
                        <a:latin typeface="+mn-lt"/>
                      </a:endParaRPr>
                    </a:p>
                  </a:txBody>
                  <a:tcPr marL="91425" marR="91425" marT="91425" marB="91425"/>
                </a:tc>
                <a:extLst>
                  <a:ext uri="{0D108BD9-81ED-4DB2-BD59-A6C34878D82A}">
                    <a16:rowId xmlns:a16="http://schemas.microsoft.com/office/drawing/2014/main" val="10002"/>
                  </a:ext>
                </a:extLst>
              </a:tr>
              <a:tr h="592349">
                <a:tc>
                  <a:txBody>
                    <a:bodyPr/>
                    <a:lstStyle/>
                    <a:p>
                      <a:pPr marL="0" lvl="0" indent="0" algn="l" rtl="0">
                        <a:spcBef>
                          <a:spcPts val="0"/>
                        </a:spcBef>
                        <a:spcAft>
                          <a:spcPts val="0"/>
                        </a:spcAft>
                        <a:buNone/>
                      </a:pPr>
                      <a:r>
                        <a:rPr lang="en" sz="1100" dirty="0">
                          <a:latin typeface="+mn-lt"/>
                        </a:rPr>
                        <a:t>CCL Depression Subscale</a:t>
                      </a:r>
                      <a:endParaRPr sz="1100" dirty="0">
                        <a:latin typeface="+mn-lt"/>
                      </a:endParaRPr>
                    </a:p>
                    <a:p>
                      <a:pPr marL="0" lvl="0" indent="0" algn="l" rtl="0">
                        <a:spcBef>
                          <a:spcPts val="0"/>
                        </a:spcBef>
                        <a:spcAft>
                          <a:spcPts val="0"/>
                        </a:spcAft>
                        <a:buNone/>
                      </a:pPr>
                      <a:r>
                        <a:rPr lang="en" sz="1100" dirty="0">
                          <a:latin typeface="+mn-lt"/>
                        </a:rPr>
                        <a:t>(frequency of cognitions related to depression)</a:t>
                      </a:r>
                      <a:endParaRPr sz="1100" dirty="0">
                        <a:latin typeface="+mn-lt"/>
                      </a:endParaRPr>
                    </a:p>
                  </a:txBody>
                  <a:tcPr marL="91425" marR="91425" marT="91425" marB="91425"/>
                </a:tc>
                <a:tc>
                  <a:txBody>
                    <a:bodyPr/>
                    <a:lstStyle/>
                    <a:p>
                      <a:pPr marL="0" lvl="0" indent="0" algn="l" rtl="0">
                        <a:spcBef>
                          <a:spcPts val="0"/>
                        </a:spcBef>
                        <a:spcAft>
                          <a:spcPts val="0"/>
                        </a:spcAft>
                        <a:buNone/>
                      </a:pPr>
                      <a:r>
                        <a:rPr lang="en" sz="1100" dirty="0">
                          <a:latin typeface="+mn-lt"/>
                        </a:rPr>
                        <a:t>r = .22 (p&lt; .05)</a:t>
                      </a:r>
                      <a:endParaRPr sz="1100" dirty="0">
                        <a:latin typeface="+mn-lt"/>
                      </a:endParaRPr>
                    </a:p>
                  </a:txBody>
                  <a:tcPr marL="91425" marR="91425" marT="91425" marB="91425"/>
                </a:tc>
                <a:tc>
                  <a:txBody>
                    <a:bodyPr/>
                    <a:lstStyle/>
                    <a:p>
                      <a:pPr marL="0" lvl="0" indent="0" algn="l" rtl="0">
                        <a:spcBef>
                          <a:spcPts val="0"/>
                        </a:spcBef>
                        <a:spcAft>
                          <a:spcPts val="0"/>
                        </a:spcAft>
                        <a:buNone/>
                      </a:pPr>
                      <a:r>
                        <a:rPr lang="en" sz="1100">
                          <a:latin typeface="+mn-lt"/>
                        </a:rPr>
                        <a:t>(Beck et al., 1987)</a:t>
                      </a:r>
                      <a:endParaRPr sz="1100">
                        <a:latin typeface="+mn-lt"/>
                      </a:endParaRPr>
                    </a:p>
                  </a:txBody>
                  <a:tcPr marL="91425" marR="91425" marT="91425" marB="91425"/>
                </a:tc>
                <a:extLst>
                  <a:ext uri="{0D108BD9-81ED-4DB2-BD59-A6C34878D82A}">
                    <a16:rowId xmlns:a16="http://schemas.microsoft.com/office/drawing/2014/main" val="10003"/>
                  </a:ext>
                </a:extLst>
              </a:tr>
              <a:tr h="440025">
                <a:tc>
                  <a:txBody>
                    <a:bodyPr/>
                    <a:lstStyle/>
                    <a:p>
                      <a:pPr marL="0" lvl="0" indent="0" algn="l" rtl="0">
                        <a:spcBef>
                          <a:spcPts val="0"/>
                        </a:spcBef>
                        <a:spcAft>
                          <a:spcPts val="0"/>
                        </a:spcAft>
                        <a:buNone/>
                      </a:pPr>
                      <a:r>
                        <a:rPr lang="en" sz="1100" dirty="0">
                          <a:latin typeface="+mn-lt"/>
                        </a:rPr>
                        <a:t>BDI (Beck’s Depression Inventory)</a:t>
                      </a:r>
                      <a:endParaRPr sz="1100" dirty="0">
                        <a:latin typeface="+mn-lt"/>
                      </a:endParaRPr>
                    </a:p>
                  </a:txBody>
                  <a:tcPr marL="91425" marR="91425" marT="91425" marB="91425"/>
                </a:tc>
                <a:tc>
                  <a:txBody>
                    <a:bodyPr/>
                    <a:lstStyle/>
                    <a:p>
                      <a:pPr marL="0" lvl="0" indent="0" algn="l" rtl="0">
                        <a:spcBef>
                          <a:spcPts val="0"/>
                        </a:spcBef>
                        <a:spcAft>
                          <a:spcPts val="0"/>
                        </a:spcAft>
                        <a:buNone/>
                      </a:pPr>
                      <a:r>
                        <a:rPr lang="en" sz="1100" dirty="0">
                          <a:latin typeface="+mn-lt"/>
                        </a:rPr>
                        <a:t>r = .50 (p&lt; .001)</a:t>
                      </a:r>
                      <a:endParaRPr sz="1100" dirty="0">
                        <a:latin typeface="+mn-lt"/>
                      </a:endParaRPr>
                    </a:p>
                  </a:txBody>
                  <a:tcPr marL="91425" marR="91425" marT="91425" marB="91425"/>
                </a:tc>
                <a:tc>
                  <a:txBody>
                    <a:bodyPr/>
                    <a:lstStyle/>
                    <a:p>
                      <a:pPr marL="0" lvl="0" indent="0" algn="l" rtl="0">
                        <a:spcBef>
                          <a:spcPts val="0"/>
                        </a:spcBef>
                        <a:spcAft>
                          <a:spcPts val="0"/>
                        </a:spcAft>
                        <a:buNone/>
                      </a:pPr>
                      <a:r>
                        <a:rPr lang="en" sz="1100" dirty="0">
                          <a:latin typeface="+mn-lt"/>
                        </a:rPr>
                        <a:t>(Fydrich et al, 1990)</a:t>
                      </a:r>
                      <a:endParaRPr sz="1100" dirty="0">
                        <a:latin typeface="+mn-lt"/>
                      </a:endParaRPr>
                    </a:p>
                  </a:txBody>
                  <a:tcPr marL="91425" marR="91425" marT="91425" marB="91425"/>
                </a:tc>
                <a:extLst>
                  <a:ext uri="{0D108BD9-81ED-4DB2-BD59-A6C34878D82A}">
                    <a16:rowId xmlns:a16="http://schemas.microsoft.com/office/drawing/2014/main" val="10004"/>
                  </a:ext>
                </a:extLst>
              </a:tr>
              <a:tr h="440025">
                <a:tc>
                  <a:txBody>
                    <a:bodyPr/>
                    <a:lstStyle/>
                    <a:p>
                      <a:pPr marL="0" lvl="0" indent="0" algn="l" rtl="0">
                        <a:spcBef>
                          <a:spcPts val="0"/>
                        </a:spcBef>
                        <a:spcAft>
                          <a:spcPts val="0"/>
                        </a:spcAft>
                        <a:buNone/>
                      </a:pPr>
                      <a:r>
                        <a:rPr lang="en" sz="1100">
                          <a:latin typeface="+mn-lt"/>
                        </a:rPr>
                        <a:t>Maudsley Obsessional- Compulsive Inventory</a:t>
                      </a:r>
                      <a:endParaRPr sz="1100">
                        <a:latin typeface="+mn-lt"/>
                      </a:endParaRPr>
                    </a:p>
                  </a:txBody>
                  <a:tcPr marL="91425" marR="91425" marT="91425" marB="91425"/>
                </a:tc>
                <a:tc>
                  <a:txBody>
                    <a:bodyPr/>
                    <a:lstStyle/>
                    <a:p>
                      <a:pPr marL="0" lvl="0" indent="0" algn="l" rtl="0">
                        <a:spcBef>
                          <a:spcPts val="0"/>
                        </a:spcBef>
                        <a:spcAft>
                          <a:spcPts val="0"/>
                        </a:spcAft>
                        <a:buNone/>
                      </a:pPr>
                      <a:r>
                        <a:rPr lang="en" sz="1100">
                          <a:latin typeface="+mn-lt"/>
                        </a:rPr>
                        <a:t>r = .61 (p&lt; .001)</a:t>
                      </a:r>
                      <a:endParaRPr sz="1100">
                        <a:latin typeface="+mn-lt"/>
                      </a:endParaRPr>
                    </a:p>
                  </a:txBody>
                  <a:tcPr marL="91425" marR="91425" marT="91425" marB="91425"/>
                </a:tc>
                <a:tc>
                  <a:txBody>
                    <a:bodyPr/>
                    <a:lstStyle/>
                    <a:p>
                      <a:pPr marL="0" lvl="0" indent="0" algn="l" rtl="0">
                        <a:spcBef>
                          <a:spcPts val="0"/>
                        </a:spcBef>
                        <a:spcAft>
                          <a:spcPts val="0"/>
                        </a:spcAft>
                        <a:buNone/>
                      </a:pPr>
                      <a:r>
                        <a:rPr lang="en" sz="1100" dirty="0">
                          <a:latin typeface="+mn-lt"/>
                        </a:rPr>
                        <a:t>(MOC; Hodgson &amp; Rachman, 1977)</a:t>
                      </a:r>
                      <a:endParaRPr sz="1100" dirty="0">
                        <a:latin typeface="+mn-lt"/>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Validity (Concurrent)</a:t>
            </a:r>
            <a:endParaRPr/>
          </a:p>
        </p:txBody>
      </p:sp>
      <p:sp>
        <p:nvSpPr>
          <p:cNvPr id="143" name="Google Shape;143;p26"/>
          <p:cNvSpPr txBox="1">
            <a:spLocks noGrp="1"/>
          </p:cNvSpPr>
          <p:nvPr>
            <p:ph type="body" idx="1"/>
          </p:nvPr>
        </p:nvSpPr>
        <p:spPr>
          <a:xfrm>
            <a:off x="258360" y="162977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200" b="1" dirty="0"/>
              <a:t>Concurrent Validity</a:t>
            </a:r>
            <a:r>
              <a:rPr lang="en" sz="1200" dirty="0"/>
              <a:t>: Test scores taken at the same time at the BAI (Hays, 2013)</a:t>
            </a:r>
            <a:endParaRPr sz="1200" dirty="0"/>
          </a:p>
        </p:txBody>
      </p:sp>
      <p:graphicFrame>
        <p:nvGraphicFramePr>
          <p:cNvPr id="144" name="Google Shape;144;p26"/>
          <p:cNvGraphicFramePr/>
          <p:nvPr>
            <p:extLst>
              <p:ext uri="{D42A27DB-BD31-4B8C-83A1-F6EECF244321}">
                <p14:modId xmlns:p14="http://schemas.microsoft.com/office/powerpoint/2010/main" val="82109775"/>
              </p:ext>
            </p:extLst>
          </p:nvPr>
        </p:nvGraphicFramePr>
        <p:xfrm>
          <a:off x="1053100" y="2090475"/>
          <a:ext cx="7157700" cy="2955695"/>
        </p:xfrm>
        <a:graphic>
          <a:graphicData uri="http://schemas.openxmlformats.org/drawingml/2006/table">
            <a:tbl>
              <a:tblPr>
                <a:noFill/>
                <a:tableStyleId>{12D142EA-B3E2-4EA3-8934-EE18B02AD8DF}</a:tableStyleId>
              </a:tblPr>
              <a:tblGrid>
                <a:gridCol w="2385900">
                  <a:extLst>
                    <a:ext uri="{9D8B030D-6E8A-4147-A177-3AD203B41FA5}">
                      <a16:colId xmlns:a16="http://schemas.microsoft.com/office/drawing/2014/main" val="20000"/>
                    </a:ext>
                  </a:extLst>
                </a:gridCol>
                <a:gridCol w="2385900">
                  <a:extLst>
                    <a:ext uri="{9D8B030D-6E8A-4147-A177-3AD203B41FA5}">
                      <a16:colId xmlns:a16="http://schemas.microsoft.com/office/drawing/2014/main" val="20001"/>
                    </a:ext>
                  </a:extLst>
                </a:gridCol>
                <a:gridCol w="2385900">
                  <a:extLst>
                    <a:ext uri="{9D8B030D-6E8A-4147-A177-3AD203B41FA5}">
                      <a16:colId xmlns:a16="http://schemas.microsoft.com/office/drawing/2014/main" val="20002"/>
                    </a:ext>
                  </a:extLst>
                </a:gridCol>
              </a:tblGrid>
              <a:tr h="361850">
                <a:tc>
                  <a:txBody>
                    <a:bodyPr/>
                    <a:lstStyle/>
                    <a:p>
                      <a:pPr marL="0" lvl="0" indent="0" algn="ctr" rtl="0">
                        <a:spcBef>
                          <a:spcPts val="0"/>
                        </a:spcBef>
                        <a:spcAft>
                          <a:spcPts val="0"/>
                        </a:spcAft>
                        <a:buNone/>
                      </a:pPr>
                      <a:r>
                        <a:rPr lang="en" sz="1200">
                          <a:latin typeface="+mn-lt"/>
                        </a:rPr>
                        <a:t>Assessment</a:t>
                      </a:r>
                      <a:endParaRPr sz="1200">
                        <a:latin typeface="+mn-lt"/>
                      </a:endParaRPr>
                    </a:p>
                  </a:txBody>
                  <a:tcPr marL="91425" marR="91425" marT="91425" marB="91425"/>
                </a:tc>
                <a:tc>
                  <a:txBody>
                    <a:bodyPr/>
                    <a:lstStyle/>
                    <a:p>
                      <a:pPr marL="0" lvl="0" indent="0" algn="ctr" rtl="0">
                        <a:spcBef>
                          <a:spcPts val="0"/>
                        </a:spcBef>
                        <a:spcAft>
                          <a:spcPts val="0"/>
                        </a:spcAft>
                        <a:buNone/>
                      </a:pPr>
                      <a:r>
                        <a:rPr lang="en" sz="1200">
                          <a:latin typeface="+mn-lt"/>
                        </a:rPr>
                        <a:t>Correlation r/p values</a:t>
                      </a:r>
                      <a:endParaRPr sz="1200">
                        <a:latin typeface="+mn-lt"/>
                      </a:endParaRPr>
                    </a:p>
                  </a:txBody>
                  <a:tcPr marL="91425" marR="91425" marT="91425" marB="91425"/>
                </a:tc>
                <a:tc>
                  <a:txBody>
                    <a:bodyPr/>
                    <a:lstStyle/>
                    <a:p>
                      <a:pPr marL="0" lvl="0" indent="0" algn="ctr" rtl="0">
                        <a:spcBef>
                          <a:spcPts val="0"/>
                        </a:spcBef>
                        <a:spcAft>
                          <a:spcPts val="0"/>
                        </a:spcAft>
                        <a:buNone/>
                      </a:pPr>
                      <a:r>
                        <a:rPr lang="en" sz="1200">
                          <a:latin typeface="+mn-lt"/>
                        </a:rPr>
                        <a:t>References</a:t>
                      </a:r>
                      <a:endParaRPr sz="1200">
                        <a:latin typeface="+mn-lt"/>
                      </a:endParaRPr>
                    </a:p>
                  </a:txBody>
                  <a:tcPr marL="91425" marR="91425" marT="91425" marB="91425"/>
                </a:tc>
                <a:extLst>
                  <a:ext uri="{0D108BD9-81ED-4DB2-BD59-A6C34878D82A}">
                    <a16:rowId xmlns:a16="http://schemas.microsoft.com/office/drawing/2014/main" val="10000"/>
                  </a:ext>
                </a:extLst>
              </a:tr>
              <a:tr h="555075">
                <a:tc>
                  <a:txBody>
                    <a:bodyPr/>
                    <a:lstStyle/>
                    <a:p>
                      <a:pPr marL="0" lvl="0" indent="0" algn="l" rtl="0">
                        <a:spcBef>
                          <a:spcPts val="0"/>
                        </a:spcBef>
                        <a:spcAft>
                          <a:spcPts val="0"/>
                        </a:spcAft>
                        <a:buNone/>
                      </a:pPr>
                      <a:r>
                        <a:rPr lang="en" sz="1200">
                          <a:latin typeface="+mn-lt"/>
                        </a:rPr>
                        <a:t>Hamilton Anxiety Rating Scale</a:t>
                      </a:r>
                      <a:endParaRPr sz="1200">
                        <a:latin typeface="+mn-lt"/>
                      </a:endParaRPr>
                    </a:p>
                  </a:txBody>
                  <a:tcPr marL="91425" marR="91425" marT="91425" marB="91425"/>
                </a:tc>
                <a:tc>
                  <a:txBody>
                    <a:bodyPr/>
                    <a:lstStyle/>
                    <a:p>
                      <a:pPr marL="0" lvl="0" indent="0" algn="l" rtl="0">
                        <a:spcBef>
                          <a:spcPts val="0"/>
                        </a:spcBef>
                        <a:spcAft>
                          <a:spcPts val="0"/>
                        </a:spcAft>
                        <a:buNone/>
                      </a:pPr>
                      <a:r>
                        <a:rPr lang="en" sz="1200">
                          <a:latin typeface="+mn-lt"/>
                        </a:rPr>
                        <a:t>r= .51 (p &lt; .001)</a:t>
                      </a:r>
                      <a:endParaRPr sz="1200">
                        <a:latin typeface="+mn-lt"/>
                      </a:endParaRPr>
                    </a:p>
                  </a:txBody>
                  <a:tcPr marL="91425" marR="91425" marT="91425" marB="91425"/>
                </a:tc>
                <a:tc>
                  <a:txBody>
                    <a:bodyPr/>
                    <a:lstStyle/>
                    <a:p>
                      <a:pPr marL="0" lvl="0" indent="0" algn="l" rtl="0">
                        <a:spcBef>
                          <a:spcPts val="0"/>
                        </a:spcBef>
                        <a:spcAft>
                          <a:spcPts val="0"/>
                        </a:spcAft>
                        <a:buNone/>
                      </a:pPr>
                      <a:r>
                        <a:rPr lang="en" sz="1200">
                          <a:latin typeface="+mn-lt"/>
                        </a:rPr>
                        <a:t>(Hamilton, 1959; Riskind, Beck, Brown &amp; Steer, 1987)</a:t>
                      </a:r>
                      <a:endParaRPr sz="1200">
                        <a:latin typeface="+mn-lt"/>
                      </a:endParaRPr>
                    </a:p>
                  </a:txBody>
                  <a:tcPr marL="91425" marR="91425" marT="91425" marB="91425"/>
                </a:tc>
                <a:extLst>
                  <a:ext uri="{0D108BD9-81ED-4DB2-BD59-A6C34878D82A}">
                    <a16:rowId xmlns:a16="http://schemas.microsoft.com/office/drawing/2014/main" val="10001"/>
                  </a:ext>
                </a:extLst>
              </a:tr>
              <a:tr h="555075">
                <a:tc>
                  <a:txBody>
                    <a:bodyPr/>
                    <a:lstStyle/>
                    <a:p>
                      <a:pPr marL="0" lvl="0" indent="0" algn="l" rtl="0">
                        <a:spcBef>
                          <a:spcPts val="0"/>
                        </a:spcBef>
                        <a:spcAft>
                          <a:spcPts val="0"/>
                        </a:spcAft>
                        <a:buNone/>
                      </a:pPr>
                      <a:r>
                        <a:rPr lang="en" sz="1200" dirty="0">
                          <a:latin typeface="+mn-lt"/>
                        </a:rPr>
                        <a:t>Cognition Checklist (dysfunctional cognitions relating to anxiety)</a:t>
                      </a:r>
                      <a:endParaRPr sz="1200" dirty="0">
                        <a:latin typeface="+mn-lt"/>
                      </a:endParaRPr>
                    </a:p>
                  </a:txBody>
                  <a:tcPr marL="91425" marR="91425" marT="91425" marB="91425"/>
                </a:tc>
                <a:tc>
                  <a:txBody>
                    <a:bodyPr/>
                    <a:lstStyle/>
                    <a:p>
                      <a:pPr marL="0" lvl="0" indent="0" algn="l" rtl="0">
                        <a:spcBef>
                          <a:spcPts val="0"/>
                        </a:spcBef>
                        <a:spcAft>
                          <a:spcPts val="0"/>
                        </a:spcAft>
                        <a:buNone/>
                      </a:pPr>
                      <a:r>
                        <a:rPr lang="en" sz="1200">
                          <a:latin typeface="+mn-lt"/>
                        </a:rPr>
                        <a:t>r= .51 (p&lt; .001)</a:t>
                      </a:r>
                      <a:endParaRPr sz="1200">
                        <a:latin typeface="+mn-lt"/>
                      </a:endParaRPr>
                    </a:p>
                  </a:txBody>
                  <a:tcPr marL="91425" marR="91425" marT="91425" marB="91425"/>
                </a:tc>
                <a:tc>
                  <a:txBody>
                    <a:bodyPr/>
                    <a:lstStyle/>
                    <a:p>
                      <a:pPr marL="0" lvl="0" indent="0" algn="l" rtl="0">
                        <a:spcBef>
                          <a:spcPts val="0"/>
                        </a:spcBef>
                        <a:spcAft>
                          <a:spcPts val="0"/>
                        </a:spcAft>
                        <a:buNone/>
                      </a:pPr>
                      <a:r>
                        <a:rPr lang="en" sz="1200" dirty="0">
                          <a:latin typeface="+mn-lt"/>
                        </a:rPr>
                        <a:t>(Beck, Brown, Steer, Eidleson &amp; Riskind, 1987)</a:t>
                      </a:r>
                      <a:endParaRPr sz="1200" dirty="0">
                        <a:latin typeface="+mn-lt"/>
                      </a:endParaRPr>
                    </a:p>
                  </a:txBody>
                  <a:tcPr marL="91425" marR="91425" marT="91425" marB="91425"/>
                </a:tc>
                <a:extLst>
                  <a:ext uri="{0D108BD9-81ED-4DB2-BD59-A6C34878D82A}">
                    <a16:rowId xmlns:a16="http://schemas.microsoft.com/office/drawing/2014/main" val="10002"/>
                  </a:ext>
                </a:extLst>
              </a:tr>
              <a:tr h="555075">
                <a:tc>
                  <a:txBody>
                    <a:bodyPr/>
                    <a:lstStyle/>
                    <a:p>
                      <a:pPr marL="0" lvl="0" indent="0" algn="l" rtl="0">
                        <a:spcBef>
                          <a:spcPts val="0"/>
                        </a:spcBef>
                        <a:spcAft>
                          <a:spcPts val="0"/>
                        </a:spcAft>
                        <a:buNone/>
                      </a:pPr>
                      <a:r>
                        <a:rPr lang="en" sz="1200">
                          <a:latin typeface="+mn-lt"/>
                        </a:rPr>
                        <a:t>State-Trait Anxiety Inventory</a:t>
                      </a:r>
                      <a:endParaRPr sz="1200">
                        <a:latin typeface="+mn-lt"/>
                      </a:endParaRPr>
                    </a:p>
                  </a:txBody>
                  <a:tcPr marL="91425" marR="91425" marT="91425" marB="91425"/>
                </a:tc>
                <a:tc>
                  <a:txBody>
                    <a:bodyPr/>
                    <a:lstStyle/>
                    <a:p>
                      <a:pPr marL="0" lvl="0" indent="0" algn="l" rtl="0">
                        <a:spcBef>
                          <a:spcPts val="0"/>
                        </a:spcBef>
                        <a:spcAft>
                          <a:spcPts val="0"/>
                        </a:spcAft>
                        <a:buNone/>
                      </a:pPr>
                      <a:r>
                        <a:rPr lang="en" sz="1200">
                          <a:latin typeface="+mn-lt"/>
                        </a:rPr>
                        <a:t>Trait r= .58 (p&lt; .001)</a:t>
                      </a:r>
                      <a:endParaRPr sz="1200">
                        <a:latin typeface="+mn-lt"/>
                      </a:endParaRPr>
                    </a:p>
                    <a:p>
                      <a:pPr marL="0" lvl="0" indent="0" algn="l" rtl="0">
                        <a:spcBef>
                          <a:spcPts val="0"/>
                        </a:spcBef>
                        <a:spcAft>
                          <a:spcPts val="0"/>
                        </a:spcAft>
                        <a:buNone/>
                      </a:pPr>
                      <a:r>
                        <a:rPr lang="en" sz="1200">
                          <a:latin typeface="+mn-lt"/>
                        </a:rPr>
                        <a:t>State r= .47 (p&lt; .01)</a:t>
                      </a:r>
                      <a:endParaRPr sz="1200">
                        <a:latin typeface="+mn-lt"/>
                      </a:endParaRPr>
                    </a:p>
                  </a:txBody>
                  <a:tcPr marL="91425" marR="91425" marT="91425" marB="91425"/>
                </a:tc>
                <a:tc>
                  <a:txBody>
                    <a:bodyPr/>
                    <a:lstStyle/>
                    <a:p>
                      <a:pPr marL="0" lvl="0" indent="0" algn="l" rtl="0">
                        <a:spcBef>
                          <a:spcPts val="0"/>
                        </a:spcBef>
                        <a:spcAft>
                          <a:spcPts val="0"/>
                        </a:spcAft>
                        <a:buNone/>
                      </a:pPr>
                      <a:r>
                        <a:rPr lang="en" sz="1200" dirty="0">
                          <a:latin typeface="+mn-lt"/>
                        </a:rPr>
                        <a:t>(STAI; Speilberger, 1983)</a:t>
                      </a:r>
                      <a:endParaRPr sz="1200" dirty="0">
                        <a:latin typeface="+mn-lt"/>
                      </a:endParaRPr>
                    </a:p>
                  </a:txBody>
                  <a:tcPr marL="91425" marR="91425" marT="91425" marB="91425"/>
                </a:tc>
                <a:extLst>
                  <a:ext uri="{0D108BD9-81ED-4DB2-BD59-A6C34878D82A}">
                    <a16:rowId xmlns:a16="http://schemas.microsoft.com/office/drawing/2014/main" val="10003"/>
                  </a:ext>
                </a:extLst>
              </a:tr>
              <a:tr h="748325">
                <a:tc>
                  <a:txBody>
                    <a:bodyPr/>
                    <a:lstStyle/>
                    <a:p>
                      <a:pPr marL="0" lvl="0" indent="0" algn="l" rtl="0">
                        <a:spcBef>
                          <a:spcPts val="0"/>
                        </a:spcBef>
                        <a:spcAft>
                          <a:spcPts val="0"/>
                        </a:spcAft>
                        <a:buNone/>
                      </a:pPr>
                      <a:r>
                        <a:rPr lang="en" sz="1200">
                          <a:latin typeface="+mn-lt"/>
                        </a:rPr>
                        <a:t>WRAD (Weekly Record of Anxiety and Depression</a:t>
                      </a:r>
                      <a:endParaRPr sz="1200">
                        <a:latin typeface="+mn-lt"/>
                      </a:endParaRPr>
                    </a:p>
                    <a:p>
                      <a:pPr marL="0" lvl="0" indent="0" algn="l" rtl="0">
                        <a:spcBef>
                          <a:spcPts val="0"/>
                        </a:spcBef>
                        <a:spcAft>
                          <a:spcPts val="0"/>
                        </a:spcAft>
                        <a:buNone/>
                      </a:pPr>
                      <a:r>
                        <a:rPr lang="en" sz="1200">
                          <a:latin typeface="+mn-lt"/>
                        </a:rPr>
                        <a:t>7 day rating scale</a:t>
                      </a:r>
                      <a:endParaRPr sz="1200">
                        <a:latin typeface="+mn-lt"/>
                      </a:endParaRPr>
                    </a:p>
                  </a:txBody>
                  <a:tcPr marL="91425" marR="91425" marT="91425" marB="91425"/>
                </a:tc>
                <a:tc>
                  <a:txBody>
                    <a:bodyPr/>
                    <a:lstStyle/>
                    <a:p>
                      <a:pPr marL="0" lvl="0" indent="0" algn="l" rtl="0">
                        <a:spcBef>
                          <a:spcPts val="0"/>
                        </a:spcBef>
                        <a:spcAft>
                          <a:spcPts val="0"/>
                        </a:spcAft>
                        <a:buNone/>
                      </a:pPr>
                      <a:r>
                        <a:rPr lang="en" sz="1200">
                          <a:latin typeface="+mn-lt"/>
                        </a:rPr>
                        <a:t>r= .54 (p &lt; .001)</a:t>
                      </a:r>
                      <a:endParaRPr sz="1200">
                        <a:latin typeface="+mn-lt"/>
                      </a:endParaRPr>
                    </a:p>
                  </a:txBody>
                  <a:tcPr marL="91425" marR="91425" marT="91425" marB="91425"/>
                </a:tc>
                <a:tc>
                  <a:txBody>
                    <a:bodyPr/>
                    <a:lstStyle/>
                    <a:p>
                      <a:pPr marL="0" lvl="0" indent="0" algn="l" rtl="0">
                        <a:spcBef>
                          <a:spcPts val="0"/>
                        </a:spcBef>
                        <a:spcAft>
                          <a:spcPts val="0"/>
                        </a:spcAft>
                        <a:buNone/>
                      </a:pPr>
                      <a:r>
                        <a:rPr lang="en" sz="1200" dirty="0">
                          <a:latin typeface="+mn-lt"/>
                        </a:rPr>
                        <a:t>(WRAD; Barlow &amp; Cerny, 1988)</a:t>
                      </a:r>
                      <a:endParaRPr sz="1200" dirty="0">
                        <a:latin typeface="+mn-lt"/>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Validity (Discriminant)</a:t>
            </a:r>
            <a:endParaRPr/>
          </a:p>
        </p:txBody>
      </p:sp>
      <p:sp>
        <p:nvSpPr>
          <p:cNvPr id="150" name="Google Shape;150;p27"/>
          <p:cNvSpPr txBox="1">
            <a:spLocks noGrp="1"/>
          </p:cNvSpPr>
          <p:nvPr>
            <p:ph type="body" idx="1"/>
          </p:nvPr>
        </p:nvSpPr>
        <p:spPr>
          <a:xfrm>
            <a:off x="311700" y="172710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dirty="0">
                <a:solidFill>
                  <a:schemeClr val="tx1"/>
                </a:solidFill>
              </a:rPr>
              <a:t>Discriminant Validity</a:t>
            </a:r>
            <a:r>
              <a:rPr lang="en" sz="1200" dirty="0">
                <a:solidFill>
                  <a:schemeClr val="tx1"/>
                </a:solidFill>
              </a:rPr>
              <a:t>: Test scores that do not correlate should also show discriminant validity to show how they differ (Hays, 2013). The BAI was created also to discriminate between several combinations of anxiety disorders along with other secondary disorders (Beck &amp; Steer, 1993).</a:t>
            </a:r>
            <a:endParaRPr sz="1200" dirty="0">
              <a:solidFill>
                <a:schemeClr val="tx1"/>
              </a:solidFill>
            </a:endParaRPr>
          </a:p>
          <a:p>
            <a:pPr marL="0" lvl="0" indent="0" algn="l" rtl="0">
              <a:spcBef>
                <a:spcPts val="1600"/>
              </a:spcBef>
              <a:spcAft>
                <a:spcPts val="0"/>
              </a:spcAft>
              <a:buNone/>
            </a:pPr>
            <a:endParaRPr sz="1200" dirty="0">
              <a:solidFill>
                <a:schemeClr val="tx1"/>
              </a:solidFill>
            </a:endParaRPr>
          </a:p>
          <a:p>
            <a:pPr marL="0" lvl="0" indent="0" algn="l" rtl="0">
              <a:spcBef>
                <a:spcPts val="1600"/>
              </a:spcBef>
              <a:spcAft>
                <a:spcPts val="0"/>
              </a:spcAft>
              <a:buNone/>
            </a:pPr>
            <a:endParaRPr sz="1200" dirty="0">
              <a:solidFill>
                <a:schemeClr val="tx1"/>
              </a:solidFill>
            </a:endParaRPr>
          </a:p>
          <a:p>
            <a:pPr marL="0" lvl="0" indent="0" algn="l" rtl="0">
              <a:spcBef>
                <a:spcPts val="1600"/>
              </a:spcBef>
              <a:spcAft>
                <a:spcPts val="0"/>
              </a:spcAft>
              <a:buNone/>
            </a:pPr>
            <a:endParaRPr sz="1200" dirty="0">
              <a:solidFill>
                <a:schemeClr val="tx1"/>
              </a:solidFill>
            </a:endParaRPr>
          </a:p>
          <a:p>
            <a:pPr marL="0" lvl="0" indent="0" algn="l" rtl="0">
              <a:spcBef>
                <a:spcPts val="1600"/>
              </a:spcBef>
              <a:spcAft>
                <a:spcPts val="0"/>
              </a:spcAft>
              <a:buNone/>
            </a:pPr>
            <a:endParaRPr lang="en" sz="1200" dirty="0">
              <a:solidFill>
                <a:schemeClr val="tx1"/>
              </a:solidFill>
            </a:endParaRPr>
          </a:p>
          <a:p>
            <a:pPr marL="0" lvl="0" indent="0" algn="l" rtl="0">
              <a:spcBef>
                <a:spcPts val="1600"/>
              </a:spcBef>
              <a:spcAft>
                <a:spcPts val="0"/>
              </a:spcAft>
              <a:buNone/>
            </a:pPr>
            <a:r>
              <a:rPr lang="en" sz="1200" dirty="0">
                <a:solidFill>
                  <a:schemeClr val="tx1"/>
                </a:solidFill>
              </a:rPr>
              <a:t>* moderate overlap between the two scores. Beck &amp; Steer (1993) explain that 25% of the anxiety group had higher scores than the highest score in the group with depression. </a:t>
            </a:r>
            <a:endParaRPr sz="1200" dirty="0">
              <a:solidFill>
                <a:schemeClr val="tx1"/>
              </a:solidFill>
            </a:endParaRPr>
          </a:p>
          <a:p>
            <a:pPr marL="0" lvl="0" indent="0" algn="l" rtl="0">
              <a:spcBef>
                <a:spcPts val="1600"/>
              </a:spcBef>
              <a:spcAft>
                <a:spcPts val="1600"/>
              </a:spcAft>
              <a:buNone/>
            </a:pPr>
            <a:r>
              <a:rPr lang="en" sz="1200" dirty="0">
                <a:solidFill>
                  <a:schemeClr val="tx1"/>
                </a:solidFill>
              </a:rPr>
              <a:t>*Scheffe was also able to determine that clients with panic disorders had higher scores than those with generalized anxiety disorder (Beck &amp; Steer, 1993). </a:t>
            </a:r>
            <a:endParaRPr sz="1200" dirty="0">
              <a:solidFill>
                <a:schemeClr val="tx1"/>
              </a:solidFill>
            </a:endParaRPr>
          </a:p>
        </p:txBody>
      </p:sp>
      <p:graphicFrame>
        <p:nvGraphicFramePr>
          <p:cNvPr id="151" name="Google Shape;151;p27"/>
          <p:cNvGraphicFramePr/>
          <p:nvPr>
            <p:extLst>
              <p:ext uri="{D42A27DB-BD31-4B8C-83A1-F6EECF244321}">
                <p14:modId xmlns:p14="http://schemas.microsoft.com/office/powerpoint/2010/main" val="3315254892"/>
              </p:ext>
            </p:extLst>
          </p:nvPr>
        </p:nvGraphicFramePr>
        <p:xfrm>
          <a:off x="952500" y="2669535"/>
          <a:ext cx="7239000" cy="1165770"/>
        </p:xfrm>
        <a:graphic>
          <a:graphicData uri="http://schemas.openxmlformats.org/drawingml/2006/table">
            <a:tbl>
              <a:tblPr>
                <a:noFill/>
                <a:tableStyleId>{12D142EA-B3E2-4EA3-8934-EE18B02AD8DF}</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 dirty="0">
                          <a:latin typeface="+mn-lt"/>
                        </a:rPr>
                        <a:t>BAI Scores/ group</a:t>
                      </a:r>
                      <a:endParaRPr dirty="0">
                        <a:latin typeface="+mn-lt"/>
                      </a:endParaRPr>
                    </a:p>
                  </a:txBody>
                  <a:tcPr marL="91425" marR="91425" marT="91425" marB="91425"/>
                </a:tc>
                <a:tc>
                  <a:txBody>
                    <a:bodyPr/>
                    <a:lstStyle/>
                    <a:p>
                      <a:pPr marL="0" lvl="0" indent="0" algn="ctr" rtl="0">
                        <a:spcBef>
                          <a:spcPts val="0"/>
                        </a:spcBef>
                        <a:spcAft>
                          <a:spcPts val="0"/>
                        </a:spcAft>
                        <a:buNone/>
                      </a:pPr>
                      <a:r>
                        <a:rPr lang="en" dirty="0">
                          <a:latin typeface="+mn-lt"/>
                        </a:rPr>
                        <a:t>number/range/median</a:t>
                      </a:r>
                      <a:endParaRPr dirty="0">
                        <a:latin typeface="+mn-lt"/>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dirty="0">
                          <a:latin typeface="+mn-lt"/>
                        </a:rPr>
                        <a:t>Primary Anxiety disorder (no depression)</a:t>
                      </a:r>
                      <a:endParaRPr dirty="0">
                        <a:latin typeface="+mn-lt"/>
                      </a:endParaRPr>
                    </a:p>
                  </a:txBody>
                  <a:tcPr marL="91425" marR="91425" marT="91425" marB="91425"/>
                </a:tc>
                <a:tc>
                  <a:txBody>
                    <a:bodyPr/>
                    <a:lstStyle/>
                    <a:p>
                      <a:pPr marL="0" lvl="0" indent="0" algn="l" rtl="0">
                        <a:spcBef>
                          <a:spcPts val="0"/>
                        </a:spcBef>
                        <a:spcAft>
                          <a:spcPts val="0"/>
                        </a:spcAft>
                        <a:buNone/>
                      </a:pPr>
                      <a:r>
                        <a:rPr lang="en">
                          <a:latin typeface="+mn-lt"/>
                        </a:rPr>
                        <a:t>(n = 82) ranged from 2-58 (median = 24)</a:t>
                      </a:r>
                      <a:endParaRPr>
                        <a:latin typeface="+mn-lt"/>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dirty="0">
                          <a:latin typeface="+mn-lt"/>
                        </a:rPr>
                        <a:t>Primary Depression disorder (no anxiety)</a:t>
                      </a:r>
                      <a:endParaRPr dirty="0">
                        <a:latin typeface="+mn-lt"/>
                      </a:endParaRPr>
                    </a:p>
                  </a:txBody>
                  <a:tcPr marL="91425" marR="91425" marT="91425" marB="91425"/>
                </a:tc>
                <a:tc>
                  <a:txBody>
                    <a:bodyPr/>
                    <a:lstStyle/>
                    <a:p>
                      <a:pPr marL="0" lvl="0" indent="0" algn="l" rtl="0">
                        <a:spcBef>
                          <a:spcPts val="0"/>
                        </a:spcBef>
                        <a:spcAft>
                          <a:spcPts val="0"/>
                        </a:spcAft>
                        <a:buNone/>
                      </a:pPr>
                      <a:r>
                        <a:rPr lang="en" dirty="0">
                          <a:latin typeface="+mn-lt"/>
                        </a:rPr>
                        <a:t>(n = 30) ranged from 1-31 (median = 13)</a:t>
                      </a:r>
                      <a:endParaRPr dirty="0">
                        <a:latin typeface="+mn-lt"/>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Factorial Validity</a:t>
            </a:r>
            <a:endParaRPr/>
          </a:p>
        </p:txBody>
      </p:sp>
      <p:sp>
        <p:nvSpPr>
          <p:cNvPr id="157" name="Google Shape;157;p28"/>
          <p:cNvSpPr txBox="1">
            <a:spLocks noGrp="1"/>
          </p:cNvSpPr>
          <p:nvPr>
            <p:ph type="body" idx="1"/>
          </p:nvPr>
        </p:nvSpPr>
        <p:spPr>
          <a:xfrm>
            <a:off x="252300" y="1627930"/>
            <a:ext cx="8520600" cy="2392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100" b="1" dirty="0"/>
              <a:t>Factorial Validity or Factor Analysis:</a:t>
            </a:r>
            <a:r>
              <a:rPr lang="en" sz="1100" dirty="0"/>
              <a:t> Determines whether the test items fall according the theory of the assessment and the degree of the covariance of items match real life (Hays, 2013). In this case the BAI Beck Anxiety Inventory should indicate principles of Cognitive Rationale reflecting thoughts, feelings and actions (Truscott, 2010). </a:t>
            </a:r>
            <a:endParaRPr sz="1100" dirty="0"/>
          </a:p>
        </p:txBody>
      </p:sp>
      <p:graphicFrame>
        <p:nvGraphicFramePr>
          <p:cNvPr id="158" name="Google Shape;158;p28"/>
          <p:cNvGraphicFramePr/>
          <p:nvPr>
            <p:extLst>
              <p:ext uri="{D42A27DB-BD31-4B8C-83A1-F6EECF244321}">
                <p14:modId xmlns:p14="http://schemas.microsoft.com/office/powerpoint/2010/main" val="596701708"/>
              </p:ext>
            </p:extLst>
          </p:nvPr>
        </p:nvGraphicFramePr>
        <p:xfrm>
          <a:off x="861060" y="2348575"/>
          <a:ext cx="7239000" cy="1143000"/>
        </p:xfrm>
        <a:graphic>
          <a:graphicData uri="http://schemas.openxmlformats.org/drawingml/2006/table">
            <a:tbl>
              <a:tblPr>
                <a:noFill/>
                <a:tableStyleId>{12D142EA-B3E2-4EA3-8934-EE18B02AD8DF}</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 sz="1100">
                          <a:latin typeface="+mn-lt"/>
                        </a:rPr>
                        <a:t>Factor</a:t>
                      </a:r>
                      <a:endParaRPr sz="1100">
                        <a:latin typeface="+mn-lt"/>
                      </a:endParaRPr>
                    </a:p>
                  </a:txBody>
                  <a:tcPr marL="91425" marR="91425" marT="91425" marB="91425"/>
                </a:tc>
                <a:tc>
                  <a:txBody>
                    <a:bodyPr/>
                    <a:lstStyle/>
                    <a:p>
                      <a:pPr marL="0" lvl="0" indent="0" algn="ctr" rtl="0">
                        <a:spcBef>
                          <a:spcPts val="0"/>
                        </a:spcBef>
                        <a:spcAft>
                          <a:spcPts val="0"/>
                        </a:spcAft>
                        <a:buNone/>
                      </a:pPr>
                      <a:r>
                        <a:rPr lang="en" sz="1100">
                          <a:latin typeface="+mn-lt"/>
                        </a:rPr>
                        <a:t>Description of Symptoms</a:t>
                      </a:r>
                      <a:endParaRPr sz="1100">
                        <a:latin typeface="+mn-lt"/>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1100">
                          <a:latin typeface="+mn-lt"/>
                        </a:rPr>
                        <a:t>Physical symptoms</a:t>
                      </a:r>
                      <a:endParaRPr sz="1100">
                        <a:latin typeface="+mn-lt"/>
                      </a:endParaRPr>
                    </a:p>
                  </a:txBody>
                  <a:tcPr marL="91425" marR="91425" marT="91425" marB="91425"/>
                </a:tc>
                <a:tc>
                  <a:txBody>
                    <a:bodyPr/>
                    <a:lstStyle/>
                    <a:p>
                      <a:pPr marL="0" lvl="0" indent="0" algn="l" rtl="0">
                        <a:spcBef>
                          <a:spcPts val="0"/>
                        </a:spcBef>
                        <a:spcAft>
                          <a:spcPts val="0"/>
                        </a:spcAft>
                        <a:buNone/>
                      </a:pPr>
                      <a:r>
                        <a:rPr lang="en" sz="1100">
                          <a:latin typeface="+mn-lt"/>
                        </a:rPr>
                        <a:t>Numbness, feeling hot, shaky, sweating</a:t>
                      </a:r>
                      <a:endParaRPr sz="1100">
                        <a:latin typeface="+mn-lt"/>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sz="1100" dirty="0">
                          <a:latin typeface="+mn-lt"/>
                        </a:rPr>
                        <a:t>Subjective and panic thinking</a:t>
                      </a:r>
                      <a:endParaRPr sz="1100" dirty="0">
                        <a:latin typeface="+mn-lt"/>
                      </a:endParaRPr>
                    </a:p>
                  </a:txBody>
                  <a:tcPr marL="91425" marR="91425" marT="91425" marB="91425"/>
                </a:tc>
                <a:tc>
                  <a:txBody>
                    <a:bodyPr/>
                    <a:lstStyle/>
                    <a:p>
                      <a:pPr marL="0" lvl="0" indent="0" algn="l" rtl="0">
                        <a:spcBef>
                          <a:spcPts val="0"/>
                        </a:spcBef>
                        <a:spcAft>
                          <a:spcPts val="0"/>
                        </a:spcAft>
                        <a:buNone/>
                      </a:pPr>
                      <a:r>
                        <a:rPr lang="en" sz="1100" dirty="0">
                          <a:latin typeface="+mn-lt"/>
                        </a:rPr>
                        <a:t>Fear of worst, fear of losing control, terrified</a:t>
                      </a:r>
                      <a:endParaRPr sz="1100" dirty="0">
                        <a:latin typeface="+mn-lt"/>
                      </a:endParaRPr>
                    </a:p>
                  </a:txBody>
                  <a:tcPr marL="91425" marR="91425" marT="91425" marB="91425"/>
                </a:tc>
                <a:extLst>
                  <a:ext uri="{0D108BD9-81ED-4DB2-BD59-A6C34878D82A}">
                    <a16:rowId xmlns:a16="http://schemas.microsoft.com/office/drawing/2014/main" val="10002"/>
                  </a:ext>
                </a:extLst>
              </a:tr>
            </a:tbl>
          </a:graphicData>
        </a:graphic>
      </p:graphicFrame>
      <p:sp>
        <p:nvSpPr>
          <p:cNvPr id="159" name="Google Shape;159;p28"/>
          <p:cNvSpPr txBox="1"/>
          <p:nvPr/>
        </p:nvSpPr>
        <p:spPr>
          <a:xfrm>
            <a:off x="371100" y="3544675"/>
            <a:ext cx="8401800" cy="142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A BAI cluster analysis regarding covariance was created for a study group of 393 patients who suffered from anxiety (Beck &amp; Steer, 1993). Four main clusters were found.</a:t>
            </a:r>
            <a:endParaRPr sz="1200" dirty="0"/>
          </a:p>
          <a:p>
            <a:pPr marL="0" lvl="0" indent="0" algn="l" rtl="0">
              <a:spcBef>
                <a:spcPts val="0"/>
              </a:spcBef>
              <a:spcAft>
                <a:spcPts val="0"/>
              </a:spcAft>
              <a:buNone/>
            </a:pPr>
            <a:endParaRPr sz="1200" dirty="0"/>
          </a:p>
          <a:p>
            <a:pPr marL="457200" lvl="0" indent="-304800" algn="l" rtl="0">
              <a:spcBef>
                <a:spcPts val="0"/>
              </a:spcBef>
              <a:spcAft>
                <a:spcPts val="0"/>
              </a:spcAft>
              <a:buSzPts val="1200"/>
              <a:buAutoNum type="arabicPeriod"/>
            </a:pPr>
            <a:r>
              <a:rPr lang="en" sz="1200" dirty="0"/>
              <a:t>Neurophysiological symptoms (Hands trembling)</a:t>
            </a:r>
            <a:endParaRPr sz="1200" dirty="0"/>
          </a:p>
          <a:p>
            <a:pPr marL="457200" lvl="0" indent="-304800" algn="l" rtl="0">
              <a:spcBef>
                <a:spcPts val="0"/>
              </a:spcBef>
              <a:spcAft>
                <a:spcPts val="0"/>
              </a:spcAft>
              <a:buSzPts val="1200"/>
              <a:buAutoNum type="arabicPeriod"/>
            </a:pPr>
            <a:r>
              <a:rPr lang="en" sz="1200" dirty="0"/>
              <a:t>Subjective symptoms (Nervous)</a:t>
            </a:r>
            <a:endParaRPr sz="1200" dirty="0"/>
          </a:p>
          <a:p>
            <a:pPr marL="457200" lvl="0" indent="-304800" algn="l" rtl="0">
              <a:spcBef>
                <a:spcPts val="0"/>
              </a:spcBef>
              <a:spcAft>
                <a:spcPts val="0"/>
              </a:spcAft>
              <a:buSzPts val="1200"/>
              <a:buAutoNum type="arabicPeriod"/>
            </a:pPr>
            <a:r>
              <a:rPr lang="en" sz="1200" dirty="0"/>
              <a:t>Panic (Heart pounding)</a:t>
            </a:r>
            <a:endParaRPr sz="1200" dirty="0"/>
          </a:p>
          <a:p>
            <a:pPr marL="457200" lvl="0" indent="-304800" algn="l" rtl="0">
              <a:spcBef>
                <a:spcPts val="0"/>
              </a:spcBef>
              <a:spcAft>
                <a:spcPts val="0"/>
              </a:spcAft>
              <a:buSzPts val="1200"/>
              <a:buAutoNum type="arabicPeriod"/>
            </a:pPr>
            <a:r>
              <a:rPr lang="en" sz="1200" dirty="0"/>
              <a:t>Autonomic (Sweating not due to heat)</a:t>
            </a:r>
            <a:endParaRPr sz="12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Validity Continued</a:t>
            </a:r>
            <a:endParaRPr/>
          </a:p>
        </p:txBody>
      </p:sp>
      <p:sp>
        <p:nvSpPr>
          <p:cNvPr id="165" name="Google Shape;165;p29"/>
          <p:cNvSpPr txBox="1">
            <a:spLocks noGrp="1"/>
          </p:cNvSpPr>
          <p:nvPr>
            <p:ph type="body" idx="1"/>
          </p:nvPr>
        </p:nvSpPr>
        <p:spPr>
          <a:xfrm>
            <a:off x="311700" y="1906855"/>
            <a:ext cx="8520600" cy="3416400"/>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dirty="0"/>
              <a:t>Kumar, Steer, and Beck (1993) explain that the BAI has demonstrated validity similar to anxiety measures for adults and also correlates with the results of the Revised Children’s Manifest Anxiety Scale with a score of .62 for 54 inpatients. </a:t>
            </a:r>
          </a:p>
          <a:p>
            <a:pPr marL="114300" indent="0">
              <a:buNone/>
            </a:pPr>
            <a:endParaRPr lang="en-CA" dirty="0"/>
          </a:p>
          <a:p>
            <a:pPr>
              <a:buFont typeface="Arial" panose="020B0604020202020204" pitchFamily="34" charset="0"/>
              <a:buChar char="•"/>
            </a:pPr>
            <a:r>
              <a:rPr lang="en-US" dirty="0"/>
              <a:t>The internal consistency of the BAI which measures how closely the assessments items with one another with a coefficient alpha score of .91 demonstrating a high degree of internal reliability while factor analysis identified 2 factors resembling structure from the results of adult patients (Kumar et. al, 1993; Sheperis, Young, &amp; Daniels, 2017)</a:t>
            </a:r>
          </a:p>
          <a:p>
            <a:pPr marL="114300" indent="0">
              <a:buNone/>
            </a:pPr>
            <a:endParaRPr lang="en-CA" dirty="0"/>
          </a:p>
          <a:p>
            <a:pPr>
              <a:buFont typeface="Arial" panose="020B0604020202020204" pitchFamily="34" charset="0"/>
              <a:buChar char="•"/>
            </a:pPr>
            <a:r>
              <a:rPr lang="en-US" dirty="0"/>
              <a:t>Kumar et. al (1993) also state that the internal consistency demonstrates that the BAI is a useful instrument for measuring self-reported anxiety in adolescent clients. </a:t>
            </a:r>
            <a:endParaRPr lang="en-CA" dirty="0"/>
          </a:p>
          <a:p>
            <a:pPr marL="0" lvl="0" indent="0" algn="l" rtl="0">
              <a:spcBef>
                <a:spcPts val="0"/>
              </a:spcBef>
              <a:spcAft>
                <a:spcPts val="160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21354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dirty="0">
                <a:solidFill>
                  <a:schemeClr val="tx1"/>
                </a:solidFill>
              </a:rPr>
              <a:t>Test Information </a:t>
            </a:r>
            <a:endParaRPr sz="4800" dirty="0">
              <a:solidFill>
                <a:schemeClr val="tx1"/>
              </a:solidFill>
            </a:endParaRPr>
          </a:p>
        </p:txBody>
      </p:sp>
      <p:pic>
        <p:nvPicPr>
          <p:cNvPr id="65" name="Google Shape;65;p14"/>
          <p:cNvPicPr preferRelativeResize="0"/>
          <p:nvPr/>
        </p:nvPicPr>
        <p:blipFill>
          <a:blip r:embed="rId3">
            <a:alphaModFix/>
          </a:blip>
          <a:stretch>
            <a:fillRect/>
          </a:stretch>
        </p:blipFill>
        <p:spPr>
          <a:xfrm rot="613341">
            <a:off x="7153063" y="2966269"/>
            <a:ext cx="1471008" cy="178151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Norming Process</a:t>
            </a:r>
            <a:endParaRPr dirty="0"/>
          </a:p>
        </p:txBody>
      </p:sp>
      <p:sp>
        <p:nvSpPr>
          <p:cNvPr id="171" name="Google Shape;171;p30"/>
          <p:cNvSpPr txBox="1">
            <a:spLocks noGrp="1"/>
          </p:cNvSpPr>
          <p:nvPr>
            <p:ph type="body" idx="1"/>
          </p:nvPr>
        </p:nvSpPr>
        <p:spPr>
          <a:xfrm>
            <a:off x="-167640" y="1649148"/>
            <a:ext cx="8520600" cy="34164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Font typeface="Arial" panose="020B0604020202020204" pitchFamily="34" charset="0"/>
              <a:buChar char="•"/>
            </a:pPr>
            <a:r>
              <a:rPr lang="en" sz="1100" dirty="0"/>
              <a:t>Beck, Epstein et al. (1988) included three samples of psychiatric outpatients (Beck &amp; Steer, 1993)</a:t>
            </a:r>
            <a:endParaRPr sz="1100" dirty="0"/>
          </a:p>
          <a:p>
            <a:pPr marL="457200" lvl="0" indent="-304800" algn="l" rtl="0">
              <a:spcBef>
                <a:spcPts val="0"/>
              </a:spcBef>
              <a:spcAft>
                <a:spcPts val="0"/>
              </a:spcAft>
              <a:buSzPts val="1200"/>
              <a:buFont typeface="Arial" panose="020B0604020202020204" pitchFamily="34" charset="0"/>
              <a:buChar char="•"/>
            </a:pPr>
            <a:r>
              <a:rPr lang="en" sz="1100" dirty="0"/>
              <a:t>Total number of outpatients was 1,086</a:t>
            </a:r>
            <a:endParaRPr sz="1100" dirty="0"/>
          </a:p>
          <a:p>
            <a:pPr marL="457200" lvl="0" indent="-304800" algn="l" rtl="0">
              <a:spcBef>
                <a:spcPts val="0"/>
              </a:spcBef>
              <a:spcAft>
                <a:spcPts val="0"/>
              </a:spcAft>
              <a:buSzPts val="1200"/>
              <a:buFont typeface="Arial" panose="020B0604020202020204" pitchFamily="34" charset="0"/>
              <a:buChar char="•"/>
            </a:pPr>
            <a:r>
              <a:rPr lang="en" sz="1100" dirty="0"/>
              <a:t>Beck &amp; Steer (1993) explain that patients were chosen from pool of candidates with mood and anxiety disorders but also a variety of other disorders were present.</a:t>
            </a:r>
            <a:endParaRPr sz="1100" dirty="0"/>
          </a:p>
          <a:p>
            <a:pPr marL="457200" lvl="0" indent="-304800" algn="l" rtl="0">
              <a:spcBef>
                <a:spcPts val="0"/>
              </a:spcBef>
              <a:spcAft>
                <a:spcPts val="0"/>
              </a:spcAft>
              <a:buSzPts val="1200"/>
              <a:buFont typeface="Arial" panose="020B0604020202020204" pitchFamily="34" charset="0"/>
              <a:buChar char="•"/>
            </a:pPr>
            <a:r>
              <a:rPr lang="en" sz="1100" dirty="0"/>
              <a:t>Final subsample were 160 outpatients</a:t>
            </a:r>
            <a:endParaRPr sz="1100" dirty="0"/>
          </a:p>
          <a:p>
            <a:pPr marL="457200" lvl="0" indent="-304800" algn="l" rtl="0">
              <a:lnSpc>
                <a:spcPct val="100000"/>
              </a:lnSpc>
              <a:spcBef>
                <a:spcPts val="0"/>
              </a:spcBef>
              <a:spcAft>
                <a:spcPts val="0"/>
              </a:spcAft>
              <a:buSzPts val="1200"/>
              <a:buFont typeface="Arial" panose="020B0604020202020204" pitchFamily="34" charset="0"/>
              <a:buChar char="•"/>
            </a:pPr>
            <a:r>
              <a:rPr lang="en" sz="1100" dirty="0"/>
              <a:t>Fydrich et al (1990) conducted a similar study with two samples</a:t>
            </a:r>
            <a:endParaRPr sz="1100" dirty="0"/>
          </a:p>
          <a:p>
            <a:pPr marL="457200" lvl="0" indent="-304800" algn="l" rtl="0">
              <a:lnSpc>
                <a:spcPct val="100000"/>
              </a:lnSpc>
              <a:spcBef>
                <a:spcPts val="0"/>
              </a:spcBef>
              <a:spcAft>
                <a:spcPts val="0"/>
              </a:spcAft>
              <a:buSzPts val="1200"/>
              <a:buFont typeface="Arial" panose="020B0604020202020204" pitchFamily="34" charset="0"/>
              <a:buChar char="•"/>
            </a:pPr>
            <a:r>
              <a:rPr lang="en" sz="1100" dirty="0"/>
              <a:t>BAI used in non clinical samples (Dent &amp; Salkovskis, 1986)</a:t>
            </a:r>
            <a:endParaRPr sz="1100" dirty="0"/>
          </a:p>
          <a:p>
            <a:pPr marL="0" lvl="0" indent="0" algn="l" rtl="0">
              <a:lnSpc>
                <a:spcPct val="100000"/>
              </a:lnSpc>
              <a:spcBef>
                <a:spcPts val="1600"/>
              </a:spcBef>
              <a:spcAft>
                <a:spcPts val="0"/>
              </a:spcAft>
              <a:buNone/>
            </a:pPr>
            <a:endParaRPr sz="1200" dirty="0"/>
          </a:p>
          <a:p>
            <a:pPr marL="0" lvl="0" indent="0" algn="l" rtl="0">
              <a:spcBef>
                <a:spcPts val="1600"/>
              </a:spcBef>
              <a:spcAft>
                <a:spcPts val="0"/>
              </a:spcAft>
              <a:buNone/>
            </a:pPr>
            <a:endParaRPr sz="1200" dirty="0"/>
          </a:p>
          <a:p>
            <a:pPr marL="0" lvl="0" indent="0" algn="l" rtl="0">
              <a:spcBef>
                <a:spcPts val="1600"/>
              </a:spcBef>
              <a:spcAft>
                <a:spcPts val="1600"/>
              </a:spcAft>
              <a:buNone/>
            </a:pPr>
            <a:endParaRPr sz="1200" dirty="0"/>
          </a:p>
        </p:txBody>
      </p:sp>
      <p:graphicFrame>
        <p:nvGraphicFramePr>
          <p:cNvPr id="172" name="Google Shape;172;p30"/>
          <p:cNvGraphicFramePr/>
          <p:nvPr>
            <p:extLst>
              <p:ext uri="{D42A27DB-BD31-4B8C-83A1-F6EECF244321}">
                <p14:modId xmlns:p14="http://schemas.microsoft.com/office/powerpoint/2010/main" val="4120056510"/>
              </p:ext>
            </p:extLst>
          </p:nvPr>
        </p:nvGraphicFramePr>
        <p:xfrm>
          <a:off x="209030" y="3243570"/>
          <a:ext cx="4732950" cy="1496500"/>
        </p:xfrm>
        <a:graphic>
          <a:graphicData uri="http://schemas.openxmlformats.org/drawingml/2006/table">
            <a:tbl>
              <a:tblPr>
                <a:noFill/>
                <a:tableStyleId>{12D142EA-B3E2-4EA3-8934-EE18B02AD8DF}</a:tableStyleId>
              </a:tblPr>
              <a:tblGrid>
                <a:gridCol w="1186750">
                  <a:extLst>
                    <a:ext uri="{9D8B030D-6E8A-4147-A177-3AD203B41FA5}">
                      <a16:colId xmlns:a16="http://schemas.microsoft.com/office/drawing/2014/main" val="20000"/>
                    </a:ext>
                  </a:extLst>
                </a:gridCol>
                <a:gridCol w="527150">
                  <a:extLst>
                    <a:ext uri="{9D8B030D-6E8A-4147-A177-3AD203B41FA5}">
                      <a16:colId xmlns:a16="http://schemas.microsoft.com/office/drawing/2014/main" val="20001"/>
                    </a:ext>
                  </a:extLst>
                </a:gridCol>
                <a:gridCol w="1149825">
                  <a:extLst>
                    <a:ext uri="{9D8B030D-6E8A-4147-A177-3AD203B41FA5}">
                      <a16:colId xmlns:a16="http://schemas.microsoft.com/office/drawing/2014/main" val="20002"/>
                    </a:ext>
                  </a:extLst>
                </a:gridCol>
                <a:gridCol w="1207200">
                  <a:extLst>
                    <a:ext uri="{9D8B030D-6E8A-4147-A177-3AD203B41FA5}">
                      <a16:colId xmlns:a16="http://schemas.microsoft.com/office/drawing/2014/main" val="20003"/>
                    </a:ext>
                  </a:extLst>
                </a:gridCol>
                <a:gridCol w="662025">
                  <a:extLst>
                    <a:ext uri="{9D8B030D-6E8A-4147-A177-3AD203B41FA5}">
                      <a16:colId xmlns:a16="http://schemas.microsoft.com/office/drawing/2014/main" val="20004"/>
                    </a:ext>
                  </a:extLst>
                </a:gridCol>
              </a:tblGrid>
              <a:tr h="548425">
                <a:tc>
                  <a:txBody>
                    <a:bodyPr/>
                    <a:lstStyle/>
                    <a:p>
                      <a:pPr marL="0" lvl="0" indent="0" algn="ctr" rtl="0">
                        <a:spcBef>
                          <a:spcPts val="0"/>
                        </a:spcBef>
                        <a:spcAft>
                          <a:spcPts val="0"/>
                        </a:spcAft>
                        <a:buNone/>
                      </a:pPr>
                      <a:r>
                        <a:rPr lang="en" sz="1200" dirty="0">
                          <a:latin typeface="+mn-lt"/>
                        </a:rPr>
                        <a:t>Population</a:t>
                      </a:r>
                      <a:endParaRPr sz="1200" dirty="0">
                        <a:latin typeface="+mn-l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latin typeface="+mn-lt"/>
                        </a:rPr>
                        <a:t>N</a:t>
                      </a:r>
                      <a:endParaRPr sz="1200" dirty="0">
                        <a:latin typeface="+mn-l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latin typeface="+mn-lt"/>
                        </a:rPr>
                        <a:t>percentage</a:t>
                      </a:r>
                      <a:endParaRPr sz="1200" dirty="0">
                        <a:latin typeface="+mn-l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a:latin typeface="+mn-lt"/>
                        </a:rPr>
                        <a:t>mean age</a:t>
                      </a:r>
                      <a:endParaRPr sz="1200">
                        <a:latin typeface="+mn-lt"/>
                      </a:endParaRPr>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l" rtl="0">
                        <a:spcBef>
                          <a:spcPts val="0"/>
                        </a:spcBef>
                        <a:spcAft>
                          <a:spcPts val="0"/>
                        </a:spcAft>
                        <a:buNone/>
                      </a:pPr>
                      <a:r>
                        <a:rPr lang="en" sz="1200">
                          <a:latin typeface="+mn-lt"/>
                        </a:rPr>
                        <a:t>SD</a:t>
                      </a:r>
                      <a:endParaRPr sz="1200">
                        <a:latin typeface="+mn-lt"/>
                      </a:endParaRPr>
                    </a:p>
                  </a:txBody>
                  <a:tcPr marL="91425" marR="91425" marT="91425" marB="91425"/>
                </a:tc>
                <a:extLst>
                  <a:ext uri="{0D108BD9-81ED-4DB2-BD59-A6C34878D82A}">
                    <a16:rowId xmlns:a16="http://schemas.microsoft.com/office/drawing/2014/main" val="10000"/>
                  </a:ext>
                </a:extLst>
              </a:tr>
              <a:tr h="548425">
                <a:tc>
                  <a:txBody>
                    <a:bodyPr/>
                    <a:lstStyle/>
                    <a:p>
                      <a:pPr marL="0" lvl="0" indent="0" algn="l" rtl="0">
                        <a:spcBef>
                          <a:spcPts val="0"/>
                        </a:spcBef>
                        <a:spcAft>
                          <a:spcPts val="0"/>
                        </a:spcAft>
                        <a:buNone/>
                      </a:pPr>
                      <a:r>
                        <a:rPr lang="en" sz="1200">
                          <a:latin typeface="+mn-lt"/>
                        </a:rPr>
                        <a:t>Men</a:t>
                      </a:r>
                      <a:endParaRPr sz="1200">
                        <a:latin typeface="+mn-l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200">
                          <a:latin typeface="+mn-lt"/>
                        </a:rPr>
                        <a:t>456</a:t>
                      </a:r>
                      <a:endParaRPr sz="1200">
                        <a:latin typeface="+mn-l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200" dirty="0">
                          <a:latin typeface="+mn-lt"/>
                        </a:rPr>
                        <a:t>42%</a:t>
                      </a:r>
                      <a:endParaRPr sz="1200" dirty="0">
                        <a:latin typeface="+mn-l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200" dirty="0">
                          <a:latin typeface="+mn-lt"/>
                        </a:rPr>
                        <a:t>36.4 years old</a:t>
                      </a:r>
                      <a:endParaRPr sz="1200" dirty="0">
                        <a:latin typeface="+mn-lt"/>
                      </a:endParaRPr>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l" rtl="0">
                        <a:spcBef>
                          <a:spcPts val="0"/>
                        </a:spcBef>
                        <a:spcAft>
                          <a:spcPts val="0"/>
                        </a:spcAft>
                        <a:buNone/>
                      </a:pPr>
                      <a:r>
                        <a:rPr lang="en" sz="1200">
                          <a:latin typeface="+mn-lt"/>
                        </a:rPr>
                        <a:t>12.4</a:t>
                      </a:r>
                      <a:endParaRPr sz="1200">
                        <a:latin typeface="+mn-lt"/>
                      </a:endParaRPr>
                    </a:p>
                  </a:txBody>
                  <a:tcPr marL="91425" marR="91425" marT="91425" marB="91425"/>
                </a:tc>
                <a:extLst>
                  <a:ext uri="{0D108BD9-81ED-4DB2-BD59-A6C34878D82A}">
                    <a16:rowId xmlns:a16="http://schemas.microsoft.com/office/drawing/2014/main" val="10001"/>
                  </a:ext>
                </a:extLst>
              </a:tr>
              <a:tr h="399650">
                <a:tc>
                  <a:txBody>
                    <a:bodyPr/>
                    <a:lstStyle/>
                    <a:p>
                      <a:pPr marL="0" lvl="0" indent="0" algn="l" rtl="0">
                        <a:spcBef>
                          <a:spcPts val="0"/>
                        </a:spcBef>
                        <a:spcAft>
                          <a:spcPts val="0"/>
                        </a:spcAft>
                        <a:buNone/>
                      </a:pPr>
                      <a:r>
                        <a:rPr lang="en" sz="1200">
                          <a:latin typeface="+mn-lt"/>
                        </a:rPr>
                        <a:t>Women</a:t>
                      </a:r>
                      <a:endParaRPr sz="1200">
                        <a:latin typeface="+mn-lt"/>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 sz="1200">
                          <a:latin typeface="+mn-lt"/>
                        </a:rPr>
                        <a:t>630</a:t>
                      </a:r>
                      <a:endParaRPr sz="1200">
                        <a:latin typeface="+mn-lt"/>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 sz="1200">
                          <a:latin typeface="+mn-lt"/>
                        </a:rPr>
                        <a:t>58%</a:t>
                      </a:r>
                      <a:endParaRPr sz="1200">
                        <a:latin typeface="+mn-lt"/>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 sz="1200" dirty="0">
                          <a:latin typeface="+mn-lt"/>
                        </a:rPr>
                        <a:t>35.7 years old</a:t>
                      </a:r>
                      <a:endParaRPr sz="1200" dirty="0">
                        <a:latin typeface="+mn-lt"/>
                      </a:endParaRPr>
                    </a:p>
                  </a:txBody>
                  <a:tcPr marL="91425" marR="91425" marT="91425" marB="91425"/>
                </a:tc>
                <a:tc>
                  <a:txBody>
                    <a:bodyPr/>
                    <a:lstStyle/>
                    <a:p>
                      <a:pPr marL="0" lvl="0" indent="0" algn="l" rtl="0">
                        <a:spcBef>
                          <a:spcPts val="0"/>
                        </a:spcBef>
                        <a:spcAft>
                          <a:spcPts val="0"/>
                        </a:spcAft>
                        <a:buNone/>
                      </a:pPr>
                      <a:r>
                        <a:rPr lang="en" sz="1200" dirty="0">
                          <a:latin typeface="+mn-lt"/>
                        </a:rPr>
                        <a:t>12.1</a:t>
                      </a:r>
                      <a:endParaRPr sz="1200" dirty="0">
                        <a:latin typeface="+mn-lt"/>
                      </a:endParaRPr>
                    </a:p>
                  </a:txBody>
                  <a:tcPr marL="91425" marR="91425" marT="91425" marB="91425"/>
                </a:tc>
                <a:extLst>
                  <a:ext uri="{0D108BD9-81ED-4DB2-BD59-A6C34878D82A}">
                    <a16:rowId xmlns:a16="http://schemas.microsoft.com/office/drawing/2014/main" val="10002"/>
                  </a:ext>
                </a:extLst>
              </a:tr>
            </a:tbl>
          </a:graphicData>
        </a:graphic>
      </p:graphicFrame>
      <p:graphicFrame>
        <p:nvGraphicFramePr>
          <p:cNvPr id="173" name="Google Shape;173;p30"/>
          <p:cNvGraphicFramePr/>
          <p:nvPr>
            <p:extLst>
              <p:ext uri="{D42A27DB-BD31-4B8C-83A1-F6EECF244321}">
                <p14:modId xmlns:p14="http://schemas.microsoft.com/office/powerpoint/2010/main" val="1750389077"/>
              </p:ext>
            </p:extLst>
          </p:nvPr>
        </p:nvGraphicFramePr>
        <p:xfrm>
          <a:off x="5151010" y="2261598"/>
          <a:ext cx="3924410" cy="2956350"/>
        </p:xfrm>
        <a:graphic>
          <a:graphicData uri="http://schemas.openxmlformats.org/drawingml/2006/table">
            <a:tbl>
              <a:tblPr>
                <a:noFill/>
                <a:tableStyleId>{12D142EA-B3E2-4EA3-8934-EE18B02AD8DF}</a:tableStyleId>
              </a:tblPr>
              <a:tblGrid>
                <a:gridCol w="1810969">
                  <a:extLst>
                    <a:ext uri="{9D8B030D-6E8A-4147-A177-3AD203B41FA5}">
                      <a16:colId xmlns:a16="http://schemas.microsoft.com/office/drawing/2014/main" val="20000"/>
                    </a:ext>
                  </a:extLst>
                </a:gridCol>
                <a:gridCol w="1124388">
                  <a:extLst>
                    <a:ext uri="{9D8B030D-6E8A-4147-A177-3AD203B41FA5}">
                      <a16:colId xmlns:a16="http://schemas.microsoft.com/office/drawing/2014/main" val="20001"/>
                    </a:ext>
                  </a:extLst>
                </a:gridCol>
                <a:gridCol w="989053">
                  <a:extLst>
                    <a:ext uri="{9D8B030D-6E8A-4147-A177-3AD203B41FA5}">
                      <a16:colId xmlns:a16="http://schemas.microsoft.com/office/drawing/2014/main" val="20002"/>
                    </a:ext>
                  </a:extLst>
                </a:gridCol>
              </a:tblGrid>
              <a:tr h="290817">
                <a:tc>
                  <a:txBody>
                    <a:bodyPr/>
                    <a:lstStyle/>
                    <a:p>
                      <a:pPr marL="0" lvl="0" indent="0" algn="ctr" rtl="0">
                        <a:spcBef>
                          <a:spcPts val="0"/>
                        </a:spcBef>
                        <a:spcAft>
                          <a:spcPts val="0"/>
                        </a:spcAft>
                        <a:buNone/>
                      </a:pPr>
                      <a:r>
                        <a:rPr lang="en" sz="1000" dirty="0">
                          <a:latin typeface="+mn-lt"/>
                        </a:rPr>
                        <a:t>Major Depression</a:t>
                      </a:r>
                      <a:endParaRPr sz="1000" dirty="0">
                        <a:latin typeface="+mn-lt"/>
                      </a:endParaRPr>
                    </a:p>
                  </a:txBody>
                  <a:tcPr marL="91425" marR="91425" marT="91425" marB="91425"/>
                </a:tc>
                <a:tc>
                  <a:txBody>
                    <a:bodyPr/>
                    <a:lstStyle/>
                    <a:p>
                      <a:pPr marL="0" lvl="0" indent="0" algn="ctr" rtl="0">
                        <a:spcBef>
                          <a:spcPts val="0"/>
                        </a:spcBef>
                        <a:spcAft>
                          <a:spcPts val="0"/>
                        </a:spcAft>
                        <a:buNone/>
                      </a:pPr>
                      <a:r>
                        <a:rPr lang="en" sz="1000">
                          <a:latin typeface="+mn-lt"/>
                        </a:rPr>
                        <a:t>40</a:t>
                      </a:r>
                      <a:endParaRPr sz="1000">
                        <a:latin typeface="+mn-lt"/>
                      </a:endParaRPr>
                    </a:p>
                  </a:txBody>
                  <a:tcPr marL="91425" marR="91425" marT="91425" marB="91425"/>
                </a:tc>
                <a:tc>
                  <a:txBody>
                    <a:bodyPr/>
                    <a:lstStyle/>
                    <a:p>
                      <a:pPr marL="0" lvl="0" indent="0" algn="ctr" rtl="0">
                        <a:spcBef>
                          <a:spcPts val="0"/>
                        </a:spcBef>
                        <a:spcAft>
                          <a:spcPts val="0"/>
                        </a:spcAft>
                        <a:buNone/>
                      </a:pPr>
                      <a:r>
                        <a:rPr lang="en" sz="1000">
                          <a:latin typeface="+mn-lt"/>
                        </a:rPr>
                        <a:t>25%</a:t>
                      </a:r>
                      <a:endParaRPr sz="1000">
                        <a:latin typeface="+mn-lt"/>
                      </a:endParaRPr>
                    </a:p>
                  </a:txBody>
                  <a:tcPr marL="91425" marR="91425" marT="91425" marB="91425"/>
                </a:tc>
                <a:extLst>
                  <a:ext uri="{0D108BD9-81ED-4DB2-BD59-A6C34878D82A}">
                    <a16:rowId xmlns:a16="http://schemas.microsoft.com/office/drawing/2014/main" val="10000"/>
                  </a:ext>
                </a:extLst>
              </a:tr>
              <a:tr h="290817">
                <a:tc>
                  <a:txBody>
                    <a:bodyPr/>
                    <a:lstStyle/>
                    <a:p>
                      <a:pPr marL="0" lvl="0" indent="0" algn="ctr" rtl="0">
                        <a:spcBef>
                          <a:spcPts val="0"/>
                        </a:spcBef>
                        <a:spcAft>
                          <a:spcPts val="0"/>
                        </a:spcAft>
                        <a:buNone/>
                      </a:pPr>
                      <a:r>
                        <a:rPr lang="en" sz="1000" dirty="0">
                          <a:latin typeface="+mn-lt"/>
                        </a:rPr>
                        <a:t>Dsythymic Depression</a:t>
                      </a:r>
                      <a:endParaRPr sz="1000" dirty="0">
                        <a:latin typeface="+mn-lt"/>
                      </a:endParaRPr>
                    </a:p>
                  </a:txBody>
                  <a:tcPr marL="91425" marR="91425" marT="91425" marB="91425"/>
                </a:tc>
                <a:tc>
                  <a:txBody>
                    <a:bodyPr/>
                    <a:lstStyle/>
                    <a:p>
                      <a:pPr marL="0" lvl="0" indent="0" algn="ctr" rtl="0">
                        <a:spcBef>
                          <a:spcPts val="0"/>
                        </a:spcBef>
                        <a:spcAft>
                          <a:spcPts val="0"/>
                        </a:spcAft>
                        <a:buNone/>
                      </a:pPr>
                      <a:r>
                        <a:rPr lang="en" sz="1000" dirty="0">
                          <a:latin typeface="+mn-lt"/>
                        </a:rPr>
                        <a:t>11</a:t>
                      </a:r>
                      <a:endParaRPr sz="1000" dirty="0">
                        <a:latin typeface="+mn-lt"/>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000">
                          <a:latin typeface="+mn-lt"/>
                        </a:rPr>
                        <a:t>6.9%</a:t>
                      </a:r>
                      <a:endParaRPr sz="1000">
                        <a:latin typeface="+mn-lt"/>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290817">
                <a:tc>
                  <a:txBody>
                    <a:bodyPr/>
                    <a:lstStyle/>
                    <a:p>
                      <a:pPr marL="0" lvl="0" indent="0" algn="ctr" rtl="0">
                        <a:spcBef>
                          <a:spcPts val="0"/>
                        </a:spcBef>
                        <a:spcAft>
                          <a:spcPts val="0"/>
                        </a:spcAft>
                        <a:buNone/>
                      </a:pPr>
                      <a:r>
                        <a:rPr lang="en" sz="1000" dirty="0">
                          <a:latin typeface="+mn-lt"/>
                        </a:rPr>
                        <a:t>Panic with Agoraphobia</a:t>
                      </a:r>
                      <a:endParaRPr sz="1000" dirty="0">
                        <a:latin typeface="+mn-lt"/>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 sz="1000">
                          <a:latin typeface="+mn-lt"/>
                        </a:rPr>
                        <a:t>45</a:t>
                      </a:r>
                      <a:endParaRPr sz="1000">
                        <a:latin typeface="+mn-l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000">
                          <a:latin typeface="+mn-lt"/>
                        </a:rPr>
                        <a:t>28.1%</a:t>
                      </a:r>
                      <a:endParaRPr sz="1000">
                        <a:latin typeface="+mn-l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423018">
                <a:tc>
                  <a:txBody>
                    <a:bodyPr/>
                    <a:lstStyle/>
                    <a:p>
                      <a:pPr marL="0" lvl="0" indent="0" algn="ctr" rtl="0">
                        <a:spcBef>
                          <a:spcPts val="0"/>
                        </a:spcBef>
                        <a:spcAft>
                          <a:spcPts val="0"/>
                        </a:spcAft>
                        <a:buNone/>
                      </a:pPr>
                      <a:r>
                        <a:rPr lang="en" sz="1000" dirty="0">
                          <a:latin typeface="+mn-lt"/>
                        </a:rPr>
                        <a:t>Agoraphobia with panic attacks</a:t>
                      </a:r>
                      <a:endParaRPr sz="1000" dirty="0">
                        <a:latin typeface="+mn-lt"/>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 sz="1000" dirty="0">
                          <a:latin typeface="+mn-lt"/>
                        </a:rPr>
                        <a:t>18</a:t>
                      </a:r>
                      <a:endParaRPr sz="1000" dirty="0">
                        <a:latin typeface="+mn-l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000" dirty="0">
                          <a:latin typeface="+mn-lt"/>
                        </a:rPr>
                        <a:t>11.2%</a:t>
                      </a:r>
                      <a:endParaRPr sz="1000" dirty="0">
                        <a:latin typeface="+mn-l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290817">
                <a:tc>
                  <a:txBody>
                    <a:bodyPr/>
                    <a:lstStyle/>
                    <a:p>
                      <a:pPr marL="0" lvl="0" indent="0" algn="ctr" rtl="0">
                        <a:spcBef>
                          <a:spcPts val="0"/>
                        </a:spcBef>
                        <a:spcAft>
                          <a:spcPts val="0"/>
                        </a:spcAft>
                        <a:buNone/>
                      </a:pPr>
                      <a:r>
                        <a:rPr lang="en" sz="1000">
                          <a:latin typeface="+mn-lt"/>
                        </a:rPr>
                        <a:t>Social/ Simple Phobia</a:t>
                      </a:r>
                      <a:endParaRPr sz="1000">
                        <a:latin typeface="+mn-lt"/>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 sz="1000" dirty="0">
                          <a:latin typeface="+mn-lt"/>
                        </a:rPr>
                        <a:t>12</a:t>
                      </a:r>
                      <a:endParaRPr sz="1000" dirty="0">
                        <a:latin typeface="+mn-l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000">
                          <a:latin typeface="+mn-lt"/>
                        </a:rPr>
                        <a:t>7.5%</a:t>
                      </a:r>
                      <a:endParaRPr sz="1000">
                        <a:latin typeface="+mn-l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290817">
                <a:tc>
                  <a:txBody>
                    <a:bodyPr/>
                    <a:lstStyle/>
                    <a:p>
                      <a:pPr marL="0" lvl="0" indent="0" algn="ctr" rtl="0">
                        <a:spcBef>
                          <a:spcPts val="0"/>
                        </a:spcBef>
                        <a:spcAft>
                          <a:spcPts val="0"/>
                        </a:spcAft>
                        <a:buNone/>
                      </a:pPr>
                      <a:r>
                        <a:rPr lang="en" sz="1000">
                          <a:latin typeface="+mn-lt"/>
                        </a:rPr>
                        <a:t>GAD</a:t>
                      </a:r>
                      <a:endParaRPr sz="1000">
                        <a:latin typeface="+mn-lt"/>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 sz="1000" dirty="0">
                          <a:latin typeface="+mn-lt"/>
                        </a:rPr>
                        <a:t>18</a:t>
                      </a:r>
                      <a:endParaRPr sz="1000" dirty="0">
                        <a:latin typeface="+mn-l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000" dirty="0">
                          <a:latin typeface="+mn-lt"/>
                        </a:rPr>
                        <a:t>11.2%</a:t>
                      </a:r>
                      <a:endParaRPr sz="1000" dirty="0">
                        <a:latin typeface="+mn-l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555219">
                <a:tc>
                  <a:txBody>
                    <a:bodyPr/>
                    <a:lstStyle/>
                    <a:p>
                      <a:pPr marL="0" lvl="0" indent="0" algn="ctr" rtl="0">
                        <a:spcBef>
                          <a:spcPts val="0"/>
                        </a:spcBef>
                        <a:spcAft>
                          <a:spcPts val="0"/>
                        </a:spcAft>
                        <a:buNone/>
                      </a:pPr>
                      <a:r>
                        <a:rPr lang="en" sz="1000">
                          <a:latin typeface="+mn-lt"/>
                        </a:rPr>
                        <a:t>Miscellaneous, nonanxiety, nondepression, academic problems</a:t>
                      </a:r>
                      <a:endParaRPr sz="1000">
                        <a:latin typeface="+mn-lt"/>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 sz="1000" dirty="0">
                          <a:latin typeface="+mn-lt"/>
                        </a:rPr>
                        <a:t>16</a:t>
                      </a:r>
                      <a:endParaRPr sz="1000" dirty="0">
                        <a:latin typeface="+mn-l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000" dirty="0">
                          <a:latin typeface="+mn-lt"/>
                        </a:rPr>
                        <a:t>10.0%</a:t>
                      </a:r>
                      <a:endParaRPr sz="1000" dirty="0">
                        <a:latin typeface="+mn-l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1"/>
          <p:cNvSpPr txBox="1">
            <a:spLocks noGrp="1"/>
          </p:cNvSpPr>
          <p:nvPr>
            <p:ph type="title"/>
          </p:nvPr>
        </p:nvSpPr>
        <p:spPr>
          <a:xfrm>
            <a:off x="311700" y="18641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dirty="0">
                <a:solidFill>
                  <a:schemeClr val="tx1"/>
                </a:solidFill>
              </a:rPr>
              <a:t>Clinical / Practical Applications</a:t>
            </a:r>
            <a:endParaRPr sz="4800" dirty="0">
              <a:solidFill>
                <a:schemeClr val="tx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Literature and Clinical Tools</a:t>
            </a:r>
            <a:endParaRPr/>
          </a:p>
        </p:txBody>
      </p:sp>
      <p:sp>
        <p:nvSpPr>
          <p:cNvPr id="184" name="Google Shape;184;p32"/>
          <p:cNvSpPr txBox="1">
            <a:spLocks noGrp="1"/>
          </p:cNvSpPr>
          <p:nvPr>
            <p:ph type="body" idx="1"/>
          </p:nvPr>
        </p:nvSpPr>
        <p:spPr>
          <a:xfrm>
            <a:off x="311700" y="1800175"/>
            <a:ext cx="6613886" cy="3416400"/>
          </a:xfrm>
          <a:prstGeom prst="rect">
            <a:avLst/>
          </a:prstGeom>
        </p:spPr>
        <p:txBody>
          <a:bodyPr spcFirstLastPara="1" wrap="square" lIns="91425" tIns="91425" rIns="91425" bIns="91425" anchor="t" anchorCtr="0">
            <a:noAutofit/>
          </a:bodyPr>
          <a:lstStyle/>
          <a:p>
            <a:pPr marL="285750" lvl="0" indent="-285750" algn="l" rtl="0">
              <a:lnSpc>
                <a:spcPct val="100000"/>
              </a:lnSpc>
              <a:spcBef>
                <a:spcPts val="0"/>
              </a:spcBef>
              <a:spcAft>
                <a:spcPts val="0"/>
              </a:spcAft>
              <a:buSzPct val="100000"/>
              <a:buFont typeface="Arial" panose="020B0604020202020204" pitchFamily="34" charset="0"/>
              <a:buChar char="•"/>
            </a:pPr>
            <a:r>
              <a:rPr lang="en" sz="1400" dirty="0">
                <a:solidFill>
                  <a:schemeClr val="dk1"/>
                </a:solidFill>
                <a:highlight>
                  <a:srgbClr val="FFFFFF"/>
                </a:highlight>
              </a:rPr>
              <a:t>The five most frequently used assessment instruments among mental health counselors are the Beck Depression Inventory, Beck Anxiety Inventory, WAIS, Mini-Mental State Examination, and the Myers–Briggs Type Indicator (Peterson et al., 2014)</a:t>
            </a:r>
          </a:p>
          <a:p>
            <a:pPr marL="285750" lvl="0" indent="-285750" algn="l" rtl="0">
              <a:lnSpc>
                <a:spcPct val="100000"/>
              </a:lnSpc>
              <a:spcBef>
                <a:spcPts val="0"/>
              </a:spcBef>
              <a:spcAft>
                <a:spcPts val="0"/>
              </a:spcAft>
              <a:buSzPct val="100000"/>
              <a:buFont typeface="Arial" panose="020B0604020202020204" pitchFamily="34" charset="0"/>
              <a:buChar char="•"/>
            </a:pPr>
            <a:r>
              <a:rPr lang="en-CA" sz="1400" dirty="0">
                <a:solidFill>
                  <a:schemeClr val="dk1"/>
                </a:solidFill>
                <a:highlight>
                  <a:srgbClr val="FFFFFF"/>
                </a:highlight>
              </a:rPr>
              <a:t>Most commonly used instrument for detecting anxiety (Pearson, 2019)</a:t>
            </a:r>
            <a:endParaRPr lang="en" sz="1400" dirty="0">
              <a:solidFill>
                <a:schemeClr val="dk1"/>
              </a:solidFill>
              <a:highlight>
                <a:srgbClr val="FFFFFF"/>
              </a:highlight>
            </a:endParaRPr>
          </a:p>
          <a:p>
            <a:pPr marL="285750" lvl="0" indent="-285750" algn="l" rtl="0">
              <a:lnSpc>
                <a:spcPct val="100000"/>
              </a:lnSpc>
              <a:spcBef>
                <a:spcPts val="0"/>
              </a:spcBef>
              <a:spcAft>
                <a:spcPts val="0"/>
              </a:spcAft>
              <a:buSzPct val="100000"/>
              <a:buFont typeface="Arial" panose="020B0604020202020204" pitchFamily="34" charset="0"/>
              <a:buChar char="•"/>
            </a:pPr>
            <a:r>
              <a:rPr lang="en" sz="1400" dirty="0">
                <a:solidFill>
                  <a:schemeClr val="dk1"/>
                </a:solidFill>
                <a:highlight>
                  <a:srgbClr val="FFFFFF"/>
                </a:highlight>
              </a:rPr>
              <a:t>Most literature </a:t>
            </a:r>
            <a:r>
              <a:rPr lang="en-CA" sz="1400" dirty="0">
                <a:solidFill>
                  <a:schemeClr val="dk1"/>
                </a:solidFill>
                <a:highlight>
                  <a:srgbClr val="FFFFFF"/>
                </a:highlight>
              </a:rPr>
              <a:t>found uses BAI to assess anxiety in populations</a:t>
            </a:r>
            <a:endParaRPr lang="en" sz="1400" dirty="0">
              <a:solidFill>
                <a:schemeClr val="dk1"/>
              </a:solidFill>
              <a:highlight>
                <a:srgbClr val="FFFFFF"/>
              </a:highlight>
            </a:endParaRPr>
          </a:p>
          <a:p>
            <a:pPr marL="285750" indent="-285750">
              <a:buSzPct val="100000"/>
              <a:buFont typeface="Arial" panose="020B0604020202020204" pitchFamily="34" charset="0"/>
              <a:buChar char="•"/>
            </a:pPr>
            <a:r>
              <a:rPr lang="en-US" sz="1400" dirty="0">
                <a:solidFill>
                  <a:schemeClr val="tx1"/>
                </a:solidFill>
                <a:highlight>
                  <a:srgbClr val="FFFFFF"/>
                </a:highlight>
              </a:rPr>
              <a:t>Results can be used to differentiate different anxiety disorders (Hays, 2017)</a:t>
            </a:r>
          </a:p>
        </p:txBody>
      </p:sp>
      <p:pic>
        <p:nvPicPr>
          <p:cNvPr id="4" name="Google Shape;72;p15">
            <a:extLst>
              <a:ext uri="{FF2B5EF4-FFF2-40B4-BE49-F238E27FC236}">
                <a16:creationId xmlns:a16="http://schemas.microsoft.com/office/drawing/2014/main" id="{CB65ECB0-87BC-4ED2-9556-83AEAD041711}"/>
              </a:ext>
            </a:extLst>
          </p:cNvPr>
          <p:cNvPicPr preferRelativeResize="0"/>
          <p:nvPr/>
        </p:nvPicPr>
        <p:blipFill>
          <a:blip r:embed="rId3">
            <a:alphaModFix/>
          </a:blip>
          <a:stretch>
            <a:fillRect/>
          </a:stretch>
        </p:blipFill>
        <p:spPr>
          <a:xfrm rot="613349">
            <a:off x="7389628" y="2878695"/>
            <a:ext cx="1306376" cy="165282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3"/>
          <p:cNvSpPr txBox="1">
            <a:spLocks noGrp="1"/>
          </p:cNvSpPr>
          <p:nvPr>
            <p:ph type="title"/>
          </p:nvPr>
        </p:nvSpPr>
        <p:spPr>
          <a:xfrm>
            <a:off x="251700" y="19295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dirty="0">
                <a:solidFill>
                  <a:schemeClr val="tx1"/>
                </a:solidFill>
              </a:rPr>
              <a:t>Commentary</a:t>
            </a:r>
            <a:endParaRPr sz="4800" dirty="0">
              <a:solidFill>
                <a:schemeClr val="tx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Strengths</a:t>
            </a:r>
            <a:endParaRPr/>
          </a:p>
        </p:txBody>
      </p:sp>
      <p:sp>
        <p:nvSpPr>
          <p:cNvPr id="195" name="Google Shape;195;p34"/>
          <p:cNvSpPr txBox="1">
            <a:spLocks noGrp="1"/>
          </p:cNvSpPr>
          <p:nvPr>
            <p:ph type="body" idx="1"/>
          </p:nvPr>
        </p:nvSpPr>
        <p:spPr>
          <a:xfrm>
            <a:off x="311700" y="1861135"/>
            <a:ext cx="4991820" cy="3416400"/>
          </a:xfrm>
          <a:prstGeom prst="rect">
            <a:avLst/>
          </a:prstGeom>
        </p:spPr>
        <p:txBody>
          <a:bodyPr spcFirstLastPara="1" wrap="square" lIns="91425" tIns="91425" rIns="91425" bIns="91425" anchor="t" anchorCtr="0">
            <a:noAutofit/>
          </a:bodyPr>
          <a:lstStyle/>
          <a:p>
            <a:pPr lvl="0" algn="l" rtl="0">
              <a:spcBef>
                <a:spcPts val="0"/>
              </a:spcBef>
              <a:spcAft>
                <a:spcPts val="0"/>
              </a:spcAft>
              <a:buSzPts val="1800"/>
              <a:buFont typeface="Arial" panose="020B0604020202020204" pitchFamily="34" charset="0"/>
              <a:buChar char="•"/>
            </a:pPr>
            <a:r>
              <a:rPr lang="en" sz="1400" dirty="0">
                <a:solidFill>
                  <a:schemeClr val="tx1"/>
                </a:solidFill>
              </a:rPr>
              <a:t>Very commonly used assessment tool, ninth overall (Hays, 2017)</a:t>
            </a:r>
            <a:endParaRPr sz="1400" dirty="0">
              <a:solidFill>
                <a:schemeClr val="tx1"/>
              </a:solidFill>
            </a:endParaRPr>
          </a:p>
          <a:p>
            <a:pPr lvl="0" algn="l" rtl="0">
              <a:spcBef>
                <a:spcPts val="0"/>
              </a:spcBef>
              <a:spcAft>
                <a:spcPts val="0"/>
              </a:spcAft>
              <a:buSzPts val="1800"/>
              <a:buFont typeface="Arial" panose="020B0604020202020204" pitchFamily="34" charset="0"/>
              <a:buChar char="•"/>
            </a:pPr>
            <a:r>
              <a:rPr lang="en" sz="1400" dirty="0">
                <a:solidFill>
                  <a:schemeClr val="tx1"/>
                </a:solidFill>
              </a:rPr>
              <a:t>Computer software program available, even in 1993 </a:t>
            </a:r>
            <a:r>
              <a:rPr lang="en" sz="1400" dirty="0">
                <a:solidFill>
                  <a:schemeClr val="tx1"/>
                </a:solidFill>
                <a:ea typeface="Times New Roman"/>
                <a:cs typeface="Times New Roman"/>
                <a:sym typeface="Times New Roman"/>
              </a:rPr>
              <a:t>(Beck &amp; Steer, 1987)</a:t>
            </a:r>
            <a:endParaRPr sz="1400" dirty="0">
              <a:solidFill>
                <a:schemeClr val="tx1"/>
              </a:solidFill>
            </a:endParaRPr>
          </a:p>
          <a:p>
            <a:pPr lvl="0" algn="l" rtl="0">
              <a:spcBef>
                <a:spcPts val="0"/>
              </a:spcBef>
              <a:spcAft>
                <a:spcPts val="0"/>
              </a:spcAft>
              <a:buSzPts val="1800"/>
              <a:buFont typeface="Arial" panose="020B0604020202020204" pitchFamily="34" charset="0"/>
              <a:buChar char="•"/>
            </a:pPr>
            <a:r>
              <a:rPr lang="en" sz="1400" dirty="0">
                <a:solidFill>
                  <a:schemeClr val="tx1"/>
                </a:solidFill>
              </a:rPr>
              <a:t>Empirically reviewed in terms of being reliable and valid </a:t>
            </a:r>
            <a:endParaRPr sz="1400" dirty="0">
              <a:solidFill>
                <a:schemeClr val="tx1"/>
              </a:solidFill>
            </a:endParaRPr>
          </a:p>
          <a:p>
            <a:pPr lvl="0" algn="l" rtl="0">
              <a:spcBef>
                <a:spcPts val="0"/>
              </a:spcBef>
              <a:spcAft>
                <a:spcPts val="0"/>
              </a:spcAft>
              <a:buSzPts val="1800"/>
              <a:buFont typeface="Arial" panose="020B0604020202020204" pitchFamily="34" charset="0"/>
              <a:buChar char="•"/>
            </a:pPr>
            <a:r>
              <a:rPr lang="en" sz="1400" dirty="0">
                <a:solidFill>
                  <a:schemeClr val="tx1"/>
                </a:solidFill>
              </a:rPr>
              <a:t>Can be easily administered as part of a counselling interview (Hays, 2017)</a:t>
            </a:r>
            <a:endParaRPr sz="1400" dirty="0">
              <a:solidFill>
                <a:schemeClr val="tx1"/>
              </a:solidFill>
            </a:endParaRPr>
          </a:p>
          <a:p>
            <a:pPr lvl="0" algn="l" rtl="0">
              <a:spcBef>
                <a:spcPts val="0"/>
              </a:spcBef>
              <a:spcAft>
                <a:spcPts val="0"/>
              </a:spcAft>
              <a:buSzPts val="1800"/>
              <a:buFont typeface="Arial" panose="020B0604020202020204" pitchFamily="34" charset="0"/>
              <a:buChar char="•"/>
            </a:pPr>
            <a:r>
              <a:rPr lang="en" sz="1400" dirty="0">
                <a:solidFill>
                  <a:schemeClr val="tx1"/>
                </a:solidFill>
              </a:rPr>
              <a:t>Results can be used to differentiate different anxiety disorders (Hays, 2017)</a:t>
            </a:r>
          </a:p>
          <a:p>
            <a:pPr lvl="0">
              <a:buFont typeface="Arial" panose="020B0604020202020204" pitchFamily="34" charset="0"/>
              <a:buChar char="•"/>
            </a:pPr>
            <a:r>
              <a:rPr lang="en-US" dirty="0"/>
              <a:t>Assess a broad range of emotional, physical, cognitive and behavioral symptoms that represent important dimensions of anxiety.</a:t>
            </a:r>
            <a:endParaRPr sz="1400" dirty="0">
              <a:solidFill>
                <a:schemeClr val="tx1"/>
              </a:solidFill>
            </a:endParaRPr>
          </a:p>
        </p:txBody>
      </p:sp>
      <p:pic>
        <p:nvPicPr>
          <p:cNvPr id="3" name="Picture 2">
            <a:extLst>
              <a:ext uri="{FF2B5EF4-FFF2-40B4-BE49-F238E27FC236}">
                <a16:creationId xmlns:a16="http://schemas.microsoft.com/office/drawing/2014/main" id="{9B294DB6-4E37-4660-B73D-D9C5DC4D8634}"/>
              </a:ext>
            </a:extLst>
          </p:cNvPr>
          <p:cNvPicPr>
            <a:picLocks noChangeAspect="1"/>
          </p:cNvPicPr>
          <p:nvPr/>
        </p:nvPicPr>
        <p:blipFill>
          <a:blip r:embed="rId3"/>
          <a:stretch>
            <a:fillRect/>
          </a:stretch>
        </p:blipFill>
        <p:spPr>
          <a:xfrm>
            <a:off x="5562600" y="1900123"/>
            <a:ext cx="3195242" cy="2798674"/>
          </a:xfrm>
          <a:prstGeom prst="rect">
            <a:avLst/>
          </a:prstGeom>
        </p:spPr>
      </p:pic>
      <p:sp>
        <p:nvSpPr>
          <p:cNvPr id="4" name="TextBox 3">
            <a:extLst>
              <a:ext uri="{FF2B5EF4-FFF2-40B4-BE49-F238E27FC236}">
                <a16:creationId xmlns:a16="http://schemas.microsoft.com/office/drawing/2014/main" id="{18F2DB42-1937-490E-A031-A9D88A7882B7}"/>
              </a:ext>
            </a:extLst>
          </p:cNvPr>
          <p:cNvSpPr txBox="1"/>
          <p:nvPr/>
        </p:nvSpPr>
        <p:spPr>
          <a:xfrm>
            <a:off x="5521921" y="4698475"/>
            <a:ext cx="1638300" cy="153888"/>
          </a:xfrm>
          <a:prstGeom prst="rect">
            <a:avLst/>
          </a:prstGeom>
          <a:noFill/>
        </p:spPr>
        <p:txBody>
          <a:bodyPr wrap="square" rtlCol="0">
            <a:spAutoFit/>
          </a:bodyPr>
          <a:lstStyle/>
          <a:p>
            <a:r>
              <a:rPr lang="en-CA" sz="400" dirty="0"/>
              <a:t>Image Retrieved from: Hays (2017)</a:t>
            </a:r>
          </a:p>
        </p:txBody>
      </p:sp>
      <p:sp>
        <p:nvSpPr>
          <p:cNvPr id="5" name="Arrow: Right 4">
            <a:extLst>
              <a:ext uri="{FF2B5EF4-FFF2-40B4-BE49-F238E27FC236}">
                <a16:creationId xmlns:a16="http://schemas.microsoft.com/office/drawing/2014/main" id="{B230E1FF-3B31-44B6-9EEE-04D64D4C890D}"/>
              </a:ext>
            </a:extLst>
          </p:cNvPr>
          <p:cNvSpPr/>
          <p:nvPr/>
        </p:nvSpPr>
        <p:spPr>
          <a:xfrm>
            <a:off x="5303520" y="3068467"/>
            <a:ext cx="375959" cy="1538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Weaknesses</a:t>
            </a:r>
            <a:endParaRPr/>
          </a:p>
        </p:txBody>
      </p:sp>
      <p:sp>
        <p:nvSpPr>
          <p:cNvPr id="201" name="Google Shape;201;p35"/>
          <p:cNvSpPr txBox="1">
            <a:spLocks noGrp="1"/>
          </p:cNvSpPr>
          <p:nvPr>
            <p:ph type="body" idx="1"/>
          </p:nvPr>
        </p:nvSpPr>
        <p:spPr>
          <a:xfrm>
            <a:off x="3409453" y="1282974"/>
            <a:ext cx="5342340" cy="3785285"/>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sz="1400" dirty="0"/>
          </a:p>
          <a:p>
            <a:pPr marL="425450" lvl="0" indent="-285750" algn="l" rtl="0">
              <a:spcBef>
                <a:spcPts val="1600"/>
              </a:spcBef>
              <a:spcAft>
                <a:spcPts val="0"/>
              </a:spcAft>
              <a:buSzPts val="1400"/>
              <a:buFont typeface="Arial" panose="020B0604020202020204" pitchFamily="34" charset="0"/>
              <a:buChar char="•"/>
            </a:pPr>
            <a:r>
              <a:rPr lang="en" sz="1300" dirty="0"/>
              <a:t>Dated, as our descriptions of anxiety may have changed. </a:t>
            </a:r>
            <a:endParaRPr sz="1300" dirty="0"/>
          </a:p>
          <a:p>
            <a:pPr marL="425450" lvl="0" indent="-285750" algn="l" rtl="0">
              <a:spcBef>
                <a:spcPts val="0"/>
              </a:spcBef>
              <a:spcAft>
                <a:spcPts val="0"/>
              </a:spcAft>
              <a:buSzPts val="1400"/>
              <a:buFont typeface="Arial" panose="020B0604020202020204" pitchFamily="34" charset="0"/>
              <a:buChar char="•"/>
            </a:pPr>
            <a:r>
              <a:rPr lang="en" sz="1300" dirty="0"/>
              <a:t>Norming- the BAI - multicultural considerations </a:t>
            </a:r>
            <a:endParaRPr sz="1300" dirty="0"/>
          </a:p>
          <a:p>
            <a:pPr marL="425450" lvl="0" indent="-285750" algn="l" rtl="0">
              <a:spcBef>
                <a:spcPts val="0"/>
              </a:spcBef>
              <a:spcAft>
                <a:spcPts val="0"/>
              </a:spcAft>
              <a:buSzPts val="1400"/>
              <a:buFont typeface="Arial" panose="020B0604020202020204" pitchFamily="34" charset="0"/>
              <a:buChar char="•"/>
            </a:pPr>
            <a:r>
              <a:rPr lang="en" sz="1300" dirty="0"/>
              <a:t>Further research needed to establish clusters for diverse clinical populations (Beck &amp; Steer, 1993). </a:t>
            </a:r>
            <a:endParaRPr sz="1300" dirty="0"/>
          </a:p>
          <a:p>
            <a:pPr marL="425450" lvl="0" indent="-285750" algn="l" rtl="0">
              <a:spcBef>
                <a:spcPts val="0"/>
              </a:spcBef>
              <a:spcAft>
                <a:spcPts val="0"/>
              </a:spcAft>
              <a:buSzPts val="1400"/>
              <a:buFont typeface="Arial" panose="020B0604020202020204" pitchFamily="34" charset="0"/>
              <a:buChar char="•"/>
            </a:pPr>
            <a:r>
              <a:rPr lang="en" sz="1300" dirty="0"/>
              <a:t>Ethical Considerations: 14 out of 40 cited references for the BAI had Beck involved </a:t>
            </a:r>
            <a:endParaRPr sz="1300" dirty="0"/>
          </a:p>
          <a:p>
            <a:pPr marL="425450" lvl="0" indent="-285750" algn="l" rtl="0">
              <a:spcBef>
                <a:spcPts val="0"/>
              </a:spcBef>
              <a:spcAft>
                <a:spcPts val="0"/>
              </a:spcAft>
              <a:buSzPts val="1400"/>
              <a:buFont typeface="Arial" panose="020B0604020202020204" pitchFamily="34" charset="0"/>
              <a:buChar char="•"/>
            </a:pPr>
            <a:r>
              <a:rPr lang="en" sz="1300" dirty="0"/>
              <a:t>Manual didn’t have any instructions on determining the results </a:t>
            </a:r>
            <a:endParaRPr sz="1300" dirty="0"/>
          </a:p>
          <a:p>
            <a:pPr marL="425450" lvl="0" indent="-285750">
              <a:buSzPts val="1400"/>
              <a:buFont typeface="Arial" panose="020B0604020202020204" pitchFamily="34" charset="0"/>
              <a:buChar char="•"/>
            </a:pPr>
            <a:r>
              <a:rPr lang="en" sz="1300" dirty="0"/>
              <a:t>Limitations with the BAI in regards of discriminating between anxiety and depression. Dutch Study in which Muntingh </a:t>
            </a:r>
            <a:r>
              <a:rPr lang="en-CA" sz="1300" dirty="0"/>
              <a:t>et al., 2011)</a:t>
            </a:r>
            <a:r>
              <a:rPr lang="en" sz="1300" dirty="0"/>
              <a:t>. </a:t>
            </a:r>
          </a:p>
          <a:p>
            <a:pPr marL="425450" lvl="0" indent="-285750">
              <a:buSzPts val="1400"/>
              <a:buFont typeface="Arial" panose="020B0604020202020204" pitchFamily="34" charset="0"/>
              <a:buChar char="•"/>
            </a:pPr>
            <a:r>
              <a:rPr lang="en-US" sz="1300" dirty="0"/>
              <a:t>Mean and median reliability estimates tend to be lower when given to a nonpsychiatric population, such as University students, than when given to a psychiatric population (De </a:t>
            </a:r>
            <a:r>
              <a:rPr lang="en-US" sz="1300" dirty="0" err="1"/>
              <a:t>Alaya</a:t>
            </a:r>
            <a:r>
              <a:rPr lang="en-US" sz="1300" dirty="0"/>
              <a:t>, </a:t>
            </a:r>
            <a:r>
              <a:rPr lang="en-US" sz="1300" dirty="0">
                <a:solidFill>
                  <a:srgbClr val="3A3A3A"/>
                </a:solidFill>
                <a:latin typeface="+mj-lt"/>
              </a:rPr>
              <a:t>Vonderharr-Carlson, &amp; Kim 2005). </a:t>
            </a:r>
            <a:endParaRPr sz="1300" dirty="0">
              <a:latin typeface="+mj-lt"/>
            </a:endParaRPr>
          </a:p>
          <a:p>
            <a:pPr marL="457200" lvl="0" indent="0" algn="l" rtl="0">
              <a:spcBef>
                <a:spcPts val="1600"/>
              </a:spcBef>
              <a:spcAft>
                <a:spcPts val="1600"/>
              </a:spcAft>
              <a:buNone/>
            </a:pPr>
            <a:endParaRPr sz="1400" dirty="0"/>
          </a:p>
        </p:txBody>
      </p:sp>
      <p:sp>
        <p:nvSpPr>
          <p:cNvPr id="2" name="Rectangle 1">
            <a:extLst>
              <a:ext uri="{FF2B5EF4-FFF2-40B4-BE49-F238E27FC236}">
                <a16:creationId xmlns:a16="http://schemas.microsoft.com/office/drawing/2014/main" id="{C2111178-AA9E-4545-A917-5710D5F2305C}"/>
              </a:ext>
            </a:extLst>
          </p:cNvPr>
          <p:cNvSpPr/>
          <p:nvPr/>
        </p:nvSpPr>
        <p:spPr>
          <a:xfrm>
            <a:off x="1013460" y="3282314"/>
            <a:ext cx="1901190" cy="215444"/>
          </a:xfrm>
          <a:prstGeom prst="rect">
            <a:avLst/>
          </a:prstGeom>
        </p:spPr>
        <p:txBody>
          <a:bodyPr wrap="square">
            <a:spAutoFit/>
          </a:bodyPr>
          <a:lstStyle/>
          <a:p>
            <a:r>
              <a:rPr lang="en-CA" sz="400" dirty="0"/>
              <a:t>Image Retrieved from: https://missheardmedia.com/mental-health-201-anxiety-and-depression-by-lindsey-turnbull/</a:t>
            </a:r>
          </a:p>
        </p:txBody>
      </p:sp>
      <p:pic>
        <p:nvPicPr>
          <p:cNvPr id="4" name="Picture 3">
            <a:extLst>
              <a:ext uri="{FF2B5EF4-FFF2-40B4-BE49-F238E27FC236}">
                <a16:creationId xmlns:a16="http://schemas.microsoft.com/office/drawing/2014/main" id="{90B9C42F-9F82-43CD-B8DA-BFEF813F0D9B}"/>
              </a:ext>
            </a:extLst>
          </p:cNvPr>
          <p:cNvPicPr>
            <a:picLocks noChangeAspect="1"/>
          </p:cNvPicPr>
          <p:nvPr/>
        </p:nvPicPr>
        <p:blipFill>
          <a:blip r:embed="rId3"/>
          <a:stretch>
            <a:fillRect/>
          </a:stretch>
        </p:blipFill>
        <p:spPr>
          <a:xfrm>
            <a:off x="944880" y="1684505"/>
            <a:ext cx="1901190" cy="1597809"/>
          </a:xfrm>
          <a:prstGeom prst="rect">
            <a:avLst/>
          </a:prstGeom>
        </p:spPr>
      </p:pic>
      <p:sp>
        <p:nvSpPr>
          <p:cNvPr id="5" name="Rectangle 4">
            <a:extLst>
              <a:ext uri="{FF2B5EF4-FFF2-40B4-BE49-F238E27FC236}">
                <a16:creationId xmlns:a16="http://schemas.microsoft.com/office/drawing/2014/main" id="{CC028F65-DFEB-4D71-B7D7-10D29A6D90B9}"/>
              </a:ext>
            </a:extLst>
          </p:cNvPr>
          <p:cNvSpPr/>
          <p:nvPr/>
        </p:nvSpPr>
        <p:spPr>
          <a:xfrm>
            <a:off x="1070610" y="4818955"/>
            <a:ext cx="4572000" cy="153888"/>
          </a:xfrm>
          <a:prstGeom prst="rect">
            <a:avLst/>
          </a:prstGeom>
        </p:spPr>
        <p:txBody>
          <a:bodyPr>
            <a:spAutoFit/>
          </a:bodyPr>
          <a:lstStyle/>
          <a:p>
            <a:r>
              <a:rPr lang="en-CA" sz="400" dirty="0"/>
              <a:t>Image Retrieved from: https://www.acfe.com/code-of-ethics.aspx</a:t>
            </a:r>
          </a:p>
        </p:txBody>
      </p:sp>
      <p:pic>
        <p:nvPicPr>
          <p:cNvPr id="7" name="Picture 6">
            <a:extLst>
              <a:ext uri="{FF2B5EF4-FFF2-40B4-BE49-F238E27FC236}">
                <a16:creationId xmlns:a16="http://schemas.microsoft.com/office/drawing/2014/main" id="{56ACD65B-1FCB-4027-9E3F-D542C7F364D2}"/>
              </a:ext>
            </a:extLst>
          </p:cNvPr>
          <p:cNvPicPr>
            <a:picLocks noChangeAspect="1"/>
          </p:cNvPicPr>
          <p:nvPr/>
        </p:nvPicPr>
        <p:blipFill>
          <a:blip r:embed="rId4"/>
          <a:stretch>
            <a:fillRect/>
          </a:stretch>
        </p:blipFill>
        <p:spPr>
          <a:xfrm>
            <a:off x="944880" y="3507155"/>
            <a:ext cx="1901190" cy="126746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Utility and Suggested Clients</a:t>
            </a:r>
            <a:endParaRPr/>
          </a:p>
        </p:txBody>
      </p:sp>
      <p:sp>
        <p:nvSpPr>
          <p:cNvPr id="207" name="Google Shape;207;p36"/>
          <p:cNvSpPr txBox="1">
            <a:spLocks noGrp="1"/>
          </p:cNvSpPr>
          <p:nvPr>
            <p:ph type="body" idx="1"/>
          </p:nvPr>
        </p:nvSpPr>
        <p:spPr>
          <a:xfrm>
            <a:off x="311700" y="1727100"/>
            <a:ext cx="5596119" cy="3416400"/>
          </a:xfrm>
          <a:prstGeom prst="rect">
            <a:avLst/>
          </a:prstGeom>
        </p:spPr>
        <p:txBody>
          <a:bodyPr spcFirstLastPara="1" wrap="square" lIns="91425" tIns="91425" rIns="91425" bIns="91425" anchor="t" anchorCtr="0">
            <a:noAutofit/>
          </a:bodyPr>
          <a:lstStyle/>
          <a:p>
            <a:pPr lvl="0" algn="l" rtl="0">
              <a:spcBef>
                <a:spcPts val="0"/>
              </a:spcBef>
              <a:spcAft>
                <a:spcPts val="0"/>
              </a:spcAft>
              <a:buSzPts val="1800"/>
              <a:buFont typeface="Arial" panose="020B0604020202020204" pitchFamily="34" charset="0"/>
              <a:buChar char="•"/>
            </a:pPr>
            <a:r>
              <a:rPr lang="en" sz="1400" dirty="0"/>
              <a:t>Can be easily administered as part of a counselling interview and used as a check in and monitor a client’s progress over time (Hays, 2017)</a:t>
            </a:r>
            <a:endParaRPr sz="1400" dirty="0"/>
          </a:p>
          <a:p>
            <a:pPr lvl="0" algn="l" rtl="0">
              <a:spcBef>
                <a:spcPts val="0"/>
              </a:spcBef>
              <a:spcAft>
                <a:spcPts val="0"/>
              </a:spcAft>
              <a:buSzPts val="1800"/>
              <a:buFont typeface="Arial" panose="020B0604020202020204" pitchFamily="34" charset="0"/>
              <a:buChar char="•"/>
            </a:pPr>
            <a:r>
              <a:rPr lang="en" sz="1400" dirty="0"/>
              <a:t>The BAI requires only a basic reading level (2-3), can be used with individuals who have intellectual disabilities (Lindsay &amp; Skene, 2007)</a:t>
            </a:r>
          </a:p>
          <a:p>
            <a:pPr>
              <a:buFont typeface="Arial" panose="020B0604020202020204" pitchFamily="34" charset="0"/>
              <a:buChar char="•"/>
            </a:pPr>
            <a:r>
              <a:rPr lang="en-CA" sz="1400" dirty="0">
                <a:solidFill>
                  <a:schemeClr val="dk1"/>
                </a:solidFill>
                <a:highlight>
                  <a:srgbClr val="FFFFFF"/>
                </a:highlight>
              </a:rPr>
              <a:t>Most commonly used instrument for detecting anxiety (Pearson, 2019)</a:t>
            </a:r>
            <a:endParaRPr sz="1400" dirty="0"/>
          </a:p>
          <a:p>
            <a:pPr lvl="0" algn="l" rtl="0">
              <a:spcBef>
                <a:spcPts val="0"/>
              </a:spcBef>
              <a:spcAft>
                <a:spcPts val="0"/>
              </a:spcAft>
              <a:buSzPts val="1800"/>
              <a:buFont typeface="Arial" panose="020B0604020202020204" pitchFamily="34" charset="0"/>
              <a:buChar char="•"/>
            </a:pPr>
            <a:r>
              <a:rPr lang="en" sz="1400" dirty="0"/>
              <a:t>Has been adapted for children and youth </a:t>
            </a:r>
            <a:endParaRPr sz="1400" dirty="0"/>
          </a:p>
          <a:p>
            <a:pPr lvl="0" algn="l" rtl="0">
              <a:spcBef>
                <a:spcPts val="0"/>
              </a:spcBef>
              <a:spcAft>
                <a:spcPts val="0"/>
              </a:spcAft>
              <a:buSzPts val="1800"/>
              <a:buFont typeface="Arial" panose="020B0604020202020204" pitchFamily="34" charset="0"/>
              <a:buChar char="•"/>
            </a:pPr>
            <a:r>
              <a:rPr lang="en" sz="1400" dirty="0"/>
              <a:t>Beck Anxiety Inventory Youth (BAI-Y)</a:t>
            </a:r>
            <a:endParaRPr sz="1400" dirty="0"/>
          </a:p>
          <a:p>
            <a:pPr marL="0" lvl="0" indent="0" algn="l" rtl="0">
              <a:spcBef>
                <a:spcPts val="1600"/>
              </a:spcBef>
              <a:spcAft>
                <a:spcPts val="0"/>
              </a:spcAft>
              <a:buNone/>
            </a:pPr>
            <a:endParaRPr dirty="0"/>
          </a:p>
          <a:p>
            <a:pPr marL="457200" lvl="0" indent="0" algn="l" rtl="0">
              <a:spcBef>
                <a:spcPts val="1600"/>
              </a:spcBef>
              <a:spcAft>
                <a:spcPts val="0"/>
              </a:spcAft>
              <a:buNone/>
            </a:pPr>
            <a:endParaRPr dirty="0"/>
          </a:p>
          <a:p>
            <a:pPr marL="0" lvl="0" indent="0" algn="l" rtl="0">
              <a:spcBef>
                <a:spcPts val="1600"/>
              </a:spcBef>
              <a:spcAft>
                <a:spcPts val="1600"/>
              </a:spcAft>
              <a:buNone/>
            </a:pPr>
            <a:endParaRPr dirty="0"/>
          </a:p>
        </p:txBody>
      </p:sp>
      <p:pic>
        <p:nvPicPr>
          <p:cNvPr id="3" name="Picture 2">
            <a:extLst>
              <a:ext uri="{FF2B5EF4-FFF2-40B4-BE49-F238E27FC236}">
                <a16:creationId xmlns:a16="http://schemas.microsoft.com/office/drawing/2014/main" id="{18AA9035-7ADD-4E67-B127-1FAF773CEC5E}"/>
              </a:ext>
            </a:extLst>
          </p:cNvPr>
          <p:cNvPicPr>
            <a:picLocks noChangeAspect="1"/>
          </p:cNvPicPr>
          <p:nvPr/>
        </p:nvPicPr>
        <p:blipFill>
          <a:blip r:embed="rId3"/>
          <a:stretch>
            <a:fillRect/>
          </a:stretch>
        </p:blipFill>
        <p:spPr>
          <a:xfrm>
            <a:off x="5882964" y="2146853"/>
            <a:ext cx="3014148" cy="2005882"/>
          </a:xfrm>
          <a:prstGeom prst="rect">
            <a:avLst/>
          </a:prstGeom>
        </p:spPr>
      </p:pic>
      <p:sp>
        <p:nvSpPr>
          <p:cNvPr id="4" name="TextBox 3">
            <a:extLst>
              <a:ext uri="{FF2B5EF4-FFF2-40B4-BE49-F238E27FC236}">
                <a16:creationId xmlns:a16="http://schemas.microsoft.com/office/drawing/2014/main" id="{6A10D5DD-E10E-4179-B301-9BEA395DF996}"/>
              </a:ext>
            </a:extLst>
          </p:cNvPr>
          <p:cNvSpPr txBox="1"/>
          <p:nvPr/>
        </p:nvSpPr>
        <p:spPr>
          <a:xfrm>
            <a:off x="6096162" y="4152735"/>
            <a:ext cx="2587752" cy="215444"/>
          </a:xfrm>
          <a:prstGeom prst="rect">
            <a:avLst/>
          </a:prstGeom>
          <a:noFill/>
        </p:spPr>
        <p:txBody>
          <a:bodyPr wrap="square" rtlCol="0">
            <a:spAutoFit/>
          </a:bodyPr>
          <a:lstStyle/>
          <a:p>
            <a:r>
              <a:rPr lang="en-CA" sz="400" dirty="0"/>
              <a:t>Image Retrieved from: http://cookstreetvillageactivitycentre.com/event/friends-of-all-ages-drop-in/2018-03-07/</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References</a:t>
            </a:r>
            <a:endParaRPr dirty="0"/>
          </a:p>
        </p:txBody>
      </p:sp>
      <p:sp>
        <p:nvSpPr>
          <p:cNvPr id="213" name="Google Shape;213;p37"/>
          <p:cNvSpPr txBox="1">
            <a:spLocks noGrp="1"/>
          </p:cNvSpPr>
          <p:nvPr>
            <p:ph type="body" idx="1"/>
          </p:nvPr>
        </p:nvSpPr>
        <p:spPr>
          <a:xfrm>
            <a:off x="311700" y="1461319"/>
            <a:ext cx="8520600" cy="2917056"/>
          </a:xfrm>
          <a:prstGeom prst="rect">
            <a:avLst/>
          </a:prstGeom>
        </p:spPr>
        <p:txBody>
          <a:bodyPr spcFirstLastPara="1" wrap="square" lIns="91425" tIns="91425" rIns="91425" bIns="91425" anchor="t" anchorCtr="0">
            <a:noAutofit/>
          </a:bodyPr>
          <a:lstStyle/>
          <a:p>
            <a:pPr marL="114300" indent="0">
              <a:lnSpc>
                <a:spcPct val="200000"/>
              </a:lnSpc>
              <a:buNone/>
            </a:pPr>
            <a:r>
              <a:rPr lang="en-US" sz="1200" dirty="0">
                <a:latin typeface="Times" charset="0"/>
                <a:ea typeface="Times" charset="0"/>
                <a:cs typeface="Times" charset="0"/>
              </a:rPr>
              <a:t>Arendt, K., </a:t>
            </a:r>
            <a:r>
              <a:rPr lang="en-US" sz="1200" dirty="0" err="1">
                <a:latin typeface="Times" charset="0"/>
                <a:ea typeface="Times" charset="0"/>
                <a:cs typeface="Times" charset="0"/>
              </a:rPr>
              <a:t>Thatsum</a:t>
            </a:r>
            <a:r>
              <a:rPr lang="en-US" sz="1200" dirty="0">
                <a:latin typeface="Times" charset="0"/>
                <a:ea typeface="Times" charset="0"/>
                <a:cs typeface="Times" charset="0"/>
              </a:rPr>
              <a:t>, M., &amp; </a:t>
            </a:r>
            <a:r>
              <a:rPr lang="en-US" sz="1200" dirty="0" err="1">
                <a:latin typeface="Times" charset="0"/>
                <a:ea typeface="Times" charset="0"/>
                <a:cs typeface="Times" charset="0"/>
              </a:rPr>
              <a:t>Hougaard</a:t>
            </a:r>
            <a:r>
              <a:rPr lang="en-US" sz="1200" dirty="0">
                <a:latin typeface="Times" charset="0"/>
                <a:ea typeface="Times" charset="0"/>
                <a:cs typeface="Times" charset="0"/>
              </a:rPr>
              <a:t>, E. (2016). Homework adherence and cognitive </a:t>
            </a:r>
            <a:r>
              <a:rPr lang="en-US" sz="1200" dirty="0" err="1">
                <a:latin typeface="Times" charset="0"/>
                <a:ea typeface="Times" charset="0"/>
                <a:cs typeface="Times" charset="0"/>
              </a:rPr>
              <a:t>behaviour</a:t>
            </a:r>
            <a:r>
              <a:rPr lang="en-US" sz="1200" dirty="0">
                <a:latin typeface="Times" charset="0"/>
                <a:ea typeface="Times" charset="0"/>
                <a:cs typeface="Times" charset="0"/>
              </a:rPr>
              <a:t> treatment outcome for children and 	adolescents with anxiety disorders. </a:t>
            </a:r>
            <a:r>
              <a:rPr lang="en-US" sz="1200" dirty="0" err="1">
                <a:latin typeface="Times" charset="0"/>
                <a:ea typeface="Times" charset="0"/>
                <a:cs typeface="Times" charset="0"/>
              </a:rPr>
              <a:t>Behaviour</a:t>
            </a:r>
            <a:r>
              <a:rPr lang="en-US" sz="1200" dirty="0">
                <a:latin typeface="Times" charset="0"/>
                <a:ea typeface="Times" charset="0"/>
                <a:cs typeface="Times" charset="0"/>
              </a:rPr>
              <a:t> and Cognitive Psychotherapy, 44, 225-235. DOI: 10.1017/S1352468515000429</a:t>
            </a:r>
          </a:p>
          <a:p>
            <a:pPr marL="114300" indent="0">
              <a:lnSpc>
                <a:spcPct val="200000"/>
              </a:lnSpc>
              <a:buNone/>
            </a:pPr>
            <a:r>
              <a:rPr lang="en-US" sz="1200" dirty="0">
                <a:latin typeface="Times" charset="0"/>
                <a:ea typeface="Times" charset="0"/>
                <a:cs typeface="Times" charset="0"/>
              </a:rPr>
              <a:t>Barlow, D., &amp; </a:t>
            </a:r>
            <a:r>
              <a:rPr lang="en-US" sz="1200" dirty="0" err="1">
                <a:latin typeface="Times" charset="0"/>
                <a:ea typeface="Times" charset="0"/>
                <a:cs typeface="Times" charset="0"/>
              </a:rPr>
              <a:t>Cerny</a:t>
            </a:r>
            <a:r>
              <a:rPr lang="en-US" sz="1200" dirty="0">
                <a:latin typeface="Times" charset="0"/>
                <a:ea typeface="Times" charset="0"/>
                <a:cs typeface="Times" charset="0"/>
              </a:rPr>
              <a:t>, J. (1988). Psychological treatment for panic. New York, New York: Guilford.</a:t>
            </a:r>
          </a:p>
          <a:p>
            <a:pPr marL="114300" indent="0">
              <a:lnSpc>
                <a:spcPct val="200000"/>
              </a:lnSpc>
              <a:buNone/>
            </a:pPr>
            <a:r>
              <a:rPr lang="en-US" sz="1200" dirty="0">
                <a:latin typeface="Times" charset="0"/>
                <a:ea typeface="Times" charset="0"/>
                <a:cs typeface="Times" charset="0"/>
              </a:rPr>
              <a:t>Beck, A. (1978). PDR Check List. Philadelphia: University of Pennsylvania, </a:t>
            </a:r>
            <a:r>
              <a:rPr lang="en-US" sz="1200" dirty="0" err="1">
                <a:latin typeface="Times" charset="0"/>
                <a:ea typeface="Times" charset="0"/>
                <a:cs typeface="Times" charset="0"/>
              </a:rPr>
              <a:t>Centery</a:t>
            </a:r>
            <a:r>
              <a:rPr lang="en-US" sz="1200" dirty="0">
                <a:latin typeface="Times" charset="0"/>
                <a:ea typeface="Times" charset="0"/>
                <a:cs typeface="Times" charset="0"/>
              </a:rPr>
              <a:t> for Cognitive Therapy.</a:t>
            </a:r>
          </a:p>
          <a:p>
            <a:pPr marL="114300" indent="0">
              <a:lnSpc>
                <a:spcPct val="200000"/>
              </a:lnSpc>
              <a:buNone/>
            </a:pPr>
            <a:r>
              <a:rPr lang="en-US" sz="1200" dirty="0">
                <a:latin typeface="Times" charset="0"/>
                <a:ea typeface="Times" charset="0"/>
                <a:cs typeface="Times" charset="0"/>
              </a:rPr>
              <a:t>Beck, A. (1982). Situational Anxiety Checklist. Philadelphia: University of Pennsylvania, Center for Cognitive Therapy.</a:t>
            </a:r>
          </a:p>
          <a:p>
            <a:pPr marL="114300" indent="0">
              <a:lnSpc>
                <a:spcPct val="200000"/>
              </a:lnSpc>
              <a:buNone/>
            </a:pPr>
            <a:r>
              <a:rPr lang="en-US" sz="1200" dirty="0">
                <a:latin typeface="Times" charset="0"/>
                <a:ea typeface="Times" charset="0"/>
                <a:cs typeface="Times" charset="0"/>
              </a:rPr>
              <a:t>Beck, A., &amp; Steer, R. (1993). Beck Anxiety Inventory. Beck Anxiety Inventory Manual. San Antonio: The Psychological Corporation.</a:t>
            </a:r>
          </a:p>
          <a:p>
            <a:pPr marL="114300" indent="0">
              <a:lnSpc>
                <a:spcPct val="200000"/>
              </a:lnSpc>
              <a:buNone/>
            </a:pPr>
            <a:r>
              <a:rPr lang="en-US" sz="1200" dirty="0">
                <a:latin typeface="Times" charset="0"/>
                <a:ea typeface="Times" charset="0"/>
                <a:cs typeface="Times" charset="0"/>
              </a:rPr>
              <a:t>Beck, A., &amp; </a:t>
            </a:r>
            <a:r>
              <a:rPr lang="en-US" sz="1200" dirty="0" err="1">
                <a:latin typeface="Times" charset="0"/>
                <a:ea typeface="Times" charset="0"/>
                <a:cs typeface="Times" charset="0"/>
              </a:rPr>
              <a:t>Weishaar</a:t>
            </a:r>
            <a:r>
              <a:rPr lang="en-US" sz="1200" dirty="0">
                <a:latin typeface="Times" charset="0"/>
                <a:ea typeface="Times" charset="0"/>
                <a:cs typeface="Times" charset="0"/>
              </a:rPr>
              <a:t>, M. (2014). Cognitive Therapy. In D. Wedding, &amp; R. </a:t>
            </a:r>
            <a:r>
              <a:rPr lang="en-US" sz="1200" dirty="0" err="1">
                <a:latin typeface="Times" charset="0"/>
                <a:ea typeface="Times" charset="0"/>
                <a:cs typeface="Times" charset="0"/>
              </a:rPr>
              <a:t>Corsini</a:t>
            </a:r>
            <a:r>
              <a:rPr lang="en-US" sz="1200" dirty="0">
                <a:latin typeface="Times" charset="0"/>
                <a:ea typeface="Times" charset="0"/>
                <a:cs typeface="Times" charset="0"/>
              </a:rPr>
              <a:t>, Current Psychotherapies (10th ed.) (pp. 231-264). Belmont, California: </a:t>
            </a:r>
            <a:r>
              <a:rPr lang="en-US" sz="1200" dirty="0" err="1">
                <a:latin typeface="Times" charset="0"/>
                <a:ea typeface="Times" charset="0"/>
                <a:cs typeface="Times" charset="0"/>
              </a:rPr>
              <a:t>Broks</a:t>
            </a:r>
            <a:r>
              <a:rPr lang="en-US" sz="1200" dirty="0">
                <a:latin typeface="Times" charset="0"/>
                <a:ea typeface="Times" charset="0"/>
                <a:cs typeface="Times" charset="0"/>
              </a:rPr>
              <a:t> Cole, Cengage Learning.</a:t>
            </a:r>
          </a:p>
          <a:p>
            <a:pPr marL="114300" indent="0">
              <a:lnSpc>
                <a:spcPct val="200000"/>
              </a:lnSpc>
              <a:buNone/>
            </a:pPr>
            <a:r>
              <a:rPr lang="en-US" sz="1200" dirty="0">
                <a:latin typeface="Times" charset="0"/>
                <a:ea typeface="Times" charset="0"/>
                <a:cs typeface="Times" charset="0"/>
              </a:rPr>
              <a:t>Beck, A., Epstein, N., Brown, G., &amp; Steer, R. (1988). An inventory for measuring clinical anxiety: Psychometric properties. Journal of Consulting and Clinical Psychology, 56, 893-897.</a:t>
            </a:r>
          </a:p>
          <a:p>
            <a:pPr marL="0" lvl="0" indent="0" algn="l" rtl="0">
              <a:spcBef>
                <a:spcPts val="1200"/>
              </a:spcBef>
              <a:spcAft>
                <a:spcPts val="0"/>
              </a:spcAft>
              <a:buClr>
                <a:schemeClr val="dk1"/>
              </a:buClr>
              <a:buSzPts val="1100"/>
              <a:buNone/>
            </a:pPr>
            <a:endParaRPr sz="1200" dirty="0"/>
          </a:p>
          <a:p>
            <a:pPr marL="0" lvl="0" indent="0" algn="l" rtl="0">
              <a:spcBef>
                <a:spcPts val="1200"/>
              </a:spcBef>
              <a:spcAft>
                <a:spcPts val="1600"/>
              </a:spcAft>
              <a:buNone/>
            </a:pP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311700" y="1017725"/>
            <a:ext cx="8520600" cy="3416400"/>
          </a:xfrm>
        </p:spPr>
        <p:txBody>
          <a:bodyPr/>
          <a:lstStyle/>
          <a:p>
            <a:pPr marL="114300" indent="0">
              <a:buNone/>
            </a:pPr>
            <a:endParaRPr lang="en-US" dirty="0"/>
          </a:p>
          <a:p>
            <a:pPr marL="114300" indent="0">
              <a:buNone/>
            </a:pPr>
            <a:endParaRPr lang="en-US" dirty="0"/>
          </a:p>
          <a:p>
            <a:pPr marL="114300" indent="0">
              <a:lnSpc>
                <a:spcPct val="200000"/>
              </a:lnSpc>
              <a:buNone/>
            </a:pPr>
            <a:r>
              <a:rPr lang="en-US" sz="1200" dirty="0">
                <a:latin typeface="Times" charset="0"/>
                <a:ea typeface="Times" charset="0"/>
                <a:cs typeface="Times" charset="0"/>
              </a:rPr>
              <a:t>Carney, C., Moss, T., Harris, A., </a:t>
            </a:r>
            <a:r>
              <a:rPr lang="en-US" sz="1200" dirty="0" err="1">
                <a:latin typeface="Times" charset="0"/>
                <a:ea typeface="Times" charset="0"/>
                <a:cs typeface="Times" charset="0"/>
              </a:rPr>
              <a:t>Edinger</a:t>
            </a:r>
            <a:r>
              <a:rPr lang="en-US" sz="1200" dirty="0">
                <a:latin typeface="Times" charset="0"/>
                <a:ea typeface="Times" charset="0"/>
                <a:cs typeface="Times" charset="0"/>
              </a:rPr>
              <a:t>, J., &amp; Krystal, A. (2011). Should we be anxious when assessing anxiety using the beck 	anxiety inventory for clinical insomnia patients? </a:t>
            </a:r>
            <a:r>
              <a:rPr lang="en-US" sz="1200" i="1" dirty="0">
                <a:latin typeface="Times" charset="0"/>
                <a:ea typeface="Times" charset="0"/>
                <a:cs typeface="Times" charset="0"/>
              </a:rPr>
              <a:t>Journal of Psychiatric Research, 45</a:t>
            </a:r>
            <a:r>
              <a:rPr lang="en-US" sz="1200" dirty="0">
                <a:latin typeface="Times" charset="0"/>
                <a:ea typeface="Times" charset="0"/>
                <a:cs typeface="Times" charset="0"/>
              </a:rPr>
              <a:t>, 1243-1249.</a:t>
            </a:r>
            <a:endParaRPr lang="en-US" sz="1200" b="1" dirty="0">
              <a:latin typeface="Times" charset="0"/>
              <a:ea typeface="Times" charset="0"/>
              <a:cs typeface="Times" charset="0"/>
            </a:endParaRPr>
          </a:p>
          <a:p>
            <a:pPr marL="114300" indent="0">
              <a:lnSpc>
                <a:spcPct val="200000"/>
              </a:lnSpc>
              <a:buNone/>
            </a:pPr>
            <a:r>
              <a:rPr lang="en-US" sz="1200" dirty="0">
                <a:latin typeface="Times" charset="0"/>
                <a:ea typeface="Times" charset="0"/>
                <a:cs typeface="Times" charset="0"/>
              </a:rPr>
              <a:t>De Ayala, R., </a:t>
            </a:r>
            <a:r>
              <a:rPr lang="en-US" sz="1200" dirty="0" err="1">
                <a:latin typeface="Times" charset="0"/>
                <a:ea typeface="Times" charset="0"/>
                <a:cs typeface="Times" charset="0"/>
              </a:rPr>
              <a:t>Vonderharr</a:t>
            </a:r>
            <a:r>
              <a:rPr lang="en-US" sz="1200" dirty="0">
                <a:latin typeface="Times" charset="0"/>
                <a:ea typeface="Times" charset="0"/>
                <a:cs typeface="Times" charset="0"/>
              </a:rPr>
              <a:t>-Carson, D., &amp; Kim, D. (2005). Assessing the </a:t>
            </a:r>
            <a:r>
              <a:rPr lang="en-US" sz="1200" dirty="0" err="1">
                <a:latin typeface="Times" charset="0"/>
                <a:ea typeface="Times" charset="0"/>
                <a:cs typeface="Times" charset="0"/>
              </a:rPr>
              <a:t>reliabiltiy</a:t>
            </a:r>
            <a:r>
              <a:rPr lang="en-US" sz="1200" dirty="0">
                <a:latin typeface="Times" charset="0"/>
                <a:ea typeface="Times" charset="0"/>
                <a:cs typeface="Times" charset="0"/>
              </a:rPr>
              <a:t> of the beck anxiety inventory scores. </a:t>
            </a:r>
            <a:r>
              <a:rPr lang="en-US" sz="1200" i="1" dirty="0">
                <a:latin typeface="Times" charset="0"/>
                <a:ea typeface="Times" charset="0"/>
                <a:cs typeface="Times" charset="0"/>
              </a:rPr>
              <a:t>Educational 	and Psychological Measurement, 65</a:t>
            </a:r>
            <a:r>
              <a:rPr lang="en-US" sz="1200" dirty="0">
                <a:latin typeface="Times" charset="0"/>
                <a:ea typeface="Times" charset="0"/>
                <a:cs typeface="Times" charset="0"/>
              </a:rPr>
              <a:t>(5), 742-756. </a:t>
            </a:r>
            <a:r>
              <a:rPr lang="en-US" sz="1200" dirty="0" err="1">
                <a:latin typeface="Times" charset="0"/>
                <a:ea typeface="Times" charset="0"/>
                <a:cs typeface="Times" charset="0"/>
              </a:rPr>
              <a:t>Doi</a:t>
            </a:r>
            <a:r>
              <a:rPr lang="en-US" sz="1200" dirty="0">
                <a:latin typeface="Times" charset="0"/>
                <a:ea typeface="Times" charset="0"/>
                <a:cs typeface="Times" charset="0"/>
              </a:rPr>
              <a:t>: 10.1177/00013164405278557</a:t>
            </a:r>
            <a:endParaRPr lang="en-US" sz="1200" b="1" dirty="0">
              <a:latin typeface="Times" charset="0"/>
              <a:ea typeface="Times" charset="0"/>
              <a:cs typeface="Times" charset="0"/>
            </a:endParaRPr>
          </a:p>
          <a:p>
            <a:pPr marL="114300" indent="0">
              <a:lnSpc>
                <a:spcPct val="200000"/>
              </a:lnSpc>
              <a:buNone/>
            </a:pPr>
            <a:r>
              <a:rPr lang="en-US" sz="1200" dirty="0">
                <a:latin typeface="Times" charset="0"/>
                <a:ea typeface="Times" charset="0"/>
                <a:cs typeface="Times" charset="0"/>
              </a:rPr>
              <a:t>Dent, H., &amp; </a:t>
            </a:r>
            <a:r>
              <a:rPr lang="en-US" sz="1200" dirty="0" err="1">
                <a:latin typeface="Times" charset="0"/>
                <a:ea typeface="Times" charset="0"/>
                <a:cs typeface="Times" charset="0"/>
              </a:rPr>
              <a:t>Salkovskis</a:t>
            </a:r>
            <a:r>
              <a:rPr lang="en-US" sz="1200" dirty="0">
                <a:latin typeface="Times" charset="0"/>
                <a:ea typeface="Times" charset="0"/>
                <a:cs typeface="Times" charset="0"/>
              </a:rPr>
              <a:t>, P. (1986). Clinical measures of depression, anxiety and </a:t>
            </a:r>
            <a:r>
              <a:rPr lang="en-US" sz="1200" dirty="0" err="1">
                <a:latin typeface="Times" charset="0"/>
                <a:ea typeface="Times" charset="0"/>
                <a:cs typeface="Times" charset="0"/>
              </a:rPr>
              <a:t>obsessionality</a:t>
            </a:r>
            <a:r>
              <a:rPr lang="en-US" sz="1200" dirty="0">
                <a:latin typeface="Times" charset="0"/>
                <a:ea typeface="Times" charset="0"/>
                <a:cs typeface="Times" charset="0"/>
              </a:rPr>
              <a:t> in nonclinical populations. </a:t>
            </a:r>
            <a:r>
              <a:rPr lang="en-US" sz="1200" i="1" dirty="0">
                <a:latin typeface="Times" charset="0"/>
                <a:ea typeface="Times" charset="0"/>
                <a:cs typeface="Times" charset="0"/>
              </a:rPr>
              <a:t>Behavioral 	Research and Therapy, 24</a:t>
            </a:r>
            <a:r>
              <a:rPr lang="en-US" sz="1200" dirty="0">
                <a:latin typeface="Times" charset="0"/>
                <a:ea typeface="Times" charset="0"/>
                <a:cs typeface="Times" charset="0"/>
              </a:rPr>
              <a:t>, 689-691.</a:t>
            </a:r>
            <a:endParaRPr lang="en-US" sz="1200" b="1" dirty="0">
              <a:latin typeface="Times" charset="0"/>
              <a:ea typeface="Times" charset="0"/>
              <a:cs typeface="Times" charset="0"/>
            </a:endParaRPr>
          </a:p>
          <a:p>
            <a:pPr marL="114300" indent="0">
              <a:lnSpc>
                <a:spcPct val="200000"/>
              </a:lnSpc>
              <a:buNone/>
            </a:pPr>
            <a:r>
              <a:rPr lang="en-US" sz="1200" dirty="0" err="1">
                <a:latin typeface="Times" charset="0"/>
                <a:ea typeface="Times" charset="0"/>
                <a:cs typeface="Times" charset="0"/>
              </a:rPr>
              <a:t>Fydrich</a:t>
            </a:r>
            <a:r>
              <a:rPr lang="en-US" sz="1200" dirty="0">
                <a:latin typeface="Times" charset="0"/>
                <a:ea typeface="Times" charset="0"/>
                <a:cs typeface="Times" charset="0"/>
              </a:rPr>
              <a:t>, T., Dowdall, D., &amp; </a:t>
            </a:r>
            <a:r>
              <a:rPr lang="en-US" sz="1200" dirty="0" err="1">
                <a:latin typeface="Times" charset="0"/>
                <a:ea typeface="Times" charset="0"/>
                <a:cs typeface="Times" charset="0"/>
              </a:rPr>
              <a:t>Chambless</a:t>
            </a:r>
            <a:r>
              <a:rPr lang="en-US" sz="1200" dirty="0">
                <a:latin typeface="Times" charset="0"/>
                <a:ea typeface="Times" charset="0"/>
                <a:cs typeface="Times" charset="0"/>
              </a:rPr>
              <a:t>, D. (1990, March). Aspects of reliability and validity for the beck anxiety inventory. </a:t>
            </a:r>
            <a:r>
              <a:rPr lang="en-US" sz="1200" i="1" dirty="0">
                <a:latin typeface="Times" charset="0"/>
                <a:ea typeface="Times" charset="0"/>
                <a:cs typeface="Times" charset="0"/>
              </a:rPr>
              <a:t>Paper 	presented at the National Conference on Phobias and Related Anxiety Disorders</a:t>
            </a:r>
            <a:r>
              <a:rPr lang="en-US" sz="1200" dirty="0">
                <a:latin typeface="Times" charset="0"/>
                <a:ea typeface="Times" charset="0"/>
                <a:cs typeface="Times" charset="0"/>
              </a:rPr>
              <a:t>. Bethesda, MD.</a:t>
            </a:r>
            <a:endParaRPr lang="en-US" sz="1200" b="1" dirty="0">
              <a:latin typeface="Times" charset="0"/>
              <a:ea typeface="Times" charset="0"/>
              <a:cs typeface="Times" charset="0"/>
            </a:endParaRPr>
          </a:p>
          <a:p>
            <a:pPr marL="114300" indent="0">
              <a:lnSpc>
                <a:spcPct val="200000"/>
              </a:lnSpc>
              <a:buNone/>
            </a:pPr>
            <a:r>
              <a:rPr lang="en-US" sz="1200" dirty="0">
                <a:latin typeface="Times" charset="0"/>
                <a:ea typeface="Times" charset="0"/>
                <a:cs typeface="Times" charset="0"/>
              </a:rPr>
              <a:t>Hamilton, M. (1959). The assessment of anxiety states by rating. </a:t>
            </a:r>
            <a:r>
              <a:rPr lang="en-US" sz="1200" i="1" dirty="0">
                <a:latin typeface="Times" charset="0"/>
                <a:ea typeface="Times" charset="0"/>
                <a:cs typeface="Times" charset="0"/>
              </a:rPr>
              <a:t>British Journal of Medical Psychology, 32</a:t>
            </a:r>
            <a:r>
              <a:rPr lang="en-US" sz="1200" dirty="0">
                <a:latin typeface="Times" charset="0"/>
                <a:ea typeface="Times" charset="0"/>
                <a:cs typeface="Times" charset="0"/>
              </a:rPr>
              <a:t>, 50-55.</a:t>
            </a:r>
            <a:endParaRPr lang="en-US" sz="1200" b="1" dirty="0">
              <a:latin typeface="Times" charset="0"/>
              <a:ea typeface="Times" charset="0"/>
              <a:cs typeface="Times" charset="0"/>
            </a:endParaRPr>
          </a:p>
          <a:p>
            <a:pPr marL="114300" indent="0">
              <a:lnSpc>
                <a:spcPct val="200000"/>
              </a:lnSpc>
              <a:buNone/>
            </a:pPr>
            <a:r>
              <a:rPr lang="en-US" sz="1200" dirty="0">
                <a:latin typeface="Times" charset="0"/>
                <a:ea typeface="Times" charset="0"/>
                <a:cs typeface="Times" charset="0"/>
              </a:rPr>
              <a:t>Hamilton, M. (1960). A rating scale for depression. </a:t>
            </a:r>
            <a:r>
              <a:rPr lang="en-US" sz="1200" i="1" dirty="0">
                <a:latin typeface="Times" charset="0"/>
                <a:ea typeface="Times" charset="0"/>
                <a:cs typeface="Times" charset="0"/>
              </a:rPr>
              <a:t>Journal of Neurology, Neurosurgery, and Psychiatry, 23</a:t>
            </a:r>
            <a:r>
              <a:rPr lang="en-US" sz="1200" dirty="0">
                <a:latin typeface="Times" charset="0"/>
                <a:ea typeface="Times" charset="0"/>
                <a:cs typeface="Times" charset="0"/>
              </a:rPr>
              <a:t>, 56-61.</a:t>
            </a:r>
            <a:endParaRPr lang="en-US" sz="1200" b="1" dirty="0">
              <a:latin typeface="Times" charset="0"/>
              <a:ea typeface="Times" charset="0"/>
              <a:cs typeface="Times" charset="0"/>
            </a:endParaRPr>
          </a:p>
          <a:p>
            <a:pPr marL="114300" indent="0">
              <a:lnSpc>
                <a:spcPct val="200000"/>
              </a:lnSpc>
              <a:buNone/>
            </a:pPr>
            <a:r>
              <a:rPr lang="en-US" sz="1200" dirty="0">
                <a:latin typeface="Times" charset="0"/>
                <a:ea typeface="Times" charset="0"/>
                <a:cs typeface="Times" charset="0"/>
              </a:rPr>
              <a:t>Hays, D. G. (2017). </a:t>
            </a:r>
            <a:r>
              <a:rPr lang="en-US" sz="1200" i="1" dirty="0">
                <a:latin typeface="Times" charset="0"/>
                <a:ea typeface="Times" charset="0"/>
                <a:cs typeface="Times" charset="0"/>
              </a:rPr>
              <a:t>Assessment in Counseling: Procedures and Practices (6th Ed.).</a:t>
            </a:r>
            <a:r>
              <a:rPr lang="en-US" sz="1200" dirty="0">
                <a:latin typeface="Times" charset="0"/>
                <a:ea typeface="Times" charset="0"/>
                <a:cs typeface="Times" charset="0"/>
              </a:rPr>
              <a:t> Alexandria, VA: American Counseling 	Association.</a:t>
            </a:r>
            <a:endParaRPr lang="en-US" sz="1200" b="1" dirty="0">
              <a:latin typeface="Times" charset="0"/>
              <a:ea typeface="Times" charset="0"/>
              <a:cs typeface="Times" charset="0"/>
            </a:endParaRPr>
          </a:p>
          <a:p>
            <a:pPr marL="114300" indent="0">
              <a:lnSpc>
                <a:spcPct val="200000"/>
              </a:lnSpc>
              <a:buNone/>
            </a:pPr>
            <a:r>
              <a:rPr lang="en-US" sz="1200" dirty="0">
                <a:latin typeface="Times" charset="0"/>
                <a:ea typeface="Times" charset="0"/>
                <a:cs typeface="Times" charset="0"/>
              </a:rPr>
              <a:t>Hodgson, R., &amp; </a:t>
            </a:r>
            <a:r>
              <a:rPr lang="en-US" sz="1200" dirty="0" err="1">
                <a:latin typeface="Times" charset="0"/>
                <a:ea typeface="Times" charset="0"/>
                <a:cs typeface="Times" charset="0"/>
              </a:rPr>
              <a:t>Rachman</a:t>
            </a:r>
            <a:r>
              <a:rPr lang="en-US" sz="1200" dirty="0">
                <a:latin typeface="Times" charset="0"/>
                <a:ea typeface="Times" charset="0"/>
                <a:cs typeface="Times" charset="0"/>
              </a:rPr>
              <a:t>, S. (1977). Obsessional-compulsive complaints. </a:t>
            </a:r>
            <a:r>
              <a:rPr lang="en-US" sz="1200" i="1" dirty="0">
                <a:latin typeface="Times" charset="0"/>
                <a:ea typeface="Times" charset="0"/>
                <a:cs typeface="Times" charset="0"/>
              </a:rPr>
              <a:t>Behavioral Research Therapy, 15</a:t>
            </a:r>
            <a:r>
              <a:rPr lang="en-US" sz="1200" dirty="0">
                <a:latin typeface="Times" charset="0"/>
                <a:ea typeface="Times" charset="0"/>
                <a:cs typeface="Times" charset="0"/>
              </a:rPr>
              <a:t>, 389-395.</a:t>
            </a:r>
            <a:endParaRPr lang="en-US" sz="1200" b="1" dirty="0">
              <a:latin typeface="Times" charset="0"/>
              <a:ea typeface="Times" charset="0"/>
              <a:cs typeface="Times" charset="0"/>
            </a:endParaRPr>
          </a:p>
          <a:p>
            <a:pPr marL="114300" indent="0">
              <a:buNone/>
            </a:pPr>
            <a:endParaRPr lang="en-US" dirty="0"/>
          </a:p>
        </p:txBody>
      </p:sp>
    </p:spTree>
    <p:extLst>
      <p:ext uri="{BB962C8B-B14F-4D97-AF65-F5344CB8AC3E}">
        <p14:creationId xmlns:p14="http://schemas.microsoft.com/office/powerpoint/2010/main" val="16479673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311700" y="1563329"/>
            <a:ext cx="8520600" cy="3005546"/>
          </a:xfrm>
        </p:spPr>
        <p:txBody>
          <a:bodyPr/>
          <a:lstStyle/>
          <a:p>
            <a:pPr marL="114300" indent="0">
              <a:lnSpc>
                <a:spcPct val="200000"/>
              </a:lnSpc>
              <a:buNone/>
            </a:pPr>
            <a:r>
              <a:rPr lang="en-US" sz="1200" dirty="0">
                <a:latin typeface="Times" charset="0"/>
                <a:ea typeface="Times" charset="0"/>
                <a:cs typeface="Times" charset="0"/>
              </a:rPr>
              <a:t>Hamilton, M. (1959). The assessment of anxiety states by rating. </a:t>
            </a:r>
            <a:r>
              <a:rPr lang="en-US" sz="1200" i="1" dirty="0">
                <a:latin typeface="Times" charset="0"/>
                <a:ea typeface="Times" charset="0"/>
                <a:cs typeface="Times" charset="0"/>
              </a:rPr>
              <a:t>British Journal of Medical Psychology, 32</a:t>
            </a:r>
            <a:r>
              <a:rPr lang="en-US" sz="1200" dirty="0">
                <a:latin typeface="Times" charset="0"/>
                <a:ea typeface="Times" charset="0"/>
                <a:cs typeface="Times" charset="0"/>
              </a:rPr>
              <a:t>, 50-55.</a:t>
            </a:r>
            <a:endParaRPr lang="en-US" sz="1200" b="1" dirty="0">
              <a:latin typeface="Times" charset="0"/>
              <a:ea typeface="Times" charset="0"/>
              <a:cs typeface="Times" charset="0"/>
            </a:endParaRPr>
          </a:p>
          <a:p>
            <a:pPr marL="114300" indent="0">
              <a:lnSpc>
                <a:spcPct val="200000"/>
              </a:lnSpc>
              <a:buNone/>
            </a:pPr>
            <a:r>
              <a:rPr lang="en-US" sz="1200" dirty="0">
                <a:latin typeface="Times" charset="0"/>
                <a:ea typeface="Times" charset="0"/>
                <a:cs typeface="Times" charset="0"/>
              </a:rPr>
              <a:t>Hamilton, M. (1960). A rating scale for depression. </a:t>
            </a:r>
            <a:r>
              <a:rPr lang="en-US" sz="1200" i="1" dirty="0">
                <a:latin typeface="Times" charset="0"/>
                <a:ea typeface="Times" charset="0"/>
                <a:cs typeface="Times" charset="0"/>
              </a:rPr>
              <a:t>Journal of Neurology, Neurosurgery, and Psychiatry, 23</a:t>
            </a:r>
            <a:r>
              <a:rPr lang="en-US" sz="1200" dirty="0">
                <a:latin typeface="Times" charset="0"/>
                <a:ea typeface="Times" charset="0"/>
                <a:cs typeface="Times" charset="0"/>
              </a:rPr>
              <a:t>, 56-61.</a:t>
            </a:r>
            <a:endParaRPr lang="en-US" sz="1200" b="1" dirty="0">
              <a:latin typeface="Times" charset="0"/>
              <a:ea typeface="Times" charset="0"/>
              <a:cs typeface="Times" charset="0"/>
            </a:endParaRPr>
          </a:p>
          <a:p>
            <a:pPr marL="114300" indent="0">
              <a:lnSpc>
                <a:spcPct val="200000"/>
              </a:lnSpc>
              <a:buNone/>
            </a:pPr>
            <a:r>
              <a:rPr lang="en-US" sz="1200" dirty="0">
                <a:latin typeface="Times" charset="0"/>
                <a:ea typeface="Times" charset="0"/>
                <a:cs typeface="Times" charset="0"/>
              </a:rPr>
              <a:t>Hays, D. G. (2017). </a:t>
            </a:r>
            <a:r>
              <a:rPr lang="en-US" sz="1200" i="1" dirty="0">
                <a:latin typeface="Times" charset="0"/>
                <a:ea typeface="Times" charset="0"/>
                <a:cs typeface="Times" charset="0"/>
              </a:rPr>
              <a:t>Assessment in Counseling: Procedures and Practices (6th Ed.).</a:t>
            </a:r>
            <a:r>
              <a:rPr lang="en-US" sz="1200" dirty="0">
                <a:latin typeface="Times" charset="0"/>
                <a:ea typeface="Times" charset="0"/>
                <a:cs typeface="Times" charset="0"/>
              </a:rPr>
              <a:t> Alexandria, VA: American Counseling 	Association.</a:t>
            </a:r>
            <a:endParaRPr lang="en-US" sz="1200" b="1" dirty="0">
              <a:latin typeface="Times" charset="0"/>
              <a:ea typeface="Times" charset="0"/>
              <a:cs typeface="Times" charset="0"/>
            </a:endParaRPr>
          </a:p>
          <a:p>
            <a:pPr marL="114300" indent="0">
              <a:lnSpc>
                <a:spcPct val="200000"/>
              </a:lnSpc>
              <a:buNone/>
            </a:pPr>
            <a:r>
              <a:rPr lang="en-US" sz="1200" dirty="0">
                <a:latin typeface="Times" charset="0"/>
                <a:ea typeface="Times" charset="0"/>
                <a:cs typeface="Times" charset="0"/>
              </a:rPr>
              <a:t>Hodgson, R., &amp; </a:t>
            </a:r>
            <a:r>
              <a:rPr lang="en-US" sz="1200" dirty="0" err="1">
                <a:latin typeface="Times" charset="0"/>
                <a:ea typeface="Times" charset="0"/>
                <a:cs typeface="Times" charset="0"/>
              </a:rPr>
              <a:t>Rachman</a:t>
            </a:r>
            <a:r>
              <a:rPr lang="en-US" sz="1200" dirty="0">
                <a:latin typeface="Times" charset="0"/>
                <a:ea typeface="Times" charset="0"/>
                <a:cs typeface="Times" charset="0"/>
              </a:rPr>
              <a:t>, S. (1977). Obsessional-compulsive complaints. </a:t>
            </a:r>
            <a:r>
              <a:rPr lang="en-US" sz="1200" i="1" dirty="0">
                <a:latin typeface="Times" charset="0"/>
                <a:ea typeface="Times" charset="0"/>
                <a:cs typeface="Times" charset="0"/>
              </a:rPr>
              <a:t>Behavioral Research Therapy, 15</a:t>
            </a:r>
            <a:r>
              <a:rPr lang="en-US" sz="1200" dirty="0">
                <a:latin typeface="Times" charset="0"/>
                <a:ea typeface="Times" charset="0"/>
                <a:cs typeface="Times" charset="0"/>
              </a:rPr>
              <a:t>, 389-395.</a:t>
            </a:r>
            <a:endParaRPr lang="en-US" sz="1200" b="1" dirty="0">
              <a:latin typeface="Times" charset="0"/>
              <a:ea typeface="Times" charset="0"/>
              <a:cs typeface="Times" charset="0"/>
            </a:endParaRPr>
          </a:p>
          <a:p>
            <a:pPr marL="114300" indent="0">
              <a:lnSpc>
                <a:spcPct val="200000"/>
              </a:lnSpc>
              <a:buNone/>
            </a:pPr>
            <a:r>
              <a:rPr lang="en-US" sz="1200" dirty="0">
                <a:latin typeface="Times" charset="0"/>
                <a:ea typeface="Times" charset="0"/>
                <a:cs typeface="Times" charset="0"/>
              </a:rPr>
              <a:t>James, A., James, G., </a:t>
            </a:r>
            <a:r>
              <a:rPr lang="en-US" sz="1200" dirty="0" err="1">
                <a:latin typeface="Times" charset="0"/>
                <a:ea typeface="Times" charset="0"/>
                <a:cs typeface="Times" charset="0"/>
              </a:rPr>
              <a:t>Cowdrey</a:t>
            </a:r>
            <a:r>
              <a:rPr lang="en-US" sz="1200" dirty="0">
                <a:latin typeface="Times" charset="0"/>
                <a:ea typeface="Times" charset="0"/>
                <a:cs typeface="Times" charset="0"/>
              </a:rPr>
              <a:t>, F., </a:t>
            </a:r>
            <a:r>
              <a:rPr lang="en-US" sz="1200" dirty="0" err="1">
                <a:latin typeface="Times" charset="0"/>
                <a:ea typeface="Times" charset="0"/>
                <a:cs typeface="Times" charset="0"/>
              </a:rPr>
              <a:t>Soler</a:t>
            </a:r>
            <a:r>
              <a:rPr lang="en-US" sz="1200" dirty="0">
                <a:latin typeface="Times" charset="0"/>
                <a:ea typeface="Times" charset="0"/>
                <a:cs typeface="Times" charset="0"/>
              </a:rPr>
              <a:t>, A., &amp; Choke, A. (2018). Cognitive </a:t>
            </a:r>
            <a:r>
              <a:rPr lang="en-US" sz="1200" dirty="0" err="1">
                <a:latin typeface="Times" charset="0"/>
                <a:ea typeface="Times" charset="0"/>
                <a:cs typeface="Times" charset="0"/>
              </a:rPr>
              <a:t>behavioural</a:t>
            </a:r>
            <a:r>
              <a:rPr lang="en-US" sz="1200" dirty="0">
                <a:latin typeface="Times" charset="0"/>
                <a:ea typeface="Times" charset="0"/>
                <a:cs typeface="Times" charset="0"/>
              </a:rPr>
              <a:t> therapy for anxiety in children and 	adolescents (review). </a:t>
            </a:r>
            <a:r>
              <a:rPr lang="en-US" sz="1200" i="1" dirty="0">
                <a:latin typeface="Times" charset="0"/>
                <a:ea typeface="Times" charset="0"/>
                <a:cs typeface="Times" charset="0"/>
              </a:rPr>
              <a:t>Cochrane Database of Systematic Reviews , 2</a:t>
            </a:r>
            <a:r>
              <a:rPr lang="en-US" sz="1200" dirty="0">
                <a:latin typeface="Times" charset="0"/>
                <a:ea typeface="Times" charset="0"/>
                <a:cs typeface="Times" charset="0"/>
              </a:rPr>
              <a:t>, 1-105. Doi:10.1002/14651858.CD004690.pub4.</a:t>
            </a:r>
            <a:endParaRPr lang="en-US" sz="1200" b="1" dirty="0">
              <a:latin typeface="Times" charset="0"/>
              <a:ea typeface="Times" charset="0"/>
              <a:cs typeface="Times" charset="0"/>
            </a:endParaRPr>
          </a:p>
          <a:p>
            <a:pPr marL="114300" indent="0">
              <a:lnSpc>
                <a:spcPct val="200000"/>
              </a:lnSpc>
              <a:buNone/>
            </a:pPr>
            <a:r>
              <a:rPr lang="en-US" sz="1200" dirty="0">
                <a:latin typeface="Times" charset="0"/>
                <a:ea typeface="Times" charset="0"/>
                <a:cs typeface="Times" charset="0"/>
              </a:rPr>
              <a:t>Kumar, G., &amp; Steer, R. (1993). Factor structure of the beck anxiety inventory with adolescent psychiatric inpatients. </a:t>
            </a:r>
            <a:r>
              <a:rPr lang="en-US" sz="1200" i="1" dirty="0">
                <a:latin typeface="Times" charset="0"/>
                <a:ea typeface="Times" charset="0"/>
                <a:cs typeface="Times" charset="0"/>
              </a:rPr>
              <a:t>Anxiety, Stress 	Coping, 6</a:t>
            </a:r>
            <a:r>
              <a:rPr lang="en-US" sz="1200" dirty="0">
                <a:latin typeface="Times" charset="0"/>
                <a:ea typeface="Times" charset="0"/>
                <a:cs typeface="Times" charset="0"/>
              </a:rPr>
              <a:t>(2), 125-131.</a:t>
            </a:r>
            <a:endParaRPr lang="en-US" sz="1200" b="1" dirty="0">
              <a:latin typeface="Times" charset="0"/>
              <a:ea typeface="Times" charset="0"/>
              <a:cs typeface="Times" charset="0"/>
            </a:endParaRPr>
          </a:p>
          <a:p>
            <a:pPr marL="114300" indent="0">
              <a:buNone/>
            </a:pPr>
            <a:endParaRPr lang="en-US" sz="1200" dirty="0">
              <a:latin typeface="Times" charset="0"/>
              <a:ea typeface="Times" charset="0"/>
              <a:cs typeface="Times" charset="0"/>
            </a:endParaRPr>
          </a:p>
        </p:txBody>
      </p:sp>
    </p:spTree>
    <p:extLst>
      <p:ext uri="{BB962C8B-B14F-4D97-AF65-F5344CB8AC3E}">
        <p14:creationId xmlns:p14="http://schemas.microsoft.com/office/powerpoint/2010/main" val="1443833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Background Information</a:t>
            </a:r>
            <a:endParaRPr/>
          </a:p>
        </p:txBody>
      </p:sp>
      <p:sp>
        <p:nvSpPr>
          <p:cNvPr id="71" name="Google Shape;71;p15"/>
          <p:cNvSpPr txBox="1">
            <a:spLocks noGrp="1"/>
          </p:cNvSpPr>
          <p:nvPr>
            <p:ph type="body" idx="1"/>
          </p:nvPr>
        </p:nvSpPr>
        <p:spPr>
          <a:xfrm>
            <a:off x="38597" y="1727100"/>
            <a:ext cx="6537132" cy="2971375"/>
          </a:xfrm>
          <a:prstGeom prst="rect">
            <a:avLst/>
          </a:prstGeom>
        </p:spPr>
        <p:txBody>
          <a:bodyPr spcFirstLastPara="1" wrap="square" lIns="91425" tIns="91425" rIns="91425" bIns="91425" anchor="t" anchorCtr="0">
            <a:noAutofit/>
          </a:bodyPr>
          <a:lstStyle/>
          <a:p>
            <a:pPr indent="-304800">
              <a:buSzPts val="1200"/>
              <a:buFont typeface="Times New Roman"/>
              <a:buChar char="●"/>
            </a:pPr>
            <a:r>
              <a:rPr lang="en-CA" sz="1400" dirty="0">
                <a:solidFill>
                  <a:schemeClr val="dk1"/>
                </a:solidFill>
                <a:highlight>
                  <a:srgbClr val="FFFFFF"/>
                </a:highlight>
                <a:ea typeface="Times New Roman"/>
                <a:cs typeface="Times New Roman"/>
                <a:sym typeface="Times New Roman"/>
              </a:rPr>
              <a:t>Test Name: Beck Anxiety Inventory (BAI)</a:t>
            </a:r>
            <a:endParaRPr lang="en" sz="1400" dirty="0">
              <a:solidFill>
                <a:schemeClr val="dk1"/>
              </a:solidFill>
              <a:highlight>
                <a:srgbClr val="FFFFFF"/>
              </a:highlight>
              <a:ea typeface="Times New Roman"/>
              <a:cs typeface="Times New Roman"/>
              <a:sym typeface="Times New Roman"/>
            </a:endParaRPr>
          </a:p>
          <a:p>
            <a:pPr marL="152400" indent="0">
              <a:buSzPts val="1200"/>
              <a:buNone/>
            </a:pPr>
            <a:endParaRPr lang="en" sz="1400" dirty="0">
              <a:solidFill>
                <a:schemeClr val="dk1"/>
              </a:solidFill>
              <a:highlight>
                <a:srgbClr val="FFFFFF"/>
              </a:highlight>
              <a:ea typeface="Times New Roman"/>
              <a:cs typeface="Times New Roman"/>
              <a:sym typeface="Times New Roman"/>
            </a:endParaRPr>
          </a:p>
          <a:p>
            <a:pPr indent="-304800">
              <a:buSzPts val="1200"/>
              <a:buFont typeface="Times New Roman"/>
              <a:buChar char="●"/>
            </a:pPr>
            <a:r>
              <a:rPr lang="en" sz="1400" dirty="0">
                <a:solidFill>
                  <a:schemeClr val="dk1"/>
                </a:solidFill>
                <a:highlight>
                  <a:srgbClr val="FFFFFF"/>
                </a:highlight>
                <a:ea typeface="Times New Roman"/>
                <a:cs typeface="Times New Roman"/>
                <a:sym typeface="Times New Roman"/>
              </a:rPr>
              <a:t>Developed: </a:t>
            </a:r>
            <a:r>
              <a:rPr lang="en-CA" sz="1400" dirty="0">
                <a:solidFill>
                  <a:schemeClr val="dk1"/>
                </a:solidFill>
                <a:highlight>
                  <a:srgbClr val="FFFFFF"/>
                </a:highlight>
                <a:ea typeface="Times New Roman"/>
                <a:cs typeface="Times New Roman"/>
                <a:sym typeface="Times New Roman"/>
              </a:rPr>
              <a:t>1988 by Aaron Beck and his associates to assess symptoms of anxiety psychiatric outpatients </a:t>
            </a:r>
          </a:p>
          <a:p>
            <a:pPr indent="-304800">
              <a:buSzPts val="1200"/>
              <a:buFont typeface="Times New Roman"/>
              <a:buChar char="●"/>
            </a:pPr>
            <a:endParaRPr lang="en-CA" sz="1400" dirty="0">
              <a:solidFill>
                <a:schemeClr val="dk1"/>
              </a:solidFill>
              <a:highlight>
                <a:srgbClr val="FFFFFF"/>
              </a:highlight>
              <a:ea typeface="Times New Roman"/>
              <a:cs typeface="Times New Roman"/>
              <a:sym typeface="Times New Roman"/>
            </a:endParaRPr>
          </a:p>
          <a:p>
            <a:pPr indent="-304800">
              <a:buSzPts val="1200"/>
              <a:buFont typeface="Times New Roman"/>
              <a:buChar char="●"/>
            </a:pPr>
            <a:r>
              <a:rPr lang="en-CA" sz="1400" dirty="0">
                <a:solidFill>
                  <a:schemeClr val="dk1"/>
                </a:solidFill>
                <a:highlight>
                  <a:srgbClr val="FFFFFF"/>
                </a:highlight>
                <a:ea typeface="Times New Roman"/>
                <a:cs typeface="Times New Roman"/>
                <a:sym typeface="Times New Roman"/>
              </a:rPr>
              <a:t>Currently using the 1993 version as it recommends different scoring guidelines than previous editions</a:t>
            </a:r>
            <a:endParaRPr lang="en" sz="1400" dirty="0">
              <a:solidFill>
                <a:schemeClr val="dk1"/>
              </a:solidFill>
              <a:highlight>
                <a:srgbClr val="FFFFFF"/>
              </a:highlight>
              <a:ea typeface="Times New Roman"/>
              <a:cs typeface="Times New Roman"/>
              <a:sym typeface="Times New Roman"/>
            </a:endParaRPr>
          </a:p>
          <a:p>
            <a:pPr marL="152400" lvl="0" indent="0" algn="l" rtl="0">
              <a:spcBef>
                <a:spcPts val="0"/>
              </a:spcBef>
              <a:spcAft>
                <a:spcPts val="0"/>
              </a:spcAft>
              <a:buSzPts val="1200"/>
              <a:buNone/>
            </a:pPr>
            <a:endParaRPr lang="en" sz="1400" dirty="0">
              <a:solidFill>
                <a:schemeClr val="dk1"/>
              </a:solidFill>
              <a:highlight>
                <a:srgbClr val="FFFFFF"/>
              </a:highlight>
              <a:ea typeface="Times New Roman"/>
              <a:cs typeface="Times New Roman"/>
              <a:sym typeface="Times New Roman"/>
            </a:endParaRPr>
          </a:p>
          <a:p>
            <a:pPr marL="457200" lvl="0" indent="-304800" algn="l" rtl="0">
              <a:spcBef>
                <a:spcPts val="0"/>
              </a:spcBef>
              <a:spcAft>
                <a:spcPts val="0"/>
              </a:spcAft>
              <a:buSzPts val="1200"/>
              <a:buFont typeface="Times New Roman"/>
              <a:buChar char="●"/>
            </a:pPr>
            <a:r>
              <a:rPr lang="en" sz="1400" dirty="0">
                <a:solidFill>
                  <a:schemeClr val="dk1"/>
                </a:solidFill>
                <a:highlight>
                  <a:srgbClr val="FFFFFF"/>
                </a:highlight>
                <a:ea typeface="Times New Roman"/>
                <a:cs typeface="Times New Roman"/>
                <a:sym typeface="Times New Roman"/>
              </a:rPr>
              <a:t>Co</a:t>
            </a:r>
            <a:r>
              <a:rPr lang="en-CA" sz="1400" dirty="0" err="1">
                <a:solidFill>
                  <a:schemeClr val="dk1"/>
                </a:solidFill>
                <a:highlight>
                  <a:srgbClr val="FFFFFF"/>
                </a:highlight>
                <a:ea typeface="Times New Roman"/>
                <a:cs typeface="Times New Roman"/>
                <a:sym typeface="Times New Roman"/>
              </a:rPr>
              <a:t>st</a:t>
            </a:r>
            <a:r>
              <a:rPr lang="en-CA" sz="1400" dirty="0">
                <a:solidFill>
                  <a:schemeClr val="dk1"/>
                </a:solidFill>
                <a:highlight>
                  <a:srgbClr val="FFFFFF"/>
                </a:highlight>
                <a:ea typeface="Times New Roman"/>
                <a:cs typeface="Times New Roman"/>
                <a:sym typeface="Times New Roman"/>
              </a:rPr>
              <a:t>: Digital online or print version available online</a:t>
            </a:r>
          </a:p>
          <a:p>
            <a:pPr lvl="1" indent="-304800">
              <a:spcBef>
                <a:spcPts val="0"/>
              </a:spcBef>
              <a:buSzPts val="1200"/>
              <a:buFont typeface="Times New Roman"/>
              <a:buChar char="●"/>
            </a:pPr>
            <a:r>
              <a:rPr lang="en-CA" sz="1400" dirty="0">
                <a:solidFill>
                  <a:schemeClr val="dk1"/>
                </a:solidFill>
                <a:highlight>
                  <a:srgbClr val="FFFFFF"/>
                </a:highlight>
                <a:ea typeface="Times New Roman"/>
                <a:cs typeface="Times New Roman"/>
                <a:sym typeface="Times New Roman"/>
              </a:rPr>
              <a:t>Pearson: Print and Digital is $90.25 – prices vary (Pearson, 2019).</a:t>
            </a:r>
          </a:p>
          <a:p>
            <a:pPr lvl="1" indent="-304800">
              <a:spcBef>
                <a:spcPts val="0"/>
              </a:spcBef>
              <a:buSzPts val="1200"/>
              <a:buFont typeface="Times New Roman"/>
              <a:buChar char="●"/>
            </a:pPr>
            <a:r>
              <a:rPr lang="en-CA" sz="1400" dirty="0">
                <a:solidFill>
                  <a:schemeClr val="dk1"/>
                </a:solidFill>
                <a:highlight>
                  <a:srgbClr val="FFFFFF"/>
                </a:highlight>
                <a:ea typeface="Times New Roman"/>
                <a:cs typeface="Times New Roman"/>
                <a:sym typeface="Times New Roman"/>
              </a:rPr>
              <a:t>Available in Spanish</a:t>
            </a:r>
            <a:endParaRPr lang="en" sz="1400" dirty="0">
              <a:solidFill>
                <a:schemeClr val="dk1"/>
              </a:solidFill>
              <a:highlight>
                <a:srgbClr val="FFFFFF"/>
              </a:highlight>
              <a:ea typeface="Times New Roman"/>
              <a:cs typeface="Times New Roman"/>
              <a:sym typeface="Times New Roman"/>
            </a:endParaRPr>
          </a:p>
          <a:p>
            <a:pPr marL="457200" lvl="0" indent="-304800" algn="l" rtl="0">
              <a:spcBef>
                <a:spcPts val="0"/>
              </a:spcBef>
              <a:spcAft>
                <a:spcPts val="0"/>
              </a:spcAft>
              <a:buSzPts val="1200"/>
              <a:buFont typeface="Times New Roman"/>
              <a:buChar char="●"/>
            </a:pPr>
            <a:endParaRPr lang="en" sz="1200" dirty="0">
              <a:solidFill>
                <a:schemeClr val="dk1"/>
              </a:solidFill>
              <a:highlight>
                <a:srgbClr val="FFFFFF"/>
              </a:highlight>
              <a:ea typeface="Times New Roman"/>
              <a:cs typeface="Times New Roman"/>
              <a:sym typeface="Times New Roman"/>
            </a:endParaRPr>
          </a:p>
        </p:txBody>
      </p:sp>
      <p:pic>
        <p:nvPicPr>
          <p:cNvPr id="72" name="Google Shape;72;p15"/>
          <p:cNvPicPr preferRelativeResize="0"/>
          <p:nvPr/>
        </p:nvPicPr>
        <p:blipFill>
          <a:blip r:embed="rId3">
            <a:alphaModFix/>
          </a:blip>
          <a:stretch>
            <a:fillRect/>
          </a:stretch>
        </p:blipFill>
        <p:spPr>
          <a:xfrm rot="613349">
            <a:off x="7508687" y="3323968"/>
            <a:ext cx="1306376" cy="1652827"/>
          </a:xfrm>
          <a:prstGeom prst="rect">
            <a:avLst/>
          </a:prstGeom>
          <a:noFill/>
          <a:ln>
            <a:noFill/>
          </a:ln>
        </p:spPr>
      </p:pic>
      <p:pic>
        <p:nvPicPr>
          <p:cNvPr id="6" name="Google Shape;99;p19">
            <a:extLst>
              <a:ext uri="{FF2B5EF4-FFF2-40B4-BE49-F238E27FC236}">
                <a16:creationId xmlns:a16="http://schemas.microsoft.com/office/drawing/2014/main" id="{72D46A05-8939-4E5C-A513-F1CF307F435E}"/>
              </a:ext>
            </a:extLst>
          </p:cNvPr>
          <p:cNvPicPr preferRelativeResize="0"/>
          <p:nvPr/>
        </p:nvPicPr>
        <p:blipFill>
          <a:blip r:embed="rId4">
            <a:alphaModFix/>
          </a:blip>
          <a:stretch>
            <a:fillRect/>
          </a:stretch>
        </p:blipFill>
        <p:spPr>
          <a:xfrm>
            <a:off x="7209239" y="1198509"/>
            <a:ext cx="1623061" cy="1658797"/>
          </a:xfrm>
          <a:prstGeom prst="rect">
            <a:avLst/>
          </a:prstGeom>
          <a:noFill/>
          <a:ln>
            <a:noFill/>
          </a:ln>
        </p:spPr>
      </p:pic>
      <p:sp>
        <p:nvSpPr>
          <p:cNvPr id="2" name="Rectangle 1">
            <a:extLst>
              <a:ext uri="{FF2B5EF4-FFF2-40B4-BE49-F238E27FC236}">
                <a16:creationId xmlns:a16="http://schemas.microsoft.com/office/drawing/2014/main" id="{E94CC6AB-2891-48E5-9C6A-C44CC22D413F}"/>
              </a:ext>
            </a:extLst>
          </p:cNvPr>
          <p:cNvSpPr/>
          <p:nvPr/>
        </p:nvSpPr>
        <p:spPr>
          <a:xfrm>
            <a:off x="7165359" y="2857306"/>
            <a:ext cx="1940044" cy="276999"/>
          </a:xfrm>
          <a:prstGeom prst="rect">
            <a:avLst/>
          </a:prstGeom>
        </p:spPr>
        <p:txBody>
          <a:bodyPr wrap="square">
            <a:spAutoFit/>
          </a:bodyPr>
          <a:lstStyle/>
          <a:p>
            <a:r>
              <a:rPr lang="en-CA" sz="400" dirty="0"/>
              <a:t>Image Retrieved from: http://www.laskerfoundation.org/awards/show/development-of-cognitive-therapy-theory-and-practice/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311700" y="1720645"/>
            <a:ext cx="8520600" cy="2848230"/>
          </a:xfrm>
        </p:spPr>
        <p:txBody>
          <a:bodyPr/>
          <a:lstStyle/>
          <a:p>
            <a:pPr marL="114300" indent="0">
              <a:lnSpc>
                <a:spcPct val="200000"/>
              </a:lnSpc>
              <a:buNone/>
            </a:pPr>
            <a:r>
              <a:rPr lang="en-US" sz="1200" dirty="0">
                <a:latin typeface="Times" charset="0"/>
                <a:ea typeface="Times" charset="0"/>
                <a:cs typeface="Times" charset="0"/>
              </a:rPr>
              <a:t>Lindsay, W., &amp; </a:t>
            </a:r>
            <a:r>
              <a:rPr lang="en-US" sz="1200" dirty="0" err="1">
                <a:latin typeface="Times" charset="0"/>
                <a:ea typeface="Times" charset="0"/>
                <a:cs typeface="Times" charset="0"/>
              </a:rPr>
              <a:t>Sekene</a:t>
            </a:r>
            <a:r>
              <a:rPr lang="en-US" sz="1200" dirty="0">
                <a:latin typeface="Times" charset="0"/>
                <a:ea typeface="Times" charset="0"/>
                <a:cs typeface="Times" charset="0"/>
              </a:rPr>
              <a:t>, D. (2007). The beck depression inventory II and the beck anxiety inventory in people with intellectual 	disabilities: factor analyses and group data. </a:t>
            </a:r>
            <a:r>
              <a:rPr lang="en-US" sz="1200" i="1" dirty="0">
                <a:latin typeface="Times" charset="0"/>
                <a:ea typeface="Times" charset="0"/>
                <a:cs typeface="Times" charset="0"/>
              </a:rPr>
              <a:t>Journal of Applied Research in Intellectual Disabilities, 20</a:t>
            </a:r>
            <a:r>
              <a:rPr lang="en-US" sz="1200" dirty="0">
                <a:latin typeface="Times" charset="0"/>
                <a:ea typeface="Times" charset="0"/>
                <a:cs typeface="Times" charset="0"/>
              </a:rPr>
              <a:t>(5), 401-	408.DOI:10.1111/j.1468-3148.2007.00380.x</a:t>
            </a:r>
            <a:endParaRPr lang="en-US" sz="1200" b="1" dirty="0">
              <a:latin typeface="Times" charset="0"/>
              <a:ea typeface="Times" charset="0"/>
              <a:cs typeface="Times" charset="0"/>
            </a:endParaRPr>
          </a:p>
          <a:p>
            <a:pPr marL="114300" indent="0">
              <a:lnSpc>
                <a:spcPct val="200000"/>
              </a:lnSpc>
              <a:buNone/>
            </a:pPr>
            <a:r>
              <a:rPr lang="en-US" sz="1200" dirty="0" err="1">
                <a:latin typeface="Times" charset="0"/>
                <a:ea typeface="Times" charset="0"/>
                <a:cs typeface="Times" charset="0"/>
              </a:rPr>
              <a:t>Manincor</a:t>
            </a:r>
            <a:r>
              <a:rPr lang="en-US" sz="1200" dirty="0">
                <a:latin typeface="Times" charset="0"/>
                <a:ea typeface="Times" charset="0"/>
                <a:cs typeface="Times" charset="0"/>
              </a:rPr>
              <a:t>, M., </a:t>
            </a:r>
            <a:r>
              <a:rPr lang="en-US" sz="1200" dirty="0" err="1">
                <a:latin typeface="Times" charset="0"/>
                <a:ea typeface="Times" charset="0"/>
                <a:cs typeface="Times" charset="0"/>
              </a:rPr>
              <a:t>Bensoussan</a:t>
            </a:r>
            <a:r>
              <a:rPr lang="en-US" sz="1200" dirty="0">
                <a:latin typeface="Times" charset="0"/>
                <a:ea typeface="Times" charset="0"/>
                <a:cs typeface="Times" charset="0"/>
              </a:rPr>
              <a:t>, A., Smith, C., Barr, K., </a:t>
            </a:r>
            <a:r>
              <a:rPr lang="en-US" sz="1200" dirty="0" err="1">
                <a:latin typeface="Times" charset="0"/>
                <a:ea typeface="Times" charset="0"/>
                <a:cs typeface="Times" charset="0"/>
              </a:rPr>
              <a:t>Schweickle</a:t>
            </a:r>
            <a:r>
              <a:rPr lang="en-US" sz="1200" dirty="0">
                <a:latin typeface="Times" charset="0"/>
                <a:ea typeface="Times" charset="0"/>
                <a:cs typeface="Times" charset="0"/>
              </a:rPr>
              <a:t>, M., </a:t>
            </a:r>
            <a:r>
              <a:rPr lang="en-US" sz="1200" dirty="0" err="1">
                <a:latin typeface="Times" charset="0"/>
                <a:ea typeface="Times" charset="0"/>
                <a:cs typeface="Times" charset="0"/>
              </a:rPr>
              <a:t>Donoahoe</a:t>
            </a:r>
            <a:r>
              <a:rPr lang="en-US" sz="1200" dirty="0">
                <a:latin typeface="Times" charset="0"/>
                <a:ea typeface="Times" charset="0"/>
                <a:cs typeface="Times" charset="0"/>
              </a:rPr>
              <a:t>, L., . . . Fahey, P. (2016). Individualized yoga for 	reducing depression and anxiety, and improving well being: A randomized controlled trial. </a:t>
            </a:r>
            <a:r>
              <a:rPr lang="en-US" sz="1200" i="1" dirty="0">
                <a:latin typeface="Times" charset="0"/>
                <a:ea typeface="Times" charset="0"/>
                <a:cs typeface="Times" charset="0"/>
              </a:rPr>
              <a:t>Depression &amp; Anxiety, 33</a:t>
            </a:r>
            <a:r>
              <a:rPr lang="en-US" sz="1200" dirty="0">
                <a:latin typeface="Times" charset="0"/>
                <a:ea typeface="Times" charset="0"/>
                <a:cs typeface="Times" charset="0"/>
              </a:rPr>
              <a:t>, 816-828. 	Doi:10.1002/da.22502</a:t>
            </a:r>
            <a:endParaRPr lang="en-US" sz="1200" b="1" dirty="0">
              <a:latin typeface="Times" charset="0"/>
              <a:ea typeface="Times" charset="0"/>
              <a:cs typeface="Times" charset="0"/>
            </a:endParaRPr>
          </a:p>
          <a:p>
            <a:pPr marL="114300" indent="0">
              <a:lnSpc>
                <a:spcPct val="200000"/>
              </a:lnSpc>
              <a:buNone/>
            </a:pPr>
            <a:r>
              <a:rPr lang="en-US" sz="1200" dirty="0" err="1">
                <a:latin typeface="Times" charset="0"/>
                <a:ea typeface="Times" charset="0"/>
                <a:cs typeface="Times" charset="0"/>
              </a:rPr>
              <a:t>Muntingh</a:t>
            </a:r>
            <a:r>
              <a:rPr lang="en-US" sz="1200" dirty="0">
                <a:latin typeface="Times" charset="0"/>
                <a:ea typeface="Times" charset="0"/>
                <a:cs typeface="Times" charset="0"/>
              </a:rPr>
              <a:t>, A., van der </a:t>
            </a:r>
            <a:r>
              <a:rPr lang="en-US" sz="1200" dirty="0" err="1">
                <a:latin typeface="Times" charset="0"/>
                <a:ea typeface="Times" charset="0"/>
                <a:cs typeface="Times" charset="0"/>
              </a:rPr>
              <a:t>Feltz-Cornelis</a:t>
            </a:r>
            <a:r>
              <a:rPr lang="en-US" sz="1200" dirty="0">
                <a:latin typeface="Times" charset="0"/>
                <a:ea typeface="Times" charset="0"/>
                <a:cs typeface="Times" charset="0"/>
              </a:rPr>
              <a:t>, C., van </a:t>
            </a:r>
            <a:r>
              <a:rPr lang="en-US" sz="1200" dirty="0" err="1">
                <a:latin typeface="Times" charset="0"/>
                <a:ea typeface="Times" charset="0"/>
                <a:cs typeface="Times" charset="0"/>
              </a:rPr>
              <a:t>Marwijk</a:t>
            </a:r>
            <a:r>
              <a:rPr lang="en-US" sz="1200" dirty="0">
                <a:latin typeface="Times" charset="0"/>
                <a:ea typeface="Times" charset="0"/>
                <a:cs typeface="Times" charset="0"/>
              </a:rPr>
              <a:t>, H., </a:t>
            </a:r>
            <a:r>
              <a:rPr lang="en-US" sz="1200" dirty="0" err="1">
                <a:latin typeface="Times" charset="0"/>
                <a:ea typeface="Times" charset="0"/>
                <a:cs typeface="Times" charset="0"/>
              </a:rPr>
              <a:t>Spinhoven</a:t>
            </a:r>
            <a:r>
              <a:rPr lang="en-US" sz="1200" dirty="0">
                <a:latin typeface="Times" charset="0"/>
                <a:ea typeface="Times" charset="0"/>
                <a:cs typeface="Times" charset="0"/>
              </a:rPr>
              <a:t>, P., </a:t>
            </a:r>
            <a:r>
              <a:rPr lang="en-US" sz="1200" dirty="0" err="1">
                <a:latin typeface="Times" charset="0"/>
                <a:ea typeface="Times" charset="0"/>
                <a:cs typeface="Times" charset="0"/>
              </a:rPr>
              <a:t>Penninx</a:t>
            </a:r>
            <a:r>
              <a:rPr lang="en-US" sz="1200" dirty="0">
                <a:latin typeface="Times" charset="0"/>
                <a:ea typeface="Times" charset="0"/>
                <a:cs typeface="Times" charset="0"/>
              </a:rPr>
              <a:t>, B., &amp; van </a:t>
            </a:r>
            <a:r>
              <a:rPr lang="en-US" sz="1200" dirty="0" err="1">
                <a:latin typeface="Times" charset="0"/>
                <a:ea typeface="Times" charset="0"/>
                <a:cs typeface="Times" charset="0"/>
              </a:rPr>
              <a:t>Balkom</a:t>
            </a:r>
            <a:r>
              <a:rPr lang="en-US" sz="1200" dirty="0">
                <a:latin typeface="Times" charset="0"/>
                <a:ea typeface="Times" charset="0"/>
                <a:cs typeface="Times" charset="0"/>
              </a:rPr>
              <a:t>, A. (2011). Is the beck anxiety 	inventory a good tool to assess the severity of anxiety? A primary care study in The Netherlands study of depression and anxiety 	(NESDA). </a:t>
            </a:r>
            <a:r>
              <a:rPr lang="en-US" sz="1200" i="1" dirty="0">
                <a:latin typeface="Times" charset="0"/>
                <a:ea typeface="Times" charset="0"/>
                <a:cs typeface="Times" charset="0"/>
              </a:rPr>
              <a:t>Family Practice</a:t>
            </a:r>
            <a:r>
              <a:rPr lang="en-US" sz="1200" dirty="0">
                <a:latin typeface="Times" charset="0"/>
                <a:ea typeface="Times" charset="0"/>
                <a:cs typeface="Times" charset="0"/>
              </a:rPr>
              <a:t>.</a:t>
            </a:r>
            <a:endParaRPr lang="en-US" sz="1200" b="1" dirty="0">
              <a:latin typeface="Times" charset="0"/>
              <a:ea typeface="Times" charset="0"/>
              <a:cs typeface="Times" charset="0"/>
            </a:endParaRPr>
          </a:p>
          <a:p>
            <a:pPr marL="114300" indent="0">
              <a:lnSpc>
                <a:spcPct val="200000"/>
              </a:lnSpc>
              <a:buNone/>
            </a:pPr>
            <a:r>
              <a:rPr lang="en-US" sz="1200" dirty="0">
                <a:latin typeface="Times" charset="0"/>
                <a:ea typeface="Times" charset="0"/>
                <a:cs typeface="Times" charset="0"/>
              </a:rPr>
              <a:t>Peterson, C., Lomas, G., </a:t>
            </a:r>
            <a:r>
              <a:rPr lang="en-US" sz="1200" dirty="0" err="1">
                <a:latin typeface="Times" charset="0"/>
                <a:ea typeface="Times" charset="0"/>
                <a:cs typeface="Times" charset="0"/>
              </a:rPr>
              <a:t>Neukru</a:t>
            </a:r>
            <a:r>
              <a:rPr lang="en-US" sz="1200" dirty="0">
                <a:latin typeface="Times" charset="0"/>
                <a:ea typeface="Times" charset="0"/>
                <a:cs typeface="Times" charset="0"/>
              </a:rPr>
              <a:t>, E., &amp; Bonner, M. (2014). Assessment use by counselors in the united states: implications for policy and practice. </a:t>
            </a:r>
            <a:r>
              <a:rPr lang="en-US" sz="1200" i="1" dirty="0">
                <a:latin typeface="Times" charset="0"/>
                <a:ea typeface="Times" charset="0"/>
                <a:cs typeface="Times" charset="0"/>
              </a:rPr>
              <a:t>Journal of Counseling &amp; Development, 92</a:t>
            </a:r>
            <a:r>
              <a:rPr lang="en-US" sz="1200" dirty="0">
                <a:latin typeface="Times" charset="0"/>
                <a:ea typeface="Times" charset="0"/>
                <a:cs typeface="Times" charset="0"/>
              </a:rPr>
              <a:t>, 90-98.DOI: 10.1002/j.1556-6676.2014.00134.x</a:t>
            </a:r>
            <a:endParaRPr lang="en-US" sz="1200" b="1" dirty="0">
              <a:latin typeface="Times" charset="0"/>
              <a:ea typeface="Times" charset="0"/>
              <a:cs typeface="Times" charset="0"/>
            </a:endParaRPr>
          </a:p>
        </p:txBody>
      </p:sp>
    </p:spTree>
    <p:extLst>
      <p:ext uri="{BB962C8B-B14F-4D97-AF65-F5344CB8AC3E}">
        <p14:creationId xmlns:p14="http://schemas.microsoft.com/office/powerpoint/2010/main" val="6435238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311700" y="1720645"/>
            <a:ext cx="8520600" cy="2848230"/>
          </a:xfrm>
        </p:spPr>
        <p:txBody>
          <a:bodyPr/>
          <a:lstStyle/>
          <a:p>
            <a:pPr marL="114300" indent="0">
              <a:lnSpc>
                <a:spcPct val="200000"/>
              </a:lnSpc>
              <a:buNone/>
            </a:pPr>
            <a:r>
              <a:rPr lang="en-US" sz="1200" dirty="0" err="1">
                <a:latin typeface="Times" charset="0"/>
                <a:ea typeface="Times" charset="0"/>
                <a:cs typeface="Times" charset="0"/>
              </a:rPr>
              <a:t>Riskind</a:t>
            </a:r>
            <a:r>
              <a:rPr lang="en-US" sz="1200" dirty="0">
                <a:latin typeface="Times" charset="0"/>
                <a:ea typeface="Times" charset="0"/>
                <a:cs typeface="Times" charset="0"/>
              </a:rPr>
              <a:t>, J., Brown, G., &amp; Steer, R. (1987). Taking the measure of anxiety and depression: Validity of the reconstructed </a:t>
            </a:r>
            <a:r>
              <a:rPr lang="en-US" sz="1200" dirty="0" err="1">
                <a:latin typeface="Times" charset="0"/>
                <a:ea typeface="Times" charset="0"/>
                <a:cs typeface="Times" charset="0"/>
              </a:rPr>
              <a:t>hamilton</a:t>
            </a:r>
            <a:r>
              <a:rPr lang="en-US" sz="1200" dirty="0">
                <a:latin typeface="Times" charset="0"/>
                <a:ea typeface="Times" charset="0"/>
                <a:cs typeface="Times" charset="0"/>
              </a:rPr>
              <a:t> 	scales. </a:t>
            </a:r>
            <a:r>
              <a:rPr lang="en-US" sz="1200" i="1" dirty="0">
                <a:latin typeface="Times" charset="0"/>
                <a:ea typeface="Times" charset="0"/>
                <a:cs typeface="Times" charset="0"/>
              </a:rPr>
              <a:t>Journal of Nervous and Mental Disease, 175</a:t>
            </a:r>
            <a:r>
              <a:rPr lang="en-US" sz="1200" dirty="0">
                <a:latin typeface="Times" charset="0"/>
                <a:ea typeface="Times" charset="0"/>
                <a:cs typeface="Times" charset="0"/>
              </a:rPr>
              <a:t>, 129-136.</a:t>
            </a:r>
            <a:endParaRPr lang="en-US" sz="1200" b="1" dirty="0">
              <a:latin typeface="Times" charset="0"/>
              <a:ea typeface="Times" charset="0"/>
              <a:cs typeface="Times" charset="0"/>
            </a:endParaRPr>
          </a:p>
          <a:p>
            <a:pPr marL="114300" indent="0">
              <a:lnSpc>
                <a:spcPct val="200000"/>
              </a:lnSpc>
              <a:buNone/>
            </a:pPr>
            <a:r>
              <a:rPr lang="en-US" sz="1200" dirty="0" err="1">
                <a:latin typeface="Times" charset="0"/>
                <a:ea typeface="Times" charset="0"/>
                <a:cs typeface="Times" charset="0"/>
              </a:rPr>
              <a:t>Sheperis</a:t>
            </a:r>
            <a:r>
              <a:rPr lang="en-US" sz="1200" dirty="0">
                <a:latin typeface="Times" charset="0"/>
                <a:ea typeface="Times" charset="0"/>
                <a:cs typeface="Times" charset="0"/>
              </a:rPr>
              <a:t>, C., Young, S., &amp; Daniels, H. (2017). </a:t>
            </a:r>
            <a:r>
              <a:rPr lang="en-US" sz="1200" i="1" dirty="0">
                <a:latin typeface="Times" charset="0"/>
                <a:ea typeface="Times" charset="0"/>
                <a:cs typeface="Times" charset="0"/>
              </a:rPr>
              <a:t>Counseling Research Quantitative, Qualitative, and Mixed Methods.</a:t>
            </a:r>
            <a:r>
              <a:rPr lang="en-US" sz="1200" dirty="0">
                <a:latin typeface="Times" charset="0"/>
                <a:ea typeface="Times" charset="0"/>
                <a:cs typeface="Times" charset="0"/>
              </a:rPr>
              <a:t> United States: 	Pearson.</a:t>
            </a:r>
            <a:endParaRPr lang="en-US" sz="1200" b="1" dirty="0">
              <a:latin typeface="Times" charset="0"/>
              <a:ea typeface="Times" charset="0"/>
              <a:cs typeface="Times" charset="0"/>
            </a:endParaRPr>
          </a:p>
          <a:p>
            <a:pPr marL="114300" indent="0">
              <a:lnSpc>
                <a:spcPct val="200000"/>
              </a:lnSpc>
              <a:buNone/>
            </a:pPr>
            <a:r>
              <a:rPr lang="en-US" sz="1200" dirty="0" err="1">
                <a:latin typeface="Times" charset="0"/>
                <a:ea typeface="Times" charset="0"/>
                <a:cs typeface="Times" charset="0"/>
              </a:rPr>
              <a:t>Spielberger</a:t>
            </a:r>
            <a:r>
              <a:rPr lang="en-US" sz="1200" dirty="0">
                <a:latin typeface="Times" charset="0"/>
                <a:ea typeface="Times" charset="0"/>
                <a:cs typeface="Times" charset="0"/>
              </a:rPr>
              <a:t>, C. (</a:t>
            </a:r>
            <a:r>
              <a:rPr lang="en-US" sz="1200" dirty="0" err="1">
                <a:latin typeface="Times" charset="0"/>
                <a:ea typeface="Times" charset="0"/>
                <a:cs typeface="Times" charset="0"/>
              </a:rPr>
              <a:t>n.d.</a:t>
            </a:r>
            <a:r>
              <a:rPr lang="en-US" sz="1200" dirty="0">
                <a:latin typeface="Times" charset="0"/>
                <a:ea typeface="Times" charset="0"/>
                <a:cs typeface="Times" charset="0"/>
              </a:rPr>
              <a:t>). </a:t>
            </a:r>
            <a:r>
              <a:rPr lang="en-US" sz="1200" i="1" dirty="0">
                <a:latin typeface="Times" charset="0"/>
                <a:ea typeface="Times" charset="0"/>
                <a:cs typeface="Times" charset="0"/>
              </a:rPr>
              <a:t>Manual for the State- Trait Anxiety Inventory (Form Y).</a:t>
            </a:r>
            <a:r>
              <a:rPr lang="en-US" sz="1200" dirty="0">
                <a:latin typeface="Times" charset="0"/>
                <a:ea typeface="Times" charset="0"/>
                <a:cs typeface="Times" charset="0"/>
              </a:rPr>
              <a:t> Palo </a:t>
            </a:r>
            <a:r>
              <a:rPr lang="en-US" sz="1200" dirty="0" err="1">
                <a:latin typeface="Times" charset="0"/>
                <a:ea typeface="Times" charset="0"/>
                <a:cs typeface="Times" charset="0"/>
              </a:rPr>
              <a:t>ALto</a:t>
            </a:r>
            <a:r>
              <a:rPr lang="en-US" sz="1200" dirty="0">
                <a:latin typeface="Times" charset="0"/>
                <a:ea typeface="Times" charset="0"/>
                <a:cs typeface="Times" charset="0"/>
              </a:rPr>
              <a:t>, California: Consulting Psychologists Press.</a:t>
            </a:r>
            <a:endParaRPr lang="en-US" sz="1200" b="1" dirty="0">
              <a:latin typeface="Times" charset="0"/>
              <a:ea typeface="Times" charset="0"/>
              <a:cs typeface="Times" charset="0"/>
            </a:endParaRPr>
          </a:p>
          <a:p>
            <a:pPr marL="114300" indent="0">
              <a:lnSpc>
                <a:spcPct val="200000"/>
              </a:lnSpc>
              <a:buNone/>
            </a:pPr>
            <a:r>
              <a:rPr lang="en-US" sz="1200" dirty="0">
                <a:latin typeface="Times" charset="0"/>
                <a:ea typeface="Times" charset="0"/>
                <a:cs typeface="Times" charset="0"/>
              </a:rPr>
              <a:t>Truscott, D. (2010). </a:t>
            </a:r>
            <a:r>
              <a:rPr lang="en-US" sz="1200" i="1" dirty="0">
                <a:latin typeface="Times" charset="0"/>
                <a:ea typeface="Times" charset="0"/>
                <a:cs typeface="Times" charset="0"/>
              </a:rPr>
              <a:t>Becoming an effective psychotherapist- adopting a theory of psychotherapy that's right for you and your client.</a:t>
            </a:r>
            <a:r>
              <a:rPr lang="en-US" sz="1200" dirty="0">
                <a:latin typeface="Times" charset="0"/>
                <a:ea typeface="Times" charset="0"/>
                <a:cs typeface="Times" charset="0"/>
              </a:rPr>
              <a:t> 	American Psychological Association.</a:t>
            </a:r>
            <a:endParaRPr lang="en-US" sz="1200" b="1" dirty="0">
              <a:latin typeface="Times" charset="0"/>
              <a:ea typeface="Times" charset="0"/>
              <a:cs typeface="Times" charset="0"/>
            </a:endParaRPr>
          </a:p>
          <a:p>
            <a:pPr marL="114300" indent="0">
              <a:lnSpc>
                <a:spcPct val="200000"/>
              </a:lnSpc>
              <a:buNone/>
            </a:pPr>
            <a:r>
              <a:rPr lang="en-US" sz="1200" b="1" dirty="0">
                <a:latin typeface="Times" charset="0"/>
                <a:ea typeface="Times" charset="0"/>
                <a:cs typeface="Times" charset="0"/>
              </a:rPr>
              <a:t> </a:t>
            </a:r>
          </a:p>
          <a:p>
            <a:pPr marL="114300" indent="0">
              <a:lnSpc>
                <a:spcPct val="200000"/>
              </a:lnSpc>
              <a:buNone/>
            </a:pPr>
            <a:r>
              <a:rPr lang="en-US" sz="1200" b="1" dirty="0">
                <a:latin typeface="Times" charset="0"/>
                <a:ea typeface="Times" charset="0"/>
                <a:cs typeface="Times" charset="0"/>
              </a:rPr>
              <a:t> </a:t>
            </a:r>
          </a:p>
          <a:p>
            <a:endParaRPr lang="en-US" dirty="0"/>
          </a:p>
        </p:txBody>
      </p:sp>
    </p:spTree>
    <p:extLst>
      <p:ext uri="{BB962C8B-B14F-4D97-AF65-F5344CB8AC3E}">
        <p14:creationId xmlns:p14="http://schemas.microsoft.com/office/powerpoint/2010/main" val="1951650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43FFE-56A4-48DD-B622-F932F4D32A76}"/>
              </a:ext>
            </a:extLst>
          </p:cNvPr>
          <p:cNvSpPr>
            <a:spLocks noGrp="1"/>
          </p:cNvSpPr>
          <p:nvPr>
            <p:ph type="title"/>
          </p:nvPr>
        </p:nvSpPr>
        <p:spPr/>
        <p:txBody>
          <a:bodyPr/>
          <a:lstStyle/>
          <a:p>
            <a:r>
              <a:rPr lang="en-CA" dirty="0"/>
              <a:t>Background Information Continued</a:t>
            </a:r>
          </a:p>
        </p:txBody>
      </p:sp>
      <p:sp>
        <p:nvSpPr>
          <p:cNvPr id="3" name="Text Placeholder 2">
            <a:extLst>
              <a:ext uri="{FF2B5EF4-FFF2-40B4-BE49-F238E27FC236}">
                <a16:creationId xmlns:a16="http://schemas.microsoft.com/office/drawing/2014/main" id="{8104F91F-0D3C-47D2-AD98-0FE4AAA7A89B}"/>
              </a:ext>
            </a:extLst>
          </p:cNvPr>
          <p:cNvSpPr>
            <a:spLocks noGrp="1"/>
          </p:cNvSpPr>
          <p:nvPr>
            <p:ph type="body" idx="1"/>
          </p:nvPr>
        </p:nvSpPr>
        <p:spPr>
          <a:xfrm>
            <a:off x="311700" y="1391014"/>
            <a:ext cx="8520600" cy="3630566"/>
          </a:xfrm>
        </p:spPr>
        <p:txBody>
          <a:bodyPr/>
          <a:lstStyle/>
          <a:p>
            <a:pPr marL="114300" indent="0">
              <a:buNone/>
            </a:pPr>
            <a:endParaRPr lang="en-CA" dirty="0"/>
          </a:p>
          <a:p>
            <a:pPr marL="114300" indent="0">
              <a:buNone/>
            </a:pPr>
            <a:endParaRPr lang="en-CA" dirty="0"/>
          </a:p>
          <a:p>
            <a:pPr lvl="0" indent="-304800">
              <a:buSzPts val="1200"/>
              <a:buFont typeface="Times New Roman"/>
              <a:buChar char="●"/>
            </a:pPr>
            <a:r>
              <a:rPr lang="en-US" sz="1400" dirty="0">
                <a:solidFill>
                  <a:schemeClr val="dk1"/>
                </a:solidFill>
                <a:highlight>
                  <a:srgbClr val="FFFFFF"/>
                </a:highlight>
                <a:ea typeface="Times New Roman"/>
                <a:cs typeface="Times New Roman"/>
                <a:sym typeface="Times New Roman"/>
              </a:rPr>
              <a:t>The Beck Anxiety Inventory (BAI)  is a well-used assessment tool and a self-report questionnaire for dealing with symptoms of anxiety. Feelings such as nervous, scared and fearful of events are included (Carney, Moss, Harris, Edinger, &amp; Krystal, 2011).</a:t>
            </a:r>
          </a:p>
          <a:p>
            <a:pPr marL="152400" lvl="0" indent="0">
              <a:buSzPts val="1200"/>
              <a:buNone/>
            </a:pPr>
            <a:endParaRPr lang="en-US" sz="1400" dirty="0">
              <a:ea typeface="Times New Roman"/>
              <a:cs typeface="Times New Roman"/>
              <a:sym typeface="Times New Roman"/>
            </a:endParaRPr>
          </a:p>
          <a:p>
            <a:pPr lvl="0" indent="-304800">
              <a:buSzPts val="1200"/>
              <a:buFont typeface="Times New Roman"/>
              <a:buChar char="●"/>
            </a:pPr>
            <a:r>
              <a:rPr lang="en-US" sz="1400" dirty="0">
                <a:solidFill>
                  <a:schemeClr val="dk1"/>
                </a:solidFill>
                <a:highlight>
                  <a:srgbClr val="FFFFFF"/>
                </a:highlight>
                <a:ea typeface="Times New Roman"/>
                <a:cs typeface="Times New Roman"/>
                <a:sym typeface="Times New Roman"/>
              </a:rPr>
              <a:t>The BAI was also created to distinguish between client symptoms of anxiety and those with depression (Carney, et. al, 2011). </a:t>
            </a:r>
            <a:r>
              <a:rPr lang="en-US" sz="1400" dirty="0">
                <a:ea typeface="Times New Roman"/>
                <a:cs typeface="Times New Roman"/>
                <a:sym typeface="Times New Roman"/>
              </a:rPr>
              <a:t>Beck understood the comorbidity of anxiety and depression and wanted to create a scale to minimize symptoms of depression (Beck &amp; Steer, 1987).</a:t>
            </a:r>
          </a:p>
          <a:p>
            <a:pPr marL="152400" lvl="0" indent="0">
              <a:buSzPts val="1200"/>
              <a:buNone/>
            </a:pPr>
            <a:endParaRPr lang="en-US" sz="1400" dirty="0">
              <a:solidFill>
                <a:schemeClr val="dk1"/>
              </a:solidFill>
              <a:highlight>
                <a:srgbClr val="FFFFFF"/>
              </a:highlight>
              <a:ea typeface="Times New Roman"/>
              <a:cs typeface="Times New Roman"/>
              <a:sym typeface="Times New Roman"/>
            </a:endParaRPr>
          </a:p>
          <a:p>
            <a:pPr lvl="0" indent="-304800">
              <a:buSzPts val="1200"/>
              <a:buFont typeface="Times New Roman"/>
              <a:buChar char="●"/>
            </a:pPr>
            <a:r>
              <a:rPr lang="en-US" sz="1400" dirty="0">
                <a:ea typeface="Times New Roman"/>
                <a:cs typeface="Times New Roman"/>
                <a:sym typeface="Times New Roman"/>
              </a:rPr>
              <a:t>BAI was drawn from three previous self reporting anxiety measurements. The Anxiety Checklist (PDR; Beck, 1978) which measures anxiety severity, the Situational Anxiety Checklist which measures somatic and cognitive symptoms of anxiety (SAC; Beck, 1982) and the Preliminary Design Review Check List used for side effects of medication for anxiety and depression(PDR; Beck, 1978). </a:t>
            </a:r>
          </a:p>
          <a:p>
            <a:pPr marL="114300" indent="0">
              <a:buNone/>
            </a:pPr>
            <a:endParaRPr lang="en-CA" dirty="0"/>
          </a:p>
        </p:txBody>
      </p:sp>
    </p:spTree>
    <p:extLst>
      <p:ext uri="{BB962C8B-B14F-4D97-AF65-F5344CB8AC3E}">
        <p14:creationId xmlns:p14="http://schemas.microsoft.com/office/powerpoint/2010/main" val="1957112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Test Contents</a:t>
            </a:r>
            <a:endParaRPr/>
          </a:p>
        </p:txBody>
      </p:sp>
      <p:sp>
        <p:nvSpPr>
          <p:cNvPr id="78" name="Google Shape;78;p16"/>
          <p:cNvSpPr txBox="1">
            <a:spLocks noGrp="1"/>
          </p:cNvSpPr>
          <p:nvPr>
            <p:ph type="body" idx="1"/>
          </p:nvPr>
        </p:nvSpPr>
        <p:spPr>
          <a:xfrm>
            <a:off x="311700" y="1737359"/>
            <a:ext cx="5723340" cy="3169921"/>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Font typeface="Arial" panose="020B0604020202020204" pitchFamily="34" charset="0"/>
              <a:buChar char="•"/>
            </a:pPr>
            <a:r>
              <a:rPr lang="en" sz="1200" dirty="0">
                <a:solidFill>
                  <a:schemeClr val="tx1"/>
                </a:solidFill>
              </a:rPr>
              <a:t>21 item self-report inventory for measuring severity of anxiety. Manual included.</a:t>
            </a:r>
            <a:endParaRPr sz="1200" dirty="0">
              <a:solidFill>
                <a:schemeClr val="tx1"/>
              </a:solidFill>
            </a:endParaRPr>
          </a:p>
          <a:p>
            <a:pPr marL="457200" lvl="0" indent="-304800" algn="l" rtl="0">
              <a:spcBef>
                <a:spcPts val="0"/>
              </a:spcBef>
              <a:spcAft>
                <a:spcPts val="0"/>
              </a:spcAft>
              <a:buSzPts val="1200"/>
              <a:buFont typeface="Arial" panose="020B0604020202020204" pitchFamily="34" charset="0"/>
              <a:buChar char="•"/>
            </a:pPr>
            <a:r>
              <a:rPr lang="en" sz="1200" dirty="0">
                <a:solidFill>
                  <a:schemeClr val="tx1"/>
                </a:solidFill>
                <a:highlight>
                  <a:schemeClr val="lt1"/>
                </a:highlight>
              </a:rPr>
              <a:t>The BAI includes a 21-items, rated on a 4 point Likert scale where a (0= no symptoms) and (3= symptoms are severe) (Carney, et. al, 2011). The results and raw scores of the BAI can then be categorized into four levels of anxiety of (minimal, mild, moderate, severe) and also determine the type of anxiety such as neurophysical, subjective, panic and autonomic (Hays, 2013).</a:t>
            </a:r>
            <a:endParaRPr sz="1200" dirty="0">
              <a:solidFill>
                <a:schemeClr val="tx1"/>
              </a:solidFill>
              <a:highlight>
                <a:schemeClr val="lt1"/>
              </a:highlight>
            </a:endParaRPr>
          </a:p>
          <a:p>
            <a:pPr marL="457200" lvl="0" indent="-304800" algn="l" rtl="0">
              <a:spcBef>
                <a:spcPts val="0"/>
              </a:spcBef>
              <a:spcAft>
                <a:spcPts val="0"/>
              </a:spcAft>
              <a:buSzPts val="1200"/>
              <a:buFont typeface="Arial" panose="020B0604020202020204" pitchFamily="34" charset="0"/>
              <a:buChar char="•"/>
            </a:pPr>
            <a:r>
              <a:rPr lang="en" sz="1200" dirty="0">
                <a:solidFill>
                  <a:schemeClr val="tx1"/>
                </a:solidFill>
                <a:highlight>
                  <a:schemeClr val="lt1"/>
                </a:highlight>
              </a:rPr>
              <a:t>21 items are the following; Numbness and tingling, Feeling hot, Wobbliness in legs, Unable to relax, Fear of the worst happening, Dizzy or lightheaded, Heart pounding or racing, Unsteady, Terrified, Nervous, Feeling of choking, Hands trembling, Shaky, Fear of losing control, Difficulty in breathing, Fear of dying, Scared, Indigestion or discomfort in abdomen, Faint, Face flushed, Sweating (not due to heat). </a:t>
            </a:r>
            <a:endParaRPr sz="1200" dirty="0">
              <a:solidFill>
                <a:schemeClr val="tx1"/>
              </a:solidFill>
              <a:highlight>
                <a:schemeClr val="lt1"/>
              </a:highlight>
            </a:endParaRPr>
          </a:p>
          <a:p>
            <a:pPr marL="457200" lvl="0" indent="0" algn="l" rtl="0">
              <a:spcBef>
                <a:spcPts val="0"/>
              </a:spcBef>
              <a:spcAft>
                <a:spcPts val="0"/>
              </a:spcAft>
              <a:buNone/>
            </a:pPr>
            <a:endParaRPr sz="1000" dirty="0">
              <a:solidFill>
                <a:schemeClr val="dk1"/>
              </a:solidFill>
              <a:highlight>
                <a:schemeClr val="lt1"/>
              </a:highlight>
            </a:endParaRPr>
          </a:p>
          <a:p>
            <a:pPr marL="0" lvl="0" indent="0" algn="l" rtl="0">
              <a:spcBef>
                <a:spcPts val="1600"/>
              </a:spcBef>
              <a:spcAft>
                <a:spcPts val="1600"/>
              </a:spcAft>
              <a:buNone/>
            </a:pPr>
            <a:endParaRPr dirty="0"/>
          </a:p>
        </p:txBody>
      </p:sp>
      <p:pic>
        <p:nvPicPr>
          <p:cNvPr id="79" name="Google Shape;79;p16"/>
          <p:cNvPicPr preferRelativeResize="0"/>
          <p:nvPr/>
        </p:nvPicPr>
        <p:blipFill>
          <a:blip r:embed="rId3">
            <a:alphaModFix/>
          </a:blip>
          <a:stretch>
            <a:fillRect/>
          </a:stretch>
        </p:blipFill>
        <p:spPr>
          <a:xfrm rot="651103">
            <a:off x="6329681" y="2587878"/>
            <a:ext cx="1202389" cy="1507539"/>
          </a:xfrm>
          <a:prstGeom prst="rect">
            <a:avLst/>
          </a:prstGeom>
          <a:noFill/>
          <a:ln>
            <a:noFill/>
          </a:ln>
        </p:spPr>
      </p:pic>
      <p:pic>
        <p:nvPicPr>
          <p:cNvPr id="80" name="Google Shape;80;p16"/>
          <p:cNvPicPr preferRelativeResize="0"/>
          <p:nvPr/>
        </p:nvPicPr>
        <p:blipFill>
          <a:blip r:embed="rId4">
            <a:alphaModFix/>
          </a:blip>
          <a:stretch>
            <a:fillRect/>
          </a:stretch>
        </p:blipFill>
        <p:spPr>
          <a:xfrm rot="646028">
            <a:off x="7665327" y="2797982"/>
            <a:ext cx="1155345" cy="153606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Administration and Scoring</a:t>
            </a:r>
            <a:endParaRPr/>
          </a:p>
        </p:txBody>
      </p:sp>
      <p:sp>
        <p:nvSpPr>
          <p:cNvPr id="86" name="Google Shape;86;p17"/>
          <p:cNvSpPr txBox="1">
            <a:spLocks noGrp="1"/>
          </p:cNvSpPr>
          <p:nvPr>
            <p:ph type="body" idx="1"/>
          </p:nvPr>
        </p:nvSpPr>
        <p:spPr>
          <a:xfrm>
            <a:off x="181977" y="1247523"/>
            <a:ext cx="6998051" cy="3895977"/>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sz="1000" dirty="0"/>
          </a:p>
          <a:p>
            <a:pPr marL="457200" lvl="0" indent="-317500" algn="l" rtl="0">
              <a:spcBef>
                <a:spcPts val="1600"/>
              </a:spcBef>
              <a:spcAft>
                <a:spcPts val="0"/>
              </a:spcAft>
              <a:buSzPts val="1400"/>
              <a:buFont typeface="Arial" panose="020B0604020202020204" pitchFamily="34" charset="0"/>
              <a:buChar char="•"/>
            </a:pPr>
            <a:r>
              <a:rPr lang="en" sz="1400" dirty="0"/>
              <a:t>It takes approximately 5 and 10 minutes to complete when self- administered</a:t>
            </a:r>
            <a:endParaRPr sz="1400" dirty="0"/>
          </a:p>
          <a:p>
            <a:pPr marL="457200" lvl="0" indent="-317500" algn="l" rtl="0">
              <a:spcBef>
                <a:spcPts val="0"/>
              </a:spcBef>
              <a:spcAft>
                <a:spcPts val="0"/>
              </a:spcAft>
              <a:buSzPts val="1400"/>
              <a:buFont typeface="Arial" panose="020B0604020202020204" pitchFamily="34" charset="0"/>
              <a:buChar char="•"/>
            </a:pPr>
            <a:r>
              <a:rPr lang="en" sz="1400" dirty="0"/>
              <a:t>Oral administration takes around 10 minutes</a:t>
            </a:r>
          </a:p>
          <a:p>
            <a:pPr marL="457200" lvl="0" indent="-317500" algn="l" rtl="0">
              <a:spcBef>
                <a:spcPts val="0"/>
              </a:spcBef>
              <a:spcAft>
                <a:spcPts val="0"/>
              </a:spcAft>
              <a:buSzPts val="1400"/>
              <a:buFont typeface="Arial" panose="020B0604020202020204" pitchFamily="34" charset="0"/>
              <a:buChar char="•"/>
            </a:pPr>
            <a:r>
              <a:rPr lang="en" sz="1400" dirty="0"/>
              <a:t>Should be used and int</a:t>
            </a:r>
            <a:r>
              <a:rPr lang="en-CA" sz="1400" dirty="0"/>
              <a:t>erpreted only by professionals with appropriate clinical training and experience </a:t>
            </a:r>
            <a:endParaRPr sz="1400" dirty="0"/>
          </a:p>
          <a:p>
            <a:pPr marL="457200" lvl="0" indent="-317500" algn="l" rtl="0">
              <a:spcBef>
                <a:spcPts val="1600"/>
              </a:spcBef>
              <a:spcAft>
                <a:spcPts val="0"/>
              </a:spcAft>
              <a:buSzPts val="1400"/>
              <a:buFont typeface="Arial" panose="020B0604020202020204" pitchFamily="34" charset="0"/>
              <a:buChar char="•"/>
            </a:pPr>
            <a:r>
              <a:rPr lang="en" sz="1400" dirty="0"/>
              <a:t>BAI total score for interpreting anxiety use the following;</a:t>
            </a:r>
            <a:endParaRPr sz="1400" dirty="0"/>
          </a:p>
          <a:p>
            <a:pPr marL="457200" lvl="0" indent="0" algn="l" rtl="0">
              <a:lnSpc>
                <a:spcPct val="100000"/>
              </a:lnSpc>
              <a:spcBef>
                <a:spcPts val="1600"/>
              </a:spcBef>
              <a:spcAft>
                <a:spcPts val="0"/>
              </a:spcAft>
              <a:buNone/>
            </a:pPr>
            <a:r>
              <a:rPr lang="en" sz="1400" dirty="0"/>
              <a:t>0-7 minimal level of anxiety</a:t>
            </a:r>
            <a:endParaRPr sz="1400" dirty="0"/>
          </a:p>
          <a:p>
            <a:pPr marL="457200" lvl="0" indent="0" algn="l" rtl="0">
              <a:lnSpc>
                <a:spcPct val="100000"/>
              </a:lnSpc>
              <a:spcBef>
                <a:spcPts val="0"/>
              </a:spcBef>
              <a:spcAft>
                <a:spcPts val="0"/>
              </a:spcAft>
              <a:buNone/>
            </a:pPr>
            <a:r>
              <a:rPr lang="en" sz="1400" dirty="0"/>
              <a:t>8-15 mild anxiety</a:t>
            </a:r>
            <a:endParaRPr sz="1400" dirty="0"/>
          </a:p>
          <a:p>
            <a:pPr marL="0" lvl="0" indent="457200" algn="l" rtl="0">
              <a:lnSpc>
                <a:spcPct val="100000"/>
              </a:lnSpc>
              <a:spcBef>
                <a:spcPts val="0"/>
              </a:spcBef>
              <a:spcAft>
                <a:spcPts val="0"/>
              </a:spcAft>
              <a:buNone/>
            </a:pPr>
            <a:r>
              <a:rPr lang="en" sz="1400" dirty="0"/>
              <a:t>16-25 moderate anxiety</a:t>
            </a:r>
            <a:endParaRPr sz="1400" dirty="0"/>
          </a:p>
          <a:p>
            <a:pPr marL="0" lvl="0" indent="457200" algn="l" rtl="0">
              <a:lnSpc>
                <a:spcPct val="100000"/>
              </a:lnSpc>
              <a:spcBef>
                <a:spcPts val="0"/>
              </a:spcBef>
              <a:spcAft>
                <a:spcPts val="0"/>
              </a:spcAft>
              <a:buNone/>
            </a:pPr>
            <a:r>
              <a:rPr lang="en" sz="1400" dirty="0"/>
              <a:t>26-63 severe anxiety</a:t>
            </a:r>
          </a:p>
          <a:p>
            <a:pPr marL="0" indent="0">
              <a:buNone/>
            </a:pPr>
            <a:endParaRPr lang="en-CA" sz="1400" dirty="0"/>
          </a:p>
          <a:p>
            <a:pPr marL="285750" indent="-285750">
              <a:buFont typeface="Arial" panose="020B0604020202020204" pitchFamily="34" charset="0"/>
              <a:buChar char="•"/>
            </a:pPr>
            <a:r>
              <a:rPr lang="en-CA" sz="1400" dirty="0"/>
              <a:t>Each symptom is rated on a 4-point scale ranging from 0 to 3 with a maximum score of 63</a:t>
            </a:r>
            <a:endParaRPr sz="1400" dirty="0"/>
          </a:p>
          <a:p>
            <a:pPr indent="0">
              <a:buNone/>
            </a:pPr>
            <a:r>
              <a:rPr lang="en-CA" sz="800" dirty="0"/>
              <a:t>(Beck &amp; Steer, 1993)</a:t>
            </a:r>
          </a:p>
          <a:p>
            <a:pPr marL="457200" lvl="0" indent="0" algn="l" rtl="0">
              <a:lnSpc>
                <a:spcPct val="100000"/>
              </a:lnSpc>
              <a:spcBef>
                <a:spcPts val="0"/>
              </a:spcBef>
              <a:spcAft>
                <a:spcPts val="0"/>
              </a:spcAft>
              <a:buNone/>
            </a:pPr>
            <a:endParaRPr sz="1000" dirty="0"/>
          </a:p>
          <a:p>
            <a:pPr marL="457200" lvl="0" indent="0" algn="l" rtl="0">
              <a:lnSpc>
                <a:spcPct val="100000"/>
              </a:lnSpc>
              <a:spcBef>
                <a:spcPts val="0"/>
              </a:spcBef>
              <a:spcAft>
                <a:spcPts val="0"/>
              </a:spcAft>
              <a:buNone/>
            </a:pPr>
            <a:endParaRPr sz="1000" dirty="0"/>
          </a:p>
          <a:p>
            <a:pPr marL="457200" lvl="0" indent="0" algn="l" rtl="0">
              <a:spcBef>
                <a:spcPts val="1600"/>
              </a:spcBef>
              <a:spcAft>
                <a:spcPts val="1600"/>
              </a:spcAft>
              <a:buNone/>
            </a:pPr>
            <a:endParaRPr sz="1000" dirty="0"/>
          </a:p>
        </p:txBody>
      </p:sp>
      <p:pic>
        <p:nvPicPr>
          <p:cNvPr id="87" name="Google Shape;87;p17"/>
          <p:cNvPicPr preferRelativeResize="0"/>
          <p:nvPr/>
        </p:nvPicPr>
        <p:blipFill>
          <a:blip r:embed="rId3">
            <a:alphaModFix/>
          </a:blip>
          <a:stretch>
            <a:fillRect/>
          </a:stretch>
        </p:blipFill>
        <p:spPr>
          <a:xfrm rot="613349">
            <a:off x="7194465" y="2696886"/>
            <a:ext cx="1595956" cy="207660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97F38-CAC2-4491-9372-7A6266B3FF98}"/>
              </a:ext>
            </a:extLst>
          </p:cNvPr>
          <p:cNvSpPr>
            <a:spLocks noGrp="1"/>
          </p:cNvSpPr>
          <p:nvPr>
            <p:ph type="title"/>
          </p:nvPr>
        </p:nvSpPr>
        <p:spPr>
          <a:xfrm>
            <a:off x="387900" y="460265"/>
            <a:ext cx="8520600" cy="572700"/>
          </a:xfrm>
        </p:spPr>
        <p:txBody>
          <a:bodyPr/>
          <a:lstStyle/>
          <a:p>
            <a:r>
              <a:rPr lang="en-CA" dirty="0"/>
              <a:t>Subscales</a:t>
            </a:r>
          </a:p>
        </p:txBody>
      </p:sp>
      <p:sp>
        <p:nvSpPr>
          <p:cNvPr id="3" name="Text Placeholder 2">
            <a:extLst>
              <a:ext uri="{FF2B5EF4-FFF2-40B4-BE49-F238E27FC236}">
                <a16:creationId xmlns:a16="http://schemas.microsoft.com/office/drawing/2014/main" id="{1416BAD6-B1CE-4777-AECF-2B035A687BC0}"/>
              </a:ext>
            </a:extLst>
          </p:cNvPr>
          <p:cNvSpPr>
            <a:spLocks noGrp="1"/>
          </p:cNvSpPr>
          <p:nvPr>
            <p:ph type="body" idx="1"/>
          </p:nvPr>
        </p:nvSpPr>
        <p:spPr>
          <a:xfrm>
            <a:off x="4834392" y="2932937"/>
            <a:ext cx="3997907" cy="1635938"/>
          </a:xfrm>
        </p:spPr>
        <p:txBody>
          <a:bodyPr/>
          <a:lstStyle/>
          <a:p>
            <a:endParaRPr lang="en-CA" dirty="0"/>
          </a:p>
          <a:p>
            <a:endParaRPr lang="en-CA" dirty="0"/>
          </a:p>
          <a:p>
            <a:pPr marL="114300" indent="0">
              <a:buNone/>
            </a:pPr>
            <a:r>
              <a:rPr lang="en-CA" dirty="0"/>
              <a:t>Subscales by type of anxiety disorder</a:t>
            </a:r>
          </a:p>
          <a:p>
            <a:pPr>
              <a:buFont typeface="+mj-lt"/>
              <a:buAutoNum type="arabicPeriod"/>
            </a:pPr>
            <a:r>
              <a:rPr lang="en-CA" dirty="0"/>
              <a:t>Panic disorder with Agoraphobia</a:t>
            </a:r>
          </a:p>
          <a:p>
            <a:pPr>
              <a:buFont typeface="+mj-lt"/>
              <a:buAutoNum type="arabicPeriod"/>
            </a:pPr>
            <a:r>
              <a:rPr lang="en-CA" dirty="0"/>
              <a:t>Panic disorder without Agoraphobia</a:t>
            </a:r>
          </a:p>
          <a:p>
            <a:pPr>
              <a:buFont typeface="+mj-lt"/>
              <a:buAutoNum type="arabicPeriod"/>
            </a:pPr>
            <a:r>
              <a:rPr lang="en-CA" dirty="0"/>
              <a:t>Social Phobia</a:t>
            </a:r>
          </a:p>
          <a:p>
            <a:pPr>
              <a:buFont typeface="+mj-lt"/>
              <a:buAutoNum type="arabicPeriod"/>
            </a:pPr>
            <a:r>
              <a:rPr lang="en-CA" dirty="0"/>
              <a:t>Obsessive-</a:t>
            </a:r>
            <a:r>
              <a:rPr lang="en-CA" dirty="0" err="1"/>
              <a:t>Complusive</a:t>
            </a:r>
            <a:r>
              <a:rPr lang="en-CA" dirty="0"/>
              <a:t> Disorder</a:t>
            </a:r>
          </a:p>
          <a:p>
            <a:pPr>
              <a:buFont typeface="+mj-lt"/>
              <a:buAutoNum type="arabicPeriod"/>
            </a:pPr>
            <a:r>
              <a:rPr lang="en-CA" dirty="0"/>
              <a:t>Generalized Anxiety Disorder</a:t>
            </a:r>
          </a:p>
          <a:p>
            <a:pPr>
              <a:buFont typeface="+mj-lt"/>
              <a:buAutoNum type="arabicPeriod"/>
            </a:pPr>
            <a:endParaRPr lang="en-CA" dirty="0"/>
          </a:p>
          <a:p>
            <a:pPr marL="114300" indent="0">
              <a:buNone/>
            </a:pPr>
            <a:r>
              <a:rPr lang="en-CA" sz="700" dirty="0"/>
              <a:t>(Beck &amp; Steer, 1993)</a:t>
            </a:r>
          </a:p>
        </p:txBody>
      </p:sp>
      <p:sp>
        <p:nvSpPr>
          <p:cNvPr id="4" name="Rectangle 3">
            <a:extLst>
              <a:ext uri="{FF2B5EF4-FFF2-40B4-BE49-F238E27FC236}">
                <a16:creationId xmlns:a16="http://schemas.microsoft.com/office/drawing/2014/main" id="{AEDEE7AD-7429-4B04-8CA8-4F9D1AF38EFF}"/>
              </a:ext>
            </a:extLst>
          </p:cNvPr>
          <p:cNvSpPr/>
          <p:nvPr/>
        </p:nvSpPr>
        <p:spPr>
          <a:xfrm>
            <a:off x="6869928" y="2724476"/>
            <a:ext cx="1880483" cy="138499"/>
          </a:xfrm>
          <a:prstGeom prst="rect">
            <a:avLst/>
          </a:prstGeom>
        </p:spPr>
        <p:txBody>
          <a:bodyPr wrap="square">
            <a:spAutoFit/>
          </a:bodyPr>
          <a:lstStyle/>
          <a:p>
            <a:r>
              <a:rPr lang="en-CA" sz="300" dirty="0"/>
              <a:t>Image Retrieved from: https://www.svjhscounseling.com/panic-disorder.html</a:t>
            </a:r>
          </a:p>
        </p:txBody>
      </p:sp>
      <p:pic>
        <p:nvPicPr>
          <p:cNvPr id="6" name="Picture 5">
            <a:extLst>
              <a:ext uri="{FF2B5EF4-FFF2-40B4-BE49-F238E27FC236}">
                <a16:creationId xmlns:a16="http://schemas.microsoft.com/office/drawing/2014/main" id="{508B199C-3603-43F4-B53B-5BD43FA2D973}"/>
              </a:ext>
            </a:extLst>
          </p:cNvPr>
          <p:cNvPicPr>
            <a:picLocks noChangeAspect="1"/>
          </p:cNvPicPr>
          <p:nvPr/>
        </p:nvPicPr>
        <p:blipFill>
          <a:blip r:embed="rId3"/>
          <a:stretch>
            <a:fillRect/>
          </a:stretch>
        </p:blipFill>
        <p:spPr>
          <a:xfrm>
            <a:off x="6869928" y="1095733"/>
            <a:ext cx="1702862" cy="1635937"/>
          </a:xfrm>
          <a:prstGeom prst="rect">
            <a:avLst/>
          </a:prstGeom>
        </p:spPr>
      </p:pic>
      <p:sp>
        <p:nvSpPr>
          <p:cNvPr id="7" name="Rectangle 6">
            <a:extLst>
              <a:ext uri="{FF2B5EF4-FFF2-40B4-BE49-F238E27FC236}">
                <a16:creationId xmlns:a16="http://schemas.microsoft.com/office/drawing/2014/main" id="{AEACBD9F-D8AF-4242-87E1-08A69481EB15}"/>
              </a:ext>
            </a:extLst>
          </p:cNvPr>
          <p:cNvSpPr/>
          <p:nvPr/>
        </p:nvSpPr>
        <p:spPr>
          <a:xfrm>
            <a:off x="1948069" y="4775575"/>
            <a:ext cx="2286000" cy="153888"/>
          </a:xfrm>
          <a:prstGeom prst="rect">
            <a:avLst/>
          </a:prstGeom>
        </p:spPr>
        <p:txBody>
          <a:bodyPr wrap="square">
            <a:spAutoFit/>
          </a:bodyPr>
          <a:lstStyle/>
          <a:p>
            <a:r>
              <a:rPr lang="en-CA" sz="400" dirty="0"/>
              <a:t>Image Retrieved from: https://counsellingservicevancouver.com/social-anxiety/</a:t>
            </a:r>
          </a:p>
        </p:txBody>
      </p:sp>
      <p:pic>
        <p:nvPicPr>
          <p:cNvPr id="9" name="Picture 8">
            <a:extLst>
              <a:ext uri="{FF2B5EF4-FFF2-40B4-BE49-F238E27FC236}">
                <a16:creationId xmlns:a16="http://schemas.microsoft.com/office/drawing/2014/main" id="{9BEC2D83-1BD8-433D-A677-F4EA735F2D78}"/>
              </a:ext>
            </a:extLst>
          </p:cNvPr>
          <p:cNvPicPr>
            <a:picLocks noChangeAspect="1"/>
          </p:cNvPicPr>
          <p:nvPr/>
        </p:nvPicPr>
        <p:blipFill>
          <a:blip r:embed="rId4"/>
          <a:stretch>
            <a:fillRect/>
          </a:stretch>
        </p:blipFill>
        <p:spPr>
          <a:xfrm>
            <a:off x="2235493" y="3685900"/>
            <a:ext cx="1580029" cy="1089675"/>
          </a:xfrm>
          <a:prstGeom prst="rect">
            <a:avLst/>
          </a:prstGeom>
        </p:spPr>
      </p:pic>
      <p:pic>
        <p:nvPicPr>
          <p:cNvPr id="11" name="Picture 10">
            <a:extLst>
              <a:ext uri="{FF2B5EF4-FFF2-40B4-BE49-F238E27FC236}">
                <a16:creationId xmlns:a16="http://schemas.microsoft.com/office/drawing/2014/main" id="{83284A76-BAAB-46F9-8E51-D3CF3D20B1ED}"/>
              </a:ext>
            </a:extLst>
          </p:cNvPr>
          <p:cNvPicPr>
            <a:picLocks noChangeAspect="1"/>
          </p:cNvPicPr>
          <p:nvPr/>
        </p:nvPicPr>
        <p:blipFill>
          <a:blip r:embed="rId5"/>
          <a:stretch>
            <a:fillRect/>
          </a:stretch>
        </p:blipFill>
        <p:spPr>
          <a:xfrm>
            <a:off x="3815520" y="2153003"/>
            <a:ext cx="2498817" cy="837494"/>
          </a:xfrm>
          <a:prstGeom prst="rect">
            <a:avLst/>
          </a:prstGeom>
        </p:spPr>
      </p:pic>
      <p:sp>
        <p:nvSpPr>
          <p:cNvPr id="12" name="Rectangle 11">
            <a:extLst>
              <a:ext uri="{FF2B5EF4-FFF2-40B4-BE49-F238E27FC236}">
                <a16:creationId xmlns:a16="http://schemas.microsoft.com/office/drawing/2014/main" id="{270EAE76-2650-4410-BC32-F26725DF961F}"/>
              </a:ext>
            </a:extLst>
          </p:cNvPr>
          <p:cNvSpPr/>
          <p:nvPr/>
        </p:nvSpPr>
        <p:spPr>
          <a:xfrm>
            <a:off x="4082460" y="2972693"/>
            <a:ext cx="1964939" cy="153888"/>
          </a:xfrm>
          <a:prstGeom prst="rect">
            <a:avLst/>
          </a:prstGeom>
        </p:spPr>
        <p:txBody>
          <a:bodyPr wrap="square">
            <a:spAutoFit/>
          </a:bodyPr>
          <a:lstStyle/>
          <a:p>
            <a:r>
              <a:rPr lang="en-CA" sz="400" dirty="0"/>
              <a:t>Image Retrieved from: https://www.psycom.net/do-i-have-ocd-test</a:t>
            </a:r>
          </a:p>
        </p:txBody>
      </p:sp>
      <p:sp>
        <p:nvSpPr>
          <p:cNvPr id="13" name="TextBox 12">
            <a:extLst>
              <a:ext uri="{FF2B5EF4-FFF2-40B4-BE49-F238E27FC236}">
                <a16:creationId xmlns:a16="http://schemas.microsoft.com/office/drawing/2014/main" id="{D3EC5085-263C-4DD1-A721-153F2E41DE92}"/>
              </a:ext>
            </a:extLst>
          </p:cNvPr>
          <p:cNvSpPr txBox="1"/>
          <p:nvPr/>
        </p:nvSpPr>
        <p:spPr>
          <a:xfrm>
            <a:off x="166977" y="1741336"/>
            <a:ext cx="3562185" cy="2031325"/>
          </a:xfrm>
          <a:prstGeom prst="rect">
            <a:avLst/>
          </a:prstGeom>
          <a:noFill/>
        </p:spPr>
        <p:txBody>
          <a:bodyPr wrap="square" rtlCol="0">
            <a:spAutoFit/>
          </a:bodyPr>
          <a:lstStyle/>
          <a:p>
            <a:r>
              <a:rPr lang="en-CA" sz="1400" dirty="0"/>
              <a:t>Subscales based on cluster analysis</a:t>
            </a:r>
          </a:p>
          <a:p>
            <a:pPr marL="342900" indent="-342900">
              <a:buClr>
                <a:schemeClr val="accent1"/>
              </a:buClr>
              <a:buFont typeface="+mj-lt"/>
              <a:buAutoNum type="arabicPeriod"/>
            </a:pPr>
            <a:r>
              <a:rPr lang="en-CA" sz="1400" dirty="0"/>
              <a:t>Neurophysiological</a:t>
            </a:r>
          </a:p>
          <a:p>
            <a:pPr marL="742950" lvl="1" indent="-285750">
              <a:buFont typeface="Arial" panose="020B0604020202020204" pitchFamily="34" charset="0"/>
              <a:buChar char="•"/>
            </a:pPr>
            <a:r>
              <a:rPr lang="en-CA" sz="1400" dirty="0"/>
              <a:t>Dizzy or lightheaded</a:t>
            </a:r>
          </a:p>
          <a:p>
            <a:pPr marL="342900" indent="-342900">
              <a:buClr>
                <a:schemeClr val="accent1"/>
              </a:buClr>
              <a:buFont typeface="+mj-lt"/>
              <a:buAutoNum type="arabicPeriod"/>
            </a:pPr>
            <a:r>
              <a:rPr lang="en-CA" sz="1400" dirty="0"/>
              <a:t>Subjective</a:t>
            </a:r>
          </a:p>
          <a:p>
            <a:pPr marL="800100" lvl="1" indent="-342900">
              <a:buFont typeface="Arial" panose="020B0604020202020204" pitchFamily="34" charset="0"/>
              <a:buChar char="•"/>
            </a:pPr>
            <a:r>
              <a:rPr lang="en-CA" sz="1400" dirty="0"/>
              <a:t>Fear of losing control</a:t>
            </a:r>
          </a:p>
          <a:p>
            <a:pPr marL="342900" indent="-342900">
              <a:buClr>
                <a:schemeClr val="accent1"/>
              </a:buClr>
              <a:buFont typeface="+mj-lt"/>
              <a:buAutoNum type="arabicPeriod"/>
            </a:pPr>
            <a:r>
              <a:rPr lang="en-CA" sz="1400" dirty="0"/>
              <a:t>Panic</a:t>
            </a:r>
          </a:p>
          <a:p>
            <a:pPr marL="800100" lvl="1" indent="-342900">
              <a:buFont typeface="Arial" panose="020B0604020202020204" pitchFamily="34" charset="0"/>
              <a:buChar char="•"/>
            </a:pPr>
            <a:r>
              <a:rPr lang="en-CA" sz="1400" dirty="0"/>
              <a:t>Heart pounding or racing</a:t>
            </a:r>
          </a:p>
          <a:p>
            <a:pPr marL="342900" indent="-342900">
              <a:buClr>
                <a:schemeClr val="accent1"/>
              </a:buClr>
              <a:buFont typeface="+mj-lt"/>
              <a:buAutoNum type="arabicPeriod"/>
            </a:pPr>
            <a:r>
              <a:rPr lang="en-CA" sz="1400" dirty="0"/>
              <a:t>Autonomic</a:t>
            </a:r>
          </a:p>
          <a:p>
            <a:pPr marL="800100" lvl="1" indent="-342900">
              <a:buFont typeface="Arial" panose="020B0604020202020204" pitchFamily="34" charset="0"/>
              <a:buChar char="•"/>
            </a:pPr>
            <a:r>
              <a:rPr lang="en-CA" sz="1400" dirty="0"/>
              <a:t>Feeling hot</a:t>
            </a:r>
          </a:p>
        </p:txBody>
      </p:sp>
    </p:spTree>
    <p:extLst>
      <p:ext uri="{BB962C8B-B14F-4D97-AF65-F5344CB8AC3E}">
        <p14:creationId xmlns:p14="http://schemas.microsoft.com/office/powerpoint/2010/main" val="4218501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1884625"/>
            <a:ext cx="8520600" cy="100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dirty="0">
                <a:solidFill>
                  <a:schemeClr val="tx1"/>
                </a:solidFill>
              </a:rPr>
              <a:t>Theoretical Information</a:t>
            </a:r>
            <a:endParaRPr sz="4800"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Theoretical Framework: Within Literature</a:t>
            </a:r>
            <a:endParaRPr/>
          </a:p>
        </p:txBody>
      </p:sp>
      <p:sp>
        <p:nvSpPr>
          <p:cNvPr id="98" name="Google Shape;98;p19"/>
          <p:cNvSpPr txBox="1">
            <a:spLocks noGrp="1"/>
          </p:cNvSpPr>
          <p:nvPr>
            <p:ph type="body" idx="1"/>
          </p:nvPr>
        </p:nvSpPr>
        <p:spPr>
          <a:xfrm>
            <a:off x="311700" y="1663015"/>
            <a:ext cx="6012900" cy="3416400"/>
          </a:xfrm>
          <a:prstGeom prst="rect">
            <a:avLst/>
          </a:prstGeom>
        </p:spPr>
        <p:txBody>
          <a:bodyPr spcFirstLastPara="1" wrap="square" lIns="91425" tIns="91425" rIns="91425" bIns="91425" anchor="t" anchorCtr="0">
            <a:noAutofit/>
          </a:bodyPr>
          <a:lstStyle/>
          <a:p>
            <a:pPr marL="171450" indent="-171450">
              <a:buSzPct val="100000"/>
              <a:buFont typeface="Arial" panose="020B0604020202020204" pitchFamily="34" charset="0"/>
              <a:buChar char="•"/>
            </a:pPr>
            <a:r>
              <a:rPr lang="en" sz="1200" dirty="0">
                <a:solidFill>
                  <a:srgbClr val="000000"/>
                </a:solidFill>
              </a:rPr>
              <a:t>Cognitive behavioural therapy (CBT) emerged from Aaron Beck’s research and development on Cognitive therapy (CT) in the 1960’s (Beck &amp; Weishaar, 2014). </a:t>
            </a:r>
            <a:endParaRPr sz="1200" dirty="0">
              <a:solidFill>
                <a:srgbClr val="000000"/>
              </a:solidFill>
            </a:endParaRPr>
          </a:p>
          <a:p>
            <a:pPr marL="171450" indent="-171450">
              <a:spcBef>
                <a:spcPts val="1600"/>
              </a:spcBef>
              <a:buSzPct val="100000"/>
              <a:buFont typeface="Arial" panose="020B0604020202020204" pitchFamily="34" charset="0"/>
              <a:buChar char="•"/>
            </a:pPr>
            <a:r>
              <a:rPr lang="en" sz="1200" dirty="0">
                <a:solidFill>
                  <a:srgbClr val="000000"/>
                </a:solidFill>
              </a:rPr>
              <a:t>Beck was interested in using empirically theory, evidence based practices backed by science (Truscott, 2010)</a:t>
            </a:r>
            <a:endParaRPr sz="1200" dirty="0">
              <a:solidFill>
                <a:srgbClr val="000000"/>
              </a:solidFill>
            </a:endParaRPr>
          </a:p>
          <a:p>
            <a:pPr marL="171450" indent="-171450">
              <a:spcBef>
                <a:spcPts val="1600"/>
              </a:spcBef>
              <a:buSzPct val="100000"/>
              <a:buFont typeface="Arial" panose="020B0604020202020204" pitchFamily="34" charset="0"/>
              <a:buChar char="•"/>
            </a:pPr>
            <a:r>
              <a:rPr lang="en" sz="1200" dirty="0">
                <a:solidFill>
                  <a:srgbClr val="000000"/>
                </a:solidFill>
              </a:rPr>
              <a:t>Cognitive therapy based on how humans make sense and meaning and how this influences our way of thinking, behaving and feeling (Truscott, 2010)</a:t>
            </a:r>
            <a:endParaRPr sz="1200" dirty="0">
              <a:solidFill>
                <a:srgbClr val="000000"/>
              </a:solidFill>
            </a:endParaRPr>
          </a:p>
          <a:p>
            <a:pPr marL="171450" indent="-171450">
              <a:spcBef>
                <a:spcPts val="1600"/>
              </a:spcBef>
              <a:buSzPct val="100000"/>
              <a:buFont typeface="Arial" panose="020B0604020202020204" pitchFamily="34" charset="0"/>
              <a:buChar char="•"/>
            </a:pPr>
            <a:r>
              <a:rPr lang="en" sz="1200" dirty="0">
                <a:solidFill>
                  <a:srgbClr val="000000"/>
                </a:solidFill>
              </a:rPr>
              <a:t>Cognitive behavioural therapy is recommend as the first line of treatment and the most studied psychological treatment for anxiety disorders  (Arendt, Thastum, &amp; Hougaard, 2015). </a:t>
            </a:r>
            <a:endParaRPr sz="1200" dirty="0">
              <a:solidFill>
                <a:srgbClr val="000000"/>
              </a:solidFill>
            </a:endParaRPr>
          </a:p>
          <a:p>
            <a:pPr marL="0" lvl="0" indent="0" algn="l" rtl="0">
              <a:spcBef>
                <a:spcPts val="1600"/>
              </a:spcBef>
              <a:spcAft>
                <a:spcPts val="0"/>
              </a:spcAft>
              <a:buNone/>
            </a:pPr>
            <a:endParaRPr sz="1200" dirty="0">
              <a:solidFill>
                <a:srgbClr val="000000"/>
              </a:solidFill>
            </a:endParaRPr>
          </a:p>
          <a:p>
            <a:pPr marL="457200" lvl="0" indent="0" algn="l" rtl="0">
              <a:spcBef>
                <a:spcPts val="1600"/>
              </a:spcBef>
              <a:spcAft>
                <a:spcPts val="1600"/>
              </a:spcAft>
              <a:buNone/>
            </a:pPr>
            <a:endParaRPr sz="1000" dirty="0"/>
          </a:p>
        </p:txBody>
      </p:sp>
      <p:pic>
        <p:nvPicPr>
          <p:cNvPr id="5" name="Google Shape;57;p13">
            <a:extLst>
              <a:ext uri="{FF2B5EF4-FFF2-40B4-BE49-F238E27FC236}">
                <a16:creationId xmlns:a16="http://schemas.microsoft.com/office/drawing/2014/main" id="{52C3034E-67B9-43D5-8556-14B4E0200752}"/>
              </a:ext>
            </a:extLst>
          </p:cNvPr>
          <p:cNvPicPr preferRelativeResize="0"/>
          <p:nvPr/>
        </p:nvPicPr>
        <p:blipFill>
          <a:blip r:embed="rId3">
            <a:alphaModFix/>
          </a:blip>
          <a:stretch>
            <a:fillRect/>
          </a:stretch>
        </p:blipFill>
        <p:spPr>
          <a:xfrm>
            <a:off x="7132320" y="950767"/>
            <a:ext cx="1699980" cy="1773721"/>
          </a:xfrm>
          <a:prstGeom prst="rect">
            <a:avLst/>
          </a:prstGeom>
          <a:noFill/>
          <a:ln>
            <a:noFill/>
          </a:ln>
        </p:spPr>
      </p:pic>
      <p:sp>
        <p:nvSpPr>
          <p:cNvPr id="2" name="Rectangle 1">
            <a:extLst>
              <a:ext uri="{FF2B5EF4-FFF2-40B4-BE49-F238E27FC236}">
                <a16:creationId xmlns:a16="http://schemas.microsoft.com/office/drawing/2014/main" id="{6D2AC5B3-5E94-4D21-9587-DF8BB159F701}"/>
              </a:ext>
            </a:extLst>
          </p:cNvPr>
          <p:cNvSpPr/>
          <p:nvPr/>
        </p:nvSpPr>
        <p:spPr>
          <a:xfrm>
            <a:off x="7023362" y="4859865"/>
            <a:ext cx="2069190" cy="215444"/>
          </a:xfrm>
          <a:prstGeom prst="rect">
            <a:avLst/>
          </a:prstGeom>
        </p:spPr>
        <p:txBody>
          <a:bodyPr wrap="square">
            <a:spAutoFit/>
          </a:bodyPr>
          <a:lstStyle/>
          <a:p>
            <a:r>
              <a:rPr lang="en-CA" sz="400" dirty="0"/>
              <a:t>Image Retrieved from: https://www.in8.uk.com/2013/05/how-is-this-different-to-cognitive-behavioural-therapy/</a:t>
            </a:r>
          </a:p>
        </p:txBody>
      </p:sp>
      <p:pic>
        <p:nvPicPr>
          <p:cNvPr id="4" name="Picture 3">
            <a:extLst>
              <a:ext uri="{FF2B5EF4-FFF2-40B4-BE49-F238E27FC236}">
                <a16:creationId xmlns:a16="http://schemas.microsoft.com/office/drawing/2014/main" id="{B873CE6D-A731-4314-BBAA-278D675AC4F6}"/>
              </a:ext>
            </a:extLst>
          </p:cNvPr>
          <p:cNvPicPr>
            <a:picLocks noChangeAspect="1"/>
          </p:cNvPicPr>
          <p:nvPr/>
        </p:nvPicPr>
        <p:blipFill>
          <a:blip r:embed="rId4"/>
          <a:stretch>
            <a:fillRect/>
          </a:stretch>
        </p:blipFill>
        <p:spPr>
          <a:xfrm>
            <a:off x="6973556" y="2828104"/>
            <a:ext cx="2101719" cy="2035867"/>
          </a:xfrm>
          <a:prstGeom prst="rect">
            <a:avLst/>
          </a:prstGeom>
        </p:spPr>
      </p:pic>
      <p:sp>
        <p:nvSpPr>
          <p:cNvPr id="6" name="Rectangle 5">
            <a:extLst>
              <a:ext uri="{FF2B5EF4-FFF2-40B4-BE49-F238E27FC236}">
                <a16:creationId xmlns:a16="http://schemas.microsoft.com/office/drawing/2014/main" id="{E3F59754-156C-48C5-AB0D-5DE2C9299CDE}"/>
              </a:ext>
            </a:extLst>
          </p:cNvPr>
          <p:cNvSpPr/>
          <p:nvPr/>
        </p:nvSpPr>
        <p:spPr>
          <a:xfrm>
            <a:off x="7102608" y="2699352"/>
            <a:ext cx="2613660" cy="153888"/>
          </a:xfrm>
          <a:prstGeom prst="rect">
            <a:avLst/>
          </a:prstGeom>
        </p:spPr>
        <p:txBody>
          <a:bodyPr wrap="square">
            <a:spAutoFit/>
          </a:bodyPr>
          <a:lstStyle/>
          <a:p>
            <a:r>
              <a:rPr lang="en-CA" sz="400" dirty="0"/>
              <a:t>Image Retrieved from: https://en.wikipedia.org/wiki/Aaron_T._Beck</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614</TotalTime>
  <Words>3811</Words>
  <Application>Microsoft Office PowerPoint</Application>
  <PresentationFormat>On-screen Show (16:9)</PresentationFormat>
  <Paragraphs>301</Paragraphs>
  <Slides>31</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Century Gothic</vt:lpstr>
      <vt:lpstr>Times</vt:lpstr>
      <vt:lpstr>Times New Roman</vt:lpstr>
      <vt:lpstr>Wingdings</vt:lpstr>
      <vt:lpstr>Wingdings 3</vt:lpstr>
      <vt:lpstr>Ion Boardroom</vt:lpstr>
      <vt:lpstr>Beck Anxiety Inventory</vt:lpstr>
      <vt:lpstr>Test Information </vt:lpstr>
      <vt:lpstr>Background Information</vt:lpstr>
      <vt:lpstr>Background Information Continued</vt:lpstr>
      <vt:lpstr>Test Contents</vt:lpstr>
      <vt:lpstr>Administration and Scoring</vt:lpstr>
      <vt:lpstr>Subscales</vt:lpstr>
      <vt:lpstr>Theoretical Information</vt:lpstr>
      <vt:lpstr>Theoretical Framework: Within Literature</vt:lpstr>
      <vt:lpstr>Theoretical Framework: Does the theory fit the model?</vt:lpstr>
      <vt:lpstr>Development and Psychometrics</vt:lpstr>
      <vt:lpstr>Development and Evaluation</vt:lpstr>
      <vt:lpstr>Reliability </vt:lpstr>
      <vt:lpstr>Validity (Content)</vt:lpstr>
      <vt:lpstr>Validity (Construct)</vt:lpstr>
      <vt:lpstr>Validity (Concurrent)</vt:lpstr>
      <vt:lpstr>Validity (Discriminant)</vt:lpstr>
      <vt:lpstr>Factorial Validity</vt:lpstr>
      <vt:lpstr>Validity Continued</vt:lpstr>
      <vt:lpstr>Norming Process</vt:lpstr>
      <vt:lpstr>Clinical / Practical Applications</vt:lpstr>
      <vt:lpstr>Literature and Clinical Tools</vt:lpstr>
      <vt:lpstr>Commentary</vt:lpstr>
      <vt:lpstr>Strengths</vt:lpstr>
      <vt:lpstr>Weaknesses</vt:lpstr>
      <vt:lpstr>Utility and Suggested Clients</vt:lpstr>
      <vt:lpstr>References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Beck Anxiety Inventory</dc:title>
  <dc:creator>User</dc:creator>
  <cp:lastModifiedBy>Kelly Elker</cp:lastModifiedBy>
  <cp:revision>37</cp:revision>
  <dcterms:modified xsi:type="dcterms:W3CDTF">2020-04-08T20:16:59Z</dcterms:modified>
</cp:coreProperties>
</file>