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43900725" cy="32918400"/>
  <p:notesSz cx="6858000" cy="9144000"/>
  <p:defaultTextStyle>
    <a:defPPr>
      <a:defRPr lang="en-US"/>
    </a:defPPr>
    <a:lvl1pPr marL="0" algn="l" defTabSz="2194789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789" algn="l" defTabSz="2194789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577" algn="l" defTabSz="2194789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4366" algn="l" defTabSz="2194789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9154" algn="l" defTabSz="2194789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3943" algn="l" defTabSz="2194789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8732" algn="l" defTabSz="2194789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3520" algn="l" defTabSz="2194789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8309" algn="l" defTabSz="2194789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herine Gibbard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9FF"/>
    <a:srgbClr val="EE0303"/>
    <a:srgbClr val="F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492" y="8"/>
      </p:cViewPr>
      <p:guideLst>
        <p:guide orient="horz" pos="10368"/>
        <p:guide pos="138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669C8-3C29-FE4E-86AE-D613649A5758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69699-E22E-B24C-9423-8013985B6B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18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25618-18C4-6745-8B38-53C9DDCFC3CA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E6504-E347-174A-9F4D-665377C37D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62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E6504-E347-174A-9F4D-665377C37D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5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557" y="10226042"/>
            <a:ext cx="37315621" cy="7056120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5118" y="18653760"/>
            <a:ext cx="30730508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4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9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8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3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8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9F62-B450-4D4B-B11E-5C8B729FDB10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124-7854-2C47-8E4F-90CA92A5E5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8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9F62-B450-4D4B-B11E-5C8B729FDB10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124-7854-2C47-8E4F-90CA92A5E5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8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203643" y="6324600"/>
            <a:ext cx="5022672" cy="134820662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20392" y="6324600"/>
            <a:ext cx="14351567" cy="134820662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9F62-B450-4D4B-B11E-5C8B729FDB10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124-7854-2C47-8E4F-90CA92A5E5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6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9F62-B450-4D4B-B11E-5C8B729FDB10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124-7854-2C47-8E4F-90CA92A5E5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852" y="21153122"/>
            <a:ext cx="37315621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852" y="13952229"/>
            <a:ext cx="37315621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789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577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436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915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39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873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35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830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9F62-B450-4D4B-B11E-5C8B729FDB10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124-7854-2C47-8E4F-90CA92A5E5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8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392" y="36865560"/>
            <a:ext cx="9687115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39191" y="36865560"/>
            <a:ext cx="9687124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9F62-B450-4D4B-B11E-5C8B729FDB10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124-7854-2C47-8E4F-90CA92A5E5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046" y="1318262"/>
            <a:ext cx="39510653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5031" y="7368542"/>
            <a:ext cx="19397111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789" indent="0">
              <a:buNone/>
              <a:defRPr sz="9600" b="1"/>
            </a:lvl2pPr>
            <a:lvl3pPr marL="4389577" indent="0">
              <a:buNone/>
              <a:defRPr sz="8600" b="1"/>
            </a:lvl3pPr>
            <a:lvl4pPr marL="6584366" indent="0">
              <a:buNone/>
              <a:defRPr sz="7700" b="1"/>
            </a:lvl4pPr>
            <a:lvl5pPr marL="8779154" indent="0">
              <a:buNone/>
              <a:defRPr sz="7700" b="1"/>
            </a:lvl5pPr>
            <a:lvl6pPr marL="10973943" indent="0">
              <a:buNone/>
              <a:defRPr sz="7700" b="1"/>
            </a:lvl6pPr>
            <a:lvl7pPr marL="13168732" indent="0">
              <a:buNone/>
              <a:defRPr sz="7700" b="1"/>
            </a:lvl7pPr>
            <a:lvl8pPr marL="15363520" indent="0">
              <a:buNone/>
              <a:defRPr sz="7700" b="1"/>
            </a:lvl8pPr>
            <a:lvl9pPr marL="17558309" indent="0">
              <a:buNone/>
              <a:defRPr sz="77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5031" y="10439400"/>
            <a:ext cx="19397111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300966" y="7368542"/>
            <a:ext cx="1940473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789" indent="0">
              <a:buNone/>
              <a:defRPr sz="9600" b="1"/>
            </a:lvl2pPr>
            <a:lvl3pPr marL="4389577" indent="0">
              <a:buNone/>
              <a:defRPr sz="8600" b="1"/>
            </a:lvl3pPr>
            <a:lvl4pPr marL="6584366" indent="0">
              <a:buNone/>
              <a:defRPr sz="7700" b="1"/>
            </a:lvl4pPr>
            <a:lvl5pPr marL="8779154" indent="0">
              <a:buNone/>
              <a:defRPr sz="7700" b="1"/>
            </a:lvl5pPr>
            <a:lvl6pPr marL="10973943" indent="0">
              <a:buNone/>
              <a:defRPr sz="7700" b="1"/>
            </a:lvl6pPr>
            <a:lvl7pPr marL="13168732" indent="0">
              <a:buNone/>
              <a:defRPr sz="7700" b="1"/>
            </a:lvl7pPr>
            <a:lvl8pPr marL="15363520" indent="0">
              <a:buNone/>
              <a:defRPr sz="7700" b="1"/>
            </a:lvl8pPr>
            <a:lvl9pPr marL="17558309" indent="0">
              <a:buNone/>
              <a:defRPr sz="77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300966" y="10439400"/>
            <a:ext cx="1940473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9F62-B450-4D4B-B11E-5C8B729FDB10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124-7854-2C47-8E4F-90CA92A5E5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5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9F62-B450-4D4B-B11E-5C8B729FDB10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124-7854-2C47-8E4F-90CA92A5E5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6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9F62-B450-4D4B-B11E-5C8B729FDB10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124-7854-2C47-8E4F-90CA92A5E5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2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048" y="1310640"/>
            <a:ext cx="14443036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3971" y="1310647"/>
            <a:ext cx="2454173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5048" y="6888487"/>
            <a:ext cx="14443036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789" indent="0">
              <a:buNone/>
              <a:defRPr sz="5800"/>
            </a:lvl2pPr>
            <a:lvl3pPr marL="4389577" indent="0">
              <a:buNone/>
              <a:defRPr sz="4800"/>
            </a:lvl3pPr>
            <a:lvl4pPr marL="6584366" indent="0">
              <a:buNone/>
              <a:defRPr sz="4300"/>
            </a:lvl4pPr>
            <a:lvl5pPr marL="8779154" indent="0">
              <a:buNone/>
              <a:defRPr sz="4300"/>
            </a:lvl5pPr>
            <a:lvl6pPr marL="10973943" indent="0">
              <a:buNone/>
              <a:defRPr sz="4300"/>
            </a:lvl6pPr>
            <a:lvl7pPr marL="13168732" indent="0">
              <a:buNone/>
              <a:defRPr sz="4300"/>
            </a:lvl7pPr>
            <a:lvl8pPr marL="15363520" indent="0">
              <a:buNone/>
              <a:defRPr sz="4300"/>
            </a:lvl8pPr>
            <a:lvl9pPr marL="17558309" indent="0">
              <a:buNone/>
              <a:defRPr sz="43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9F62-B450-4D4B-B11E-5C8B729FDB10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124-7854-2C47-8E4F-90CA92A5E5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7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845" y="23042880"/>
            <a:ext cx="26340435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4845" y="2941320"/>
            <a:ext cx="26340435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789" indent="0">
              <a:buNone/>
              <a:defRPr sz="13400"/>
            </a:lvl2pPr>
            <a:lvl3pPr marL="4389577" indent="0">
              <a:buNone/>
              <a:defRPr sz="11500"/>
            </a:lvl3pPr>
            <a:lvl4pPr marL="6584366" indent="0">
              <a:buNone/>
              <a:defRPr sz="9600"/>
            </a:lvl4pPr>
            <a:lvl5pPr marL="8779154" indent="0">
              <a:buNone/>
              <a:defRPr sz="9600"/>
            </a:lvl5pPr>
            <a:lvl6pPr marL="10973943" indent="0">
              <a:buNone/>
              <a:defRPr sz="9600"/>
            </a:lvl6pPr>
            <a:lvl7pPr marL="13168732" indent="0">
              <a:buNone/>
              <a:defRPr sz="9600"/>
            </a:lvl7pPr>
            <a:lvl8pPr marL="15363520" indent="0">
              <a:buNone/>
              <a:defRPr sz="9600"/>
            </a:lvl8pPr>
            <a:lvl9pPr marL="17558309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4845" y="25763222"/>
            <a:ext cx="26340435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789" indent="0">
              <a:buNone/>
              <a:defRPr sz="5800"/>
            </a:lvl2pPr>
            <a:lvl3pPr marL="4389577" indent="0">
              <a:buNone/>
              <a:defRPr sz="4800"/>
            </a:lvl3pPr>
            <a:lvl4pPr marL="6584366" indent="0">
              <a:buNone/>
              <a:defRPr sz="4300"/>
            </a:lvl4pPr>
            <a:lvl5pPr marL="8779154" indent="0">
              <a:buNone/>
              <a:defRPr sz="4300"/>
            </a:lvl5pPr>
            <a:lvl6pPr marL="10973943" indent="0">
              <a:buNone/>
              <a:defRPr sz="4300"/>
            </a:lvl6pPr>
            <a:lvl7pPr marL="13168732" indent="0">
              <a:buNone/>
              <a:defRPr sz="4300"/>
            </a:lvl7pPr>
            <a:lvl8pPr marL="15363520" indent="0">
              <a:buNone/>
              <a:defRPr sz="4300"/>
            </a:lvl8pPr>
            <a:lvl9pPr marL="17558309" indent="0">
              <a:buNone/>
              <a:defRPr sz="43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9F62-B450-4D4B-B11E-5C8B729FDB10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124-7854-2C47-8E4F-90CA92A5E5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2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5046" y="1318262"/>
            <a:ext cx="39510653" cy="5486400"/>
          </a:xfrm>
          <a:prstGeom prst="rect">
            <a:avLst/>
          </a:prstGeom>
        </p:spPr>
        <p:txBody>
          <a:bodyPr vert="horz" lIns="438958" tIns="219479" rIns="438958" bIns="219479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5046" y="7680967"/>
            <a:ext cx="39510653" cy="21724622"/>
          </a:xfrm>
          <a:prstGeom prst="rect">
            <a:avLst/>
          </a:prstGeom>
        </p:spPr>
        <p:txBody>
          <a:bodyPr vert="horz" lIns="438958" tIns="219479" rIns="438958" bIns="219479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5034" y="30510482"/>
            <a:ext cx="10243507" cy="1752600"/>
          </a:xfrm>
          <a:prstGeom prst="rect">
            <a:avLst/>
          </a:prstGeom>
        </p:spPr>
        <p:txBody>
          <a:bodyPr vert="horz" lIns="438958" tIns="219479" rIns="438958" bIns="219479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99F62-B450-4D4B-B11E-5C8B729FDB10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9424" y="30510482"/>
            <a:ext cx="13901896" cy="1752600"/>
          </a:xfrm>
          <a:prstGeom prst="rect">
            <a:avLst/>
          </a:prstGeom>
        </p:spPr>
        <p:txBody>
          <a:bodyPr vert="horz" lIns="438958" tIns="219479" rIns="438958" bIns="219479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62189" y="30510482"/>
            <a:ext cx="10243507" cy="1752600"/>
          </a:xfrm>
          <a:prstGeom prst="rect">
            <a:avLst/>
          </a:prstGeom>
        </p:spPr>
        <p:txBody>
          <a:bodyPr vert="horz" lIns="438958" tIns="219479" rIns="438958" bIns="219479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65124-7854-2C47-8E4F-90CA92A5E5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2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789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6091" indent="-1646091" algn="l" defTabSz="2194789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531" indent="-1371743" algn="l" defTabSz="2194789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972" indent="-1097394" algn="l" defTabSz="2194789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1760" indent="-1097394" algn="l" defTabSz="2194789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6549" indent="-1097394" algn="l" defTabSz="2194789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1337" indent="-1097394" algn="l" defTabSz="2194789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6126" indent="-1097394" algn="l" defTabSz="2194789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60915" indent="-1097394" algn="l" defTabSz="2194789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5703" indent="-1097394" algn="l" defTabSz="2194789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78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789" algn="l" defTabSz="219478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577" algn="l" defTabSz="219478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4366" algn="l" defTabSz="219478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9154" algn="l" defTabSz="219478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3943" algn="l" defTabSz="219478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8732" algn="l" defTabSz="219478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3520" algn="l" defTabSz="219478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8309" algn="l" defTabSz="219478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earch Poster-Header.jp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900725" cy="4419332"/>
          </a:xfrm>
          <a:prstGeom prst="rect">
            <a:avLst/>
          </a:prstGeom>
        </p:spPr>
      </p:pic>
      <p:sp>
        <p:nvSpPr>
          <p:cNvPr id="8" name="Round Same Side Corner Rectangle 7"/>
          <p:cNvSpPr/>
          <p:nvPr/>
        </p:nvSpPr>
        <p:spPr>
          <a:xfrm>
            <a:off x="729463" y="4544992"/>
            <a:ext cx="13680000" cy="925590"/>
          </a:xfrm>
          <a:prstGeom prst="round2Same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7241" y="588455"/>
            <a:ext cx="36711431" cy="1458907"/>
          </a:xfrm>
          <a:prstGeom prst="rect">
            <a:avLst/>
          </a:prstGeom>
          <a:noFill/>
        </p:spPr>
        <p:txBody>
          <a:bodyPr wrap="square" lIns="438958" tIns="219479" rIns="438958" bIns="21947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7200" b="1" spc="240">
                <a:solidFill>
                  <a:schemeClr val="bg1"/>
                </a:solidFill>
                <a:latin typeface="Calibri"/>
                <a:cs typeface="Calibri"/>
              </a:rPr>
              <a:t>Promoting Adolescent Resilience to Stress: A Mindfulness-based Intervention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68026" y="2529718"/>
            <a:ext cx="30658079" cy="1181908"/>
          </a:xfrm>
          <a:prstGeom prst="rect">
            <a:avLst/>
          </a:prstGeom>
        </p:spPr>
        <p:txBody>
          <a:bodyPr wrap="square" lIns="438958" tIns="219479" rIns="438958" bIns="219479" rtlCol="0">
            <a:spAutoFit/>
          </a:bodyPr>
          <a:lstStyle/>
          <a:p>
            <a:pPr algn="ctr"/>
            <a:r>
              <a:rPr lang="en-US" sz="4800" spc="240" dirty="0">
                <a:solidFill>
                  <a:schemeClr val="bg1"/>
                </a:solidFill>
                <a:latin typeface="Arial"/>
                <a:cs typeface="Arial"/>
              </a:rPr>
              <a:t>Kelly Elker, Jaime Rasmussen, and Christine Waterson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6505" y="5523415"/>
            <a:ext cx="13680000" cy="516564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800">
                <a:solidFill>
                  <a:sysClr val="windowText" lastClr="000000"/>
                </a:solidFill>
              </a:rPr>
              <a:t>Adolescence involves significant developmental, psychological and social changes that may adversely affect academic, emotional and social wellbeing</a:t>
            </a:r>
            <a:r>
              <a:rPr lang="en-CA" sz="3800" baseline="30000">
                <a:solidFill>
                  <a:sysClr val="windowText" lastClr="000000"/>
                </a:solidFill>
              </a:rPr>
              <a:t>13</a:t>
            </a:r>
            <a:r>
              <a:rPr lang="en-CA" sz="3800">
                <a:solidFill>
                  <a:sysClr val="windowText" lastClr="000000"/>
                </a:solidFill>
              </a:rPr>
              <a:t>, therefore interventions and education is imperative to promote resiliency and healthy development.  In teens 13-17 years old, 31% experienced increased distress and 42% reported maladaptive coping</a:t>
            </a:r>
            <a:r>
              <a:rPr lang="en-CA" sz="3800" baseline="30000">
                <a:solidFill>
                  <a:sysClr val="windowText" lastClr="000000"/>
                </a:solidFill>
              </a:rPr>
              <a:t>1</a:t>
            </a:r>
            <a:r>
              <a:rPr lang="en-CA" sz="3800">
                <a:solidFill>
                  <a:sysClr val="windowText" lastClr="000000"/>
                </a:solidFill>
              </a:rPr>
              <a:t>. Mindfulness-based interventions (MBI) promote emotional well-being and resiliency, while reducing emotional distress</a:t>
            </a:r>
            <a:r>
              <a:rPr lang="en-CA" sz="3800" baseline="30000">
                <a:solidFill>
                  <a:sysClr val="windowText" lastClr="000000"/>
                </a:solidFill>
              </a:rPr>
              <a:t>15, 17</a:t>
            </a:r>
            <a:r>
              <a:rPr lang="en-CA" sz="380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81681" y="19244561"/>
            <a:ext cx="12551026" cy="84638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3200">
              <a:solidFill>
                <a:srgbClr val="31859C"/>
              </a:solidFill>
              <a:cs typeface="Calibri"/>
            </a:endParaRPr>
          </a:p>
          <a:p>
            <a:endParaRPr lang="en-US" sz="3200">
              <a:cs typeface="Calibri"/>
            </a:endParaRPr>
          </a:p>
          <a:p>
            <a:endParaRPr lang="en-US" sz="3200">
              <a:cs typeface="Calibri"/>
            </a:endParaRPr>
          </a:p>
          <a:p>
            <a:endParaRPr lang="en-US" sz="3200">
              <a:cs typeface="Calibri"/>
            </a:endParaRPr>
          </a:p>
          <a:p>
            <a:endParaRPr lang="en-US" sz="3200">
              <a:cs typeface="Calibri"/>
            </a:endParaRPr>
          </a:p>
          <a:p>
            <a:endParaRPr lang="en-US" sz="3200" b="1">
              <a:solidFill>
                <a:srgbClr val="31859C"/>
              </a:solidFill>
              <a:cs typeface="Calibri"/>
            </a:endParaRPr>
          </a:p>
          <a:p>
            <a:endParaRPr lang="en-US" sz="3200" b="1">
              <a:solidFill>
                <a:srgbClr val="31859C"/>
              </a:solidFill>
              <a:cs typeface="Calibri"/>
            </a:endParaRPr>
          </a:p>
          <a:p>
            <a:pPr marL="457200" indent="-457200">
              <a:buFontTx/>
              <a:buChar char="-"/>
            </a:pPr>
            <a:endParaRPr lang="en-US" sz="3200">
              <a:cs typeface="Calibri"/>
            </a:endParaRPr>
          </a:p>
          <a:p>
            <a:endParaRPr lang="en-US" sz="3200" b="1">
              <a:solidFill>
                <a:schemeClr val="accent5">
                  <a:lumMod val="75000"/>
                </a:schemeClr>
              </a:solidFill>
              <a:cs typeface="Calibri"/>
            </a:endParaRPr>
          </a:p>
          <a:p>
            <a:endParaRPr lang="en-US" sz="3200" b="1">
              <a:solidFill>
                <a:schemeClr val="accent5">
                  <a:lumMod val="75000"/>
                </a:schemeClr>
              </a:solidFill>
              <a:cs typeface="Calibri"/>
            </a:endParaRPr>
          </a:p>
          <a:p>
            <a:endParaRPr lang="en-US" sz="3200" b="1">
              <a:solidFill>
                <a:schemeClr val="accent5">
                  <a:lumMod val="75000"/>
                </a:schemeClr>
              </a:solidFill>
              <a:cs typeface="Calibri"/>
            </a:endParaRPr>
          </a:p>
          <a:p>
            <a:endParaRPr lang="en-US" sz="3200" b="1">
              <a:solidFill>
                <a:schemeClr val="accent5">
                  <a:lumMod val="75000"/>
                </a:schemeClr>
              </a:solidFill>
              <a:cs typeface="Calibri"/>
            </a:endParaRPr>
          </a:p>
          <a:p>
            <a:endParaRPr lang="en-US" sz="3200" b="1">
              <a:solidFill>
                <a:schemeClr val="accent5">
                  <a:lumMod val="75000"/>
                </a:schemeClr>
              </a:solidFill>
              <a:cs typeface="Calibri"/>
            </a:endParaRPr>
          </a:p>
          <a:p>
            <a:endParaRPr lang="en-US" sz="3200">
              <a:cs typeface="Calibri"/>
            </a:endParaRPr>
          </a:p>
          <a:p>
            <a:endParaRPr lang="en-US" sz="3200">
              <a:cs typeface="Calibri"/>
            </a:endParaRPr>
          </a:p>
          <a:p>
            <a:endParaRPr lang="en-US" sz="3200">
              <a:solidFill>
                <a:srgbClr val="FFFFFF"/>
              </a:solidFill>
              <a:cs typeface="Calibri"/>
            </a:endParaRPr>
          </a:p>
          <a:p>
            <a:endParaRPr lang="en-US" sz="3200">
              <a:solidFill>
                <a:srgbClr val="FFFFFF"/>
              </a:solidFill>
              <a:cs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484220" y="19220133"/>
            <a:ext cx="13680000" cy="12858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100">
                <a:solidFill>
                  <a:schemeClr val="tx1"/>
                </a:solidFill>
              </a:rPr>
              <a:t>American Psychological Association. (2014). </a:t>
            </a:r>
            <a:r>
              <a:rPr lang="en-US" sz="2100" i="1">
                <a:solidFill>
                  <a:schemeClr val="tx1"/>
                </a:solidFill>
              </a:rPr>
              <a:t>Stress in America: Are teens adopting adults' stress habits?</a:t>
            </a:r>
            <a:r>
              <a:rPr lang="en-US" sz="2100">
                <a:solidFill>
                  <a:schemeClr val="tx1"/>
                </a:solidFill>
              </a:rPr>
              <a:t> Retrieved October 1, 2018, from American Psychological Association: https://www.apa.org/news/press/releases/stress/2013/stress-report.pdf</a:t>
            </a:r>
            <a:endParaRPr lang="en-CA" sz="210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100" err="1">
                <a:solidFill>
                  <a:schemeClr val="tx1"/>
                </a:solidFill>
              </a:rPr>
              <a:t>Beauchemin</a:t>
            </a:r>
            <a:r>
              <a:rPr lang="en-US" sz="2100">
                <a:solidFill>
                  <a:schemeClr val="tx1"/>
                </a:solidFill>
              </a:rPr>
              <a:t>, J., Hutchins, T. L., &amp; </a:t>
            </a:r>
            <a:r>
              <a:rPr lang="en-US" sz="2100" err="1">
                <a:solidFill>
                  <a:schemeClr val="tx1"/>
                </a:solidFill>
              </a:rPr>
              <a:t>Pattersin</a:t>
            </a:r>
            <a:r>
              <a:rPr lang="en-US" sz="2100">
                <a:solidFill>
                  <a:schemeClr val="tx1"/>
                </a:solidFill>
              </a:rPr>
              <a:t>, F. (2008). Mindfulness meditation may lessen anxiety, promote social skills, and improve academic performance among adolescents with learning disabilities. </a:t>
            </a:r>
            <a:r>
              <a:rPr lang="en-US" sz="2100" i="1">
                <a:solidFill>
                  <a:schemeClr val="tx1"/>
                </a:solidFill>
              </a:rPr>
              <a:t>Complementary Health Practice Review, 13</a:t>
            </a:r>
            <a:r>
              <a:rPr lang="en-US" sz="2100">
                <a:solidFill>
                  <a:schemeClr val="tx1"/>
                </a:solidFill>
              </a:rPr>
              <a:t>(1), 34-45. </a:t>
            </a:r>
            <a:r>
              <a:rPr lang="en-US" sz="2100" err="1">
                <a:solidFill>
                  <a:schemeClr val="tx1"/>
                </a:solidFill>
              </a:rPr>
              <a:t>doi</a:t>
            </a:r>
            <a:r>
              <a:rPr lang="en-US" sz="2100">
                <a:solidFill>
                  <a:schemeClr val="tx1"/>
                </a:solidFill>
              </a:rPr>
              <a:t>: 10.1177/1533210107311624.</a:t>
            </a:r>
            <a:endParaRPr lang="en-CA" sz="210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100">
                <a:solidFill>
                  <a:schemeClr val="tx1"/>
                </a:solidFill>
              </a:rPr>
              <a:t>Broderick, P. C. (2013). </a:t>
            </a:r>
            <a:r>
              <a:rPr lang="en-US" sz="2100" i="1">
                <a:solidFill>
                  <a:schemeClr val="tx1"/>
                </a:solidFill>
              </a:rPr>
              <a:t>Learning to breathe: A mindfulness curriculum for adolescents to cultivate emotion regulation, attention, and performance.</a:t>
            </a:r>
            <a:r>
              <a:rPr lang="en-US" sz="2100">
                <a:solidFill>
                  <a:schemeClr val="tx1"/>
                </a:solidFill>
              </a:rPr>
              <a:t> Oakland, CA: New Harbinger Publications.</a:t>
            </a:r>
            <a:endParaRPr lang="en-CA" sz="210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100">
                <a:solidFill>
                  <a:schemeClr val="tx1"/>
                </a:solidFill>
              </a:rPr>
              <a:t>Broderick, P. C., &amp; Frank, J. L. (2014). Learning to BREATHE: An intervention to foster mindfulness in adolescence. </a:t>
            </a:r>
            <a:r>
              <a:rPr lang="en-US" sz="2100" i="1">
                <a:solidFill>
                  <a:schemeClr val="tx1"/>
                </a:solidFill>
              </a:rPr>
              <a:t>New Directions for Youth Development, 2014</a:t>
            </a:r>
            <a:r>
              <a:rPr lang="en-US" sz="2100">
                <a:solidFill>
                  <a:schemeClr val="tx1"/>
                </a:solidFill>
              </a:rPr>
              <a:t>(142), 31-44. </a:t>
            </a:r>
            <a:r>
              <a:rPr lang="en-US" sz="2100" err="1">
                <a:solidFill>
                  <a:schemeClr val="tx1"/>
                </a:solidFill>
              </a:rPr>
              <a:t>doi</a:t>
            </a:r>
            <a:r>
              <a:rPr lang="en-US" sz="2100">
                <a:solidFill>
                  <a:schemeClr val="tx1"/>
                </a:solidFill>
              </a:rPr>
              <a:t>: 10.1002/yd.20095.</a:t>
            </a:r>
            <a:endParaRPr lang="en-CA" sz="210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100">
                <a:solidFill>
                  <a:schemeClr val="tx1"/>
                </a:solidFill>
              </a:rPr>
              <a:t>Cohen, S., </a:t>
            </a:r>
            <a:r>
              <a:rPr lang="en-US" sz="2100" err="1">
                <a:solidFill>
                  <a:schemeClr val="tx1"/>
                </a:solidFill>
              </a:rPr>
              <a:t>Kamarck</a:t>
            </a:r>
            <a:r>
              <a:rPr lang="en-US" sz="2100">
                <a:solidFill>
                  <a:schemeClr val="tx1"/>
                </a:solidFill>
              </a:rPr>
              <a:t>, T., &amp; </a:t>
            </a:r>
            <a:r>
              <a:rPr lang="en-US" sz="2100" err="1">
                <a:solidFill>
                  <a:schemeClr val="tx1"/>
                </a:solidFill>
              </a:rPr>
              <a:t>Mermelstein</a:t>
            </a:r>
            <a:r>
              <a:rPr lang="en-US" sz="2100">
                <a:solidFill>
                  <a:schemeClr val="tx1"/>
                </a:solidFill>
              </a:rPr>
              <a:t>, R. (1983). A global measure of perceived stress. </a:t>
            </a:r>
            <a:r>
              <a:rPr lang="en-US" sz="2100" i="1">
                <a:solidFill>
                  <a:schemeClr val="tx1"/>
                </a:solidFill>
              </a:rPr>
              <a:t>Journal of Health and Social Behavior, 24</a:t>
            </a:r>
            <a:r>
              <a:rPr lang="en-US" sz="2100">
                <a:solidFill>
                  <a:schemeClr val="tx1"/>
                </a:solidFill>
              </a:rPr>
              <a:t>(4), 385-396.</a:t>
            </a:r>
            <a:endParaRPr lang="en-CA" sz="210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100" err="1">
                <a:solidFill>
                  <a:schemeClr val="tx1"/>
                </a:solidFill>
              </a:rPr>
              <a:t>Felver</a:t>
            </a:r>
            <a:r>
              <a:rPr lang="en-US" sz="2100">
                <a:solidFill>
                  <a:schemeClr val="tx1"/>
                </a:solidFill>
              </a:rPr>
              <a:t>, J., </a:t>
            </a:r>
            <a:r>
              <a:rPr lang="en-US" sz="2100" err="1">
                <a:solidFill>
                  <a:schemeClr val="tx1"/>
                </a:solidFill>
              </a:rPr>
              <a:t>Celis</a:t>
            </a:r>
            <a:r>
              <a:rPr lang="en-US" sz="2100">
                <a:solidFill>
                  <a:schemeClr val="tx1"/>
                </a:solidFill>
              </a:rPr>
              <a:t>-de </a:t>
            </a:r>
            <a:r>
              <a:rPr lang="en-US" sz="2100" err="1">
                <a:solidFill>
                  <a:schemeClr val="tx1"/>
                </a:solidFill>
              </a:rPr>
              <a:t>Hoyos</a:t>
            </a:r>
            <a:r>
              <a:rPr lang="en-US" sz="2100">
                <a:solidFill>
                  <a:schemeClr val="tx1"/>
                </a:solidFill>
              </a:rPr>
              <a:t>, C., </a:t>
            </a:r>
            <a:r>
              <a:rPr lang="en-US" sz="2100" err="1">
                <a:solidFill>
                  <a:schemeClr val="tx1"/>
                </a:solidFill>
              </a:rPr>
              <a:t>Tezanos</a:t>
            </a:r>
            <a:r>
              <a:rPr lang="en-US" sz="2100">
                <a:solidFill>
                  <a:schemeClr val="tx1"/>
                </a:solidFill>
              </a:rPr>
              <a:t>, K., &amp; Singh, N. (2016). A systematic review of mindfulness-based interventions for youth in school settings. </a:t>
            </a:r>
            <a:r>
              <a:rPr lang="en-US" sz="2100" i="1">
                <a:solidFill>
                  <a:schemeClr val="tx1"/>
                </a:solidFill>
              </a:rPr>
              <a:t>Mindfulness, 7</a:t>
            </a:r>
            <a:r>
              <a:rPr lang="en-US" sz="2100">
                <a:solidFill>
                  <a:schemeClr val="tx1"/>
                </a:solidFill>
              </a:rPr>
              <a:t>(1), 34-45. </a:t>
            </a:r>
            <a:r>
              <a:rPr lang="en-US" sz="2100" err="1">
                <a:solidFill>
                  <a:schemeClr val="tx1"/>
                </a:solidFill>
              </a:rPr>
              <a:t>doi</a:t>
            </a:r>
            <a:r>
              <a:rPr lang="en-US" sz="2100">
                <a:solidFill>
                  <a:schemeClr val="tx1"/>
                </a:solidFill>
              </a:rPr>
              <a:t>: 10.1007/s12671-015-0389-4.</a:t>
            </a:r>
            <a:endParaRPr lang="en-CA" sz="210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100">
                <a:solidFill>
                  <a:schemeClr val="tx1"/>
                </a:solidFill>
              </a:rPr>
              <a:t>Goodman, M. S., </a:t>
            </a:r>
            <a:r>
              <a:rPr lang="en-US" sz="2100" err="1">
                <a:solidFill>
                  <a:schemeClr val="tx1"/>
                </a:solidFill>
              </a:rPr>
              <a:t>Madni</a:t>
            </a:r>
            <a:r>
              <a:rPr lang="en-US" sz="2100">
                <a:solidFill>
                  <a:schemeClr val="tx1"/>
                </a:solidFill>
              </a:rPr>
              <a:t>, L. A., &amp; Semple, R. J. (2017). Measuring mindfulness in youth: Review of current assessments, challenges, and future directions. </a:t>
            </a:r>
            <a:r>
              <a:rPr lang="en-US" sz="2100" i="1">
                <a:solidFill>
                  <a:schemeClr val="tx1"/>
                </a:solidFill>
              </a:rPr>
              <a:t>Mindfulness, 8</a:t>
            </a:r>
            <a:r>
              <a:rPr lang="en-US" sz="2100">
                <a:solidFill>
                  <a:schemeClr val="tx1"/>
                </a:solidFill>
              </a:rPr>
              <a:t>(6), 1409-1420. </a:t>
            </a:r>
            <a:r>
              <a:rPr lang="en-US" sz="2100" err="1">
                <a:solidFill>
                  <a:schemeClr val="tx1"/>
                </a:solidFill>
              </a:rPr>
              <a:t>doi</a:t>
            </a:r>
            <a:r>
              <a:rPr lang="en-US" sz="2100">
                <a:solidFill>
                  <a:schemeClr val="tx1"/>
                </a:solidFill>
              </a:rPr>
              <a:t>: 10.1007/s12671-017-0719-9.</a:t>
            </a:r>
            <a:endParaRPr lang="en-CA" sz="210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100">
                <a:solidFill>
                  <a:schemeClr val="tx1"/>
                </a:solidFill>
              </a:rPr>
              <a:t>Greco, L. A., Baer, R. A., &amp; Smith, G. T. (2011). Assessing mindfulness in children and adolescents: Development and validation of the Child and Adolescent Mindfulness Measure (CAMM). </a:t>
            </a:r>
            <a:r>
              <a:rPr lang="en-US" sz="2100" i="1">
                <a:solidFill>
                  <a:schemeClr val="tx1"/>
                </a:solidFill>
              </a:rPr>
              <a:t>Psychological Assessment, 23</a:t>
            </a:r>
            <a:r>
              <a:rPr lang="en-US" sz="2100">
                <a:solidFill>
                  <a:schemeClr val="tx1"/>
                </a:solidFill>
              </a:rPr>
              <a:t>(3), 606-614. </a:t>
            </a:r>
            <a:r>
              <a:rPr lang="en-US" sz="2100" err="1">
                <a:solidFill>
                  <a:schemeClr val="tx1"/>
                </a:solidFill>
              </a:rPr>
              <a:t>doi</a:t>
            </a:r>
            <a:r>
              <a:rPr lang="en-US" sz="2100">
                <a:solidFill>
                  <a:schemeClr val="tx1"/>
                </a:solidFill>
              </a:rPr>
              <a:t>: 10.1037/a0022819.</a:t>
            </a:r>
            <a:endParaRPr lang="en-CA" sz="210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100">
                <a:solidFill>
                  <a:schemeClr val="tx1"/>
                </a:solidFill>
              </a:rPr>
              <a:t>Kabat-Zinn, J. (1994). </a:t>
            </a:r>
            <a:r>
              <a:rPr lang="en-US" sz="2100" i="1">
                <a:solidFill>
                  <a:schemeClr val="tx1"/>
                </a:solidFill>
              </a:rPr>
              <a:t>Wherever you go, there you are: Mindfulness meditation in everyday life.</a:t>
            </a:r>
            <a:r>
              <a:rPr lang="en-US" sz="2100">
                <a:solidFill>
                  <a:schemeClr val="tx1"/>
                </a:solidFill>
              </a:rPr>
              <a:t> New York, NY: Hachette Books.</a:t>
            </a:r>
            <a:endParaRPr lang="en-CA" sz="210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100">
                <a:solidFill>
                  <a:schemeClr val="tx1"/>
                </a:solidFill>
              </a:rPr>
              <a:t>Lyons, K. E., &amp; </a:t>
            </a:r>
            <a:r>
              <a:rPr lang="en-US" sz="2100" err="1">
                <a:solidFill>
                  <a:schemeClr val="tx1"/>
                </a:solidFill>
              </a:rPr>
              <a:t>DeLange</a:t>
            </a:r>
            <a:r>
              <a:rPr lang="en-US" sz="2100">
                <a:solidFill>
                  <a:schemeClr val="tx1"/>
                </a:solidFill>
              </a:rPr>
              <a:t>, J. (2016). Mindfulness matters in the classroom: The effects of mindfulness training on brain development and behavior in children and adolescents. In K. A. </a:t>
            </a:r>
            <a:r>
              <a:rPr lang="en-US" sz="2100" err="1">
                <a:solidFill>
                  <a:schemeClr val="tx1"/>
                </a:solidFill>
              </a:rPr>
              <a:t>Schonert-Reichl</a:t>
            </a:r>
            <a:r>
              <a:rPr lang="en-US" sz="2100">
                <a:solidFill>
                  <a:schemeClr val="tx1"/>
                </a:solidFill>
              </a:rPr>
              <a:t>, &amp; R. W. </a:t>
            </a:r>
            <a:r>
              <a:rPr lang="en-US" sz="2100" err="1">
                <a:solidFill>
                  <a:schemeClr val="tx1"/>
                </a:solidFill>
              </a:rPr>
              <a:t>Roeser</a:t>
            </a:r>
            <a:r>
              <a:rPr lang="en-US" sz="2100">
                <a:solidFill>
                  <a:schemeClr val="tx1"/>
                </a:solidFill>
              </a:rPr>
              <a:t> (Eds.), </a:t>
            </a:r>
            <a:r>
              <a:rPr lang="en-US" sz="2100" i="1">
                <a:solidFill>
                  <a:schemeClr val="tx1"/>
                </a:solidFill>
              </a:rPr>
              <a:t>Handbook of mindfulness in education: Integrating theory and research into practice</a:t>
            </a:r>
            <a:r>
              <a:rPr lang="en-US" sz="2100">
                <a:solidFill>
                  <a:schemeClr val="tx1"/>
                </a:solidFill>
              </a:rPr>
              <a:t> (pp. 271-283). New York, New York: Springer-Verlag.</a:t>
            </a:r>
            <a:endParaRPr lang="en-CA" sz="210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100">
                <a:solidFill>
                  <a:schemeClr val="tx1"/>
                </a:solidFill>
              </a:rPr>
              <a:t>Meiklejohn, J., Phillips, C., Freedman, M., Griffin, M., </a:t>
            </a:r>
            <a:r>
              <a:rPr lang="en-US" sz="2100" err="1">
                <a:solidFill>
                  <a:schemeClr val="tx1"/>
                </a:solidFill>
              </a:rPr>
              <a:t>Biegel</a:t>
            </a:r>
            <a:r>
              <a:rPr lang="en-US" sz="2100">
                <a:solidFill>
                  <a:schemeClr val="tx1"/>
                </a:solidFill>
              </a:rPr>
              <a:t>, G., Roach, A., . . . Saltzman , A. (2012). Integrating mindfulness training into K-12 education: Fostering the resilience of teachers and students. </a:t>
            </a:r>
            <a:r>
              <a:rPr lang="en-US" sz="2100" i="1">
                <a:solidFill>
                  <a:schemeClr val="tx1"/>
                </a:solidFill>
              </a:rPr>
              <a:t>Mindfulness</a:t>
            </a:r>
            <a:r>
              <a:rPr lang="en-US" sz="2100">
                <a:solidFill>
                  <a:schemeClr val="tx1"/>
                </a:solidFill>
              </a:rPr>
              <a:t>, 291-307. </a:t>
            </a:r>
            <a:r>
              <a:rPr lang="en-US" sz="2100" err="1">
                <a:solidFill>
                  <a:schemeClr val="tx1"/>
                </a:solidFill>
              </a:rPr>
              <a:t>doi</a:t>
            </a:r>
            <a:r>
              <a:rPr lang="en-US" sz="2100">
                <a:solidFill>
                  <a:schemeClr val="tx1"/>
                </a:solidFill>
              </a:rPr>
              <a:t>: 10.1007/s12671-012-0094-5.</a:t>
            </a:r>
            <a:endParaRPr lang="en-CA" sz="210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100">
                <a:solidFill>
                  <a:schemeClr val="tx1"/>
                </a:solidFill>
              </a:rPr>
              <a:t>Neff, K. D. (2016). The self-compassion scale is a valid and theoretically coherent measure of self-compassion. </a:t>
            </a:r>
            <a:r>
              <a:rPr lang="en-US" sz="2100" i="1">
                <a:solidFill>
                  <a:schemeClr val="tx1"/>
                </a:solidFill>
              </a:rPr>
              <a:t>Mindfulness, 7</a:t>
            </a:r>
            <a:r>
              <a:rPr lang="en-US" sz="2100">
                <a:solidFill>
                  <a:schemeClr val="tx1"/>
                </a:solidFill>
              </a:rPr>
              <a:t>(1), 264-274. </a:t>
            </a:r>
            <a:r>
              <a:rPr lang="en-US" sz="2100" err="1">
                <a:solidFill>
                  <a:schemeClr val="tx1"/>
                </a:solidFill>
              </a:rPr>
              <a:t>doi</a:t>
            </a:r>
            <a:r>
              <a:rPr lang="en-US" sz="2100">
                <a:solidFill>
                  <a:schemeClr val="tx1"/>
                </a:solidFill>
              </a:rPr>
              <a:t>: 10.1007/s12671-015-0479-3.</a:t>
            </a:r>
            <a:endParaRPr lang="en-CA" sz="210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100">
                <a:solidFill>
                  <a:schemeClr val="tx1"/>
                </a:solidFill>
              </a:rPr>
              <a:t>O'Connell, M., Boat , T. F., &amp; Warner, K. E. (2009). </a:t>
            </a:r>
            <a:r>
              <a:rPr lang="en-US" sz="2100" i="1">
                <a:solidFill>
                  <a:schemeClr val="tx1"/>
                </a:solidFill>
              </a:rPr>
              <a:t>Preventing mental, emotional, and behavioral disorders among young people progress and possibilities.</a:t>
            </a:r>
            <a:r>
              <a:rPr lang="en-US" sz="2100">
                <a:solidFill>
                  <a:schemeClr val="tx1"/>
                </a:solidFill>
              </a:rPr>
              <a:t> Washington, DC: National Academies Press.</a:t>
            </a:r>
            <a:endParaRPr lang="en-CA" sz="210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100" err="1">
                <a:solidFill>
                  <a:schemeClr val="tx1"/>
                </a:solidFill>
              </a:rPr>
              <a:t>Raes</a:t>
            </a:r>
            <a:r>
              <a:rPr lang="en-US" sz="2100">
                <a:solidFill>
                  <a:schemeClr val="tx1"/>
                </a:solidFill>
              </a:rPr>
              <a:t>, F., </a:t>
            </a:r>
            <a:r>
              <a:rPr lang="en-US" sz="2100" err="1">
                <a:solidFill>
                  <a:schemeClr val="tx1"/>
                </a:solidFill>
              </a:rPr>
              <a:t>Pommier</a:t>
            </a:r>
            <a:r>
              <a:rPr lang="en-US" sz="2100">
                <a:solidFill>
                  <a:schemeClr val="tx1"/>
                </a:solidFill>
              </a:rPr>
              <a:t>, E., Neff, K. D., &amp; Van Gucht, D. (2011). Construction and factorial validation of a short form of the Self-Compassion scale. </a:t>
            </a:r>
            <a:r>
              <a:rPr lang="en-US" sz="2100" i="1">
                <a:solidFill>
                  <a:schemeClr val="tx1"/>
                </a:solidFill>
              </a:rPr>
              <a:t>Clinical Psychology &amp; Psychotherapy, 18</a:t>
            </a:r>
            <a:r>
              <a:rPr lang="en-US" sz="2100">
                <a:solidFill>
                  <a:schemeClr val="tx1"/>
                </a:solidFill>
              </a:rPr>
              <a:t>(3), 250-255. </a:t>
            </a:r>
            <a:r>
              <a:rPr lang="en-US" sz="2100" err="1">
                <a:solidFill>
                  <a:schemeClr val="tx1"/>
                </a:solidFill>
              </a:rPr>
              <a:t>doi</a:t>
            </a:r>
            <a:r>
              <a:rPr lang="en-US" sz="2100">
                <a:solidFill>
                  <a:schemeClr val="tx1"/>
                </a:solidFill>
              </a:rPr>
              <a:t>: 10.1002/cpp.702.</a:t>
            </a:r>
            <a:endParaRPr lang="en-CA" sz="210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100" err="1">
                <a:solidFill>
                  <a:schemeClr val="tx1"/>
                </a:solidFill>
              </a:rPr>
              <a:t>Roeser</a:t>
            </a:r>
            <a:r>
              <a:rPr lang="en-US" sz="2100">
                <a:solidFill>
                  <a:schemeClr val="tx1"/>
                </a:solidFill>
              </a:rPr>
              <a:t>, R. W., &amp; </a:t>
            </a:r>
            <a:r>
              <a:rPr lang="en-US" sz="2100" err="1">
                <a:solidFill>
                  <a:schemeClr val="tx1"/>
                </a:solidFill>
              </a:rPr>
              <a:t>Pinela</a:t>
            </a:r>
            <a:r>
              <a:rPr lang="en-US" sz="2100">
                <a:solidFill>
                  <a:schemeClr val="tx1"/>
                </a:solidFill>
              </a:rPr>
              <a:t>, C. (2014). Mindfulness and compassion training in adolescence: A developmental contemplative science perspective. </a:t>
            </a:r>
            <a:r>
              <a:rPr lang="en-US" sz="2100" i="1">
                <a:solidFill>
                  <a:schemeClr val="tx1"/>
                </a:solidFill>
              </a:rPr>
              <a:t>New Directions for Youth Development, 2014</a:t>
            </a:r>
            <a:r>
              <a:rPr lang="en-US" sz="2100">
                <a:solidFill>
                  <a:schemeClr val="tx1"/>
                </a:solidFill>
              </a:rPr>
              <a:t>(142), 9-30. </a:t>
            </a:r>
            <a:r>
              <a:rPr lang="en-US" sz="2100" err="1">
                <a:solidFill>
                  <a:schemeClr val="tx1"/>
                </a:solidFill>
              </a:rPr>
              <a:t>doi</a:t>
            </a:r>
            <a:r>
              <a:rPr lang="en-US" sz="2100">
                <a:solidFill>
                  <a:schemeClr val="tx1"/>
                </a:solidFill>
              </a:rPr>
              <a:t>: 10.1002/yd.20094.</a:t>
            </a:r>
            <a:endParaRPr lang="en-CA" sz="210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100">
                <a:solidFill>
                  <a:schemeClr val="tx1"/>
                </a:solidFill>
              </a:rPr>
              <a:t>Smith, B., Dalen, J., Wiggins, K., Tooley, E., Christopher, P., &amp; Bernard, J. (2008). The brief resilience scale: Assessing the ability to bounce back. </a:t>
            </a:r>
            <a:r>
              <a:rPr lang="en-US" sz="2100" i="1">
                <a:solidFill>
                  <a:schemeClr val="tx1"/>
                </a:solidFill>
              </a:rPr>
              <a:t>International Journal of Behavioral Medicine, 15</a:t>
            </a:r>
            <a:r>
              <a:rPr lang="en-US" sz="2100">
                <a:solidFill>
                  <a:schemeClr val="tx1"/>
                </a:solidFill>
              </a:rPr>
              <a:t>(3), 194-200. </a:t>
            </a:r>
            <a:r>
              <a:rPr lang="en-US" sz="2100" err="1">
                <a:solidFill>
                  <a:schemeClr val="tx1"/>
                </a:solidFill>
              </a:rPr>
              <a:t>doi</a:t>
            </a:r>
            <a:r>
              <a:rPr lang="en-US" sz="2100">
                <a:solidFill>
                  <a:schemeClr val="tx1"/>
                </a:solidFill>
              </a:rPr>
              <a:t>: 10.1080/10705500802222972.</a:t>
            </a:r>
            <a:endParaRPr lang="en-CA" sz="210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100">
                <a:solidFill>
                  <a:schemeClr val="tx1"/>
                </a:solidFill>
              </a:rPr>
              <a:t>Zenner, C., </a:t>
            </a:r>
            <a:r>
              <a:rPr lang="en-US" sz="2100" err="1">
                <a:solidFill>
                  <a:schemeClr val="tx1"/>
                </a:solidFill>
              </a:rPr>
              <a:t>Herrnleben-Kurz</a:t>
            </a:r>
            <a:r>
              <a:rPr lang="en-US" sz="2100">
                <a:solidFill>
                  <a:schemeClr val="tx1"/>
                </a:solidFill>
              </a:rPr>
              <a:t>, S., &amp; </a:t>
            </a:r>
            <a:r>
              <a:rPr lang="en-US" sz="2100" err="1">
                <a:solidFill>
                  <a:schemeClr val="tx1"/>
                </a:solidFill>
              </a:rPr>
              <a:t>Walach</a:t>
            </a:r>
            <a:r>
              <a:rPr lang="en-US" sz="2100">
                <a:solidFill>
                  <a:schemeClr val="tx1"/>
                </a:solidFill>
              </a:rPr>
              <a:t>, H. (2014). Mindfulness-based interventions in schools- A systematic review and meta-analysis. </a:t>
            </a:r>
            <a:r>
              <a:rPr lang="en-US" sz="2100" i="1">
                <a:solidFill>
                  <a:schemeClr val="tx1"/>
                </a:solidFill>
              </a:rPr>
              <a:t>Frontiers In Psychology, 5</a:t>
            </a:r>
            <a:r>
              <a:rPr lang="en-US" sz="2100">
                <a:solidFill>
                  <a:schemeClr val="tx1"/>
                </a:solidFill>
              </a:rPr>
              <a:t>, 603. </a:t>
            </a:r>
            <a:r>
              <a:rPr lang="en-US" sz="2100" err="1">
                <a:solidFill>
                  <a:schemeClr val="tx1"/>
                </a:solidFill>
              </a:rPr>
              <a:t>doi</a:t>
            </a:r>
            <a:r>
              <a:rPr lang="en-US" sz="2100">
                <a:solidFill>
                  <a:schemeClr val="tx1"/>
                </a:solidFill>
              </a:rPr>
              <a:t>: 10.3389/fpsyg.2014.00603.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781681" y="32292646"/>
            <a:ext cx="40386312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190890" y="9922675"/>
            <a:ext cx="13680000" cy="14183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800">
                <a:solidFill>
                  <a:schemeClr val="tx1"/>
                </a:solidFill>
              </a:rPr>
              <a:t>This study is a quantitative design that utilizes a randomized, independent measures, and between groups experimental design.  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800">
                <a:solidFill>
                  <a:schemeClr val="tx1"/>
                </a:solidFill>
              </a:rPr>
              <a:t>Online versions of assessments will be administered to measure pretest, post-test, and follow up changes in resilience, self-compassion, mindfulness, and emotional distress.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800">
                <a:solidFill>
                  <a:schemeClr val="tx1"/>
                </a:solidFill>
              </a:rPr>
              <a:t>Between group changes will be recorded. </a:t>
            </a:r>
          </a:p>
          <a:p>
            <a:r>
              <a:rPr lang="en-CA" sz="3800" b="1">
                <a:solidFill>
                  <a:schemeClr val="tx1"/>
                </a:solidFill>
              </a:rPr>
              <a:t>Measures</a:t>
            </a:r>
            <a:endParaRPr lang="en-CA" sz="380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800">
                <a:solidFill>
                  <a:schemeClr val="tx1"/>
                </a:solidFill>
              </a:rPr>
              <a:t>The Self-Compassion Scale (SCS-SF)</a:t>
            </a:r>
            <a:r>
              <a:rPr lang="en-CA" sz="3800" baseline="30000">
                <a:solidFill>
                  <a:schemeClr val="tx1"/>
                </a:solidFill>
              </a:rPr>
              <a:t>14</a:t>
            </a:r>
            <a:r>
              <a:rPr lang="en-CA" sz="3800">
                <a:solidFill>
                  <a:schemeClr val="tx1"/>
                </a:solidFill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800">
                <a:solidFill>
                  <a:schemeClr val="tx1"/>
                </a:solidFill>
              </a:rPr>
              <a:t>The Children and Adolescent Mindfulness Measure (CAMM)</a:t>
            </a:r>
            <a:r>
              <a:rPr lang="en-CA" sz="3800" baseline="30000">
                <a:solidFill>
                  <a:schemeClr val="tx1"/>
                </a:solidFill>
              </a:rPr>
              <a:t>8</a:t>
            </a:r>
            <a:r>
              <a:rPr lang="en-CA" sz="3800">
                <a:solidFill>
                  <a:schemeClr val="tx1"/>
                </a:solidFill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800">
                <a:solidFill>
                  <a:schemeClr val="tx1"/>
                </a:solidFill>
              </a:rPr>
              <a:t>The Brief Resilience Scale (BRS)</a:t>
            </a:r>
            <a:r>
              <a:rPr lang="en-CA" sz="3800" baseline="30000">
                <a:solidFill>
                  <a:schemeClr val="tx1"/>
                </a:solidFill>
              </a:rPr>
              <a:t>16</a:t>
            </a:r>
            <a:r>
              <a:rPr lang="en-CA" sz="3800">
                <a:solidFill>
                  <a:schemeClr val="tx1"/>
                </a:solidFill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800">
                <a:solidFill>
                  <a:schemeClr val="tx1"/>
                </a:solidFill>
              </a:rPr>
              <a:t>The 10=Item Perceived Stress Scale (PSS)</a:t>
            </a:r>
            <a:r>
              <a:rPr lang="en-CA" sz="3800" baseline="30000">
                <a:solidFill>
                  <a:schemeClr val="tx1"/>
                </a:solidFill>
              </a:rPr>
              <a:t>5</a:t>
            </a:r>
            <a:r>
              <a:rPr lang="en-CA" sz="3800">
                <a:solidFill>
                  <a:schemeClr val="tx1"/>
                </a:solidFill>
              </a:rPr>
              <a:t>.</a:t>
            </a:r>
          </a:p>
          <a:p>
            <a:r>
              <a:rPr lang="en-CA" sz="3800" b="1">
                <a:solidFill>
                  <a:schemeClr val="tx1"/>
                </a:solidFill>
              </a:rPr>
              <a:t>Participants </a:t>
            </a:r>
            <a:endParaRPr lang="en-CA" sz="380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800">
                <a:solidFill>
                  <a:schemeClr val="tx1"/>
                </a:solidFill>
              </a:rPr>
              <a:t>Any grade 9 students enrolled in health class with access to technology, willingness and consent (self and parental) to participate, and English competency.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800">
                <a:solidFill>
                  <a:schemeClr val="tx1"/>
                </a:solidFill>
              </a:rPr>
              <a:t>Unwillingness to participate will not result in class exclusion, however data will not be collected.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800">
                <a:solidFill>
                  <a:schemeClr val="tx1"/>
                </a:solidFill>
              </a:rPr>
              <a:t>Students will be randomly assigned to one of two intervention groups: MBI or health class as usual (HCU)</a:t>
            </a:r>
          </a:p>
          <a:p>
            <a:r>
              <a:rPr lang="en-CA" sz="3800" b="1">
                <a:solidFill>
                  <a:schemeClr val="tx1"/>
                </a:solidFill>
              </a:rPr>
              <a:t>Procedures</a:t>
            </a:r>
            <a:endParaRPr lang="en-CA" sz="380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800">
                <a:solidFill>
                  <a:schemeClr val="tx1"/>
                </a:solidFill>
              </a:rPr>
              <a:t>Sessions will take place in regularly scheduled weekly (45-minutes) Grade 9 health classes for 6 weeks. 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800">
                <a:solidFill>
                  <a:schemeClr val="tx1"/>
                </a:solidFill>
              </a:rPr>
              <a:t>Two health blocks will be used: (1) MBI, and (2) HCU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26105" y="15159528"/>
            <a:ext cx="18466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5014271" y="5202297"/>
            <a:ext cx="138820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Results                  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484220" y="18450692"/>
            <a:ext cx="125975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Conclusion and Implications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190890" y="5523415"/>
            <a:ext cx="13680000" cy="3026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buFont typeface="+mj-lt"/>
              <a:buAutoNum type="arabicPeriod"/>
            </a:pPr>
            <a:r>
              <a:rPr lang="en-CA" sz="3800">
                <a:solidFill>
                  <a:schemeClr val="tx1"/>
                </a:solidFill>
              </a:rPr>
              <a:t>Students in the MBI will see greater increases in resilience 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3800">
                <a:solidFill>
                  <a:schemeClr val="tx1"/>
                </a:solidFill>
              </a:rPr>
              <a:t>Students in the MBI group see greater decreases in emotional distress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3800">
                <a:solidFill>
                  <a:schemeClr val="tx1"/>
                </a:solidFill>
              </a:rPr>
              <a:t>There will be a positive correlation between resilience, mindfulness, and self-compassion in the MBI group</a:t>
            </a:r>
          </a:p>
        </p:txBody>
      </p:sp>
      <p:sp>
        <p:nvSpPr>
          <p:cNvPr id="76" name="Round Same Side Corner Rectangle 75"/>
          <p:cNvSpPr/>
          <p:nvPr/>
        </p:nvSpPr>
        <p:spPr>
          <a:xfrm>
            <a:off x="691085" y="20555761"/>
            <a:ext cx="13680000" cy="925200"/>
          </a:xfrm>
          <a:prstGeom prst="round2Same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/>
              <a:t>Objectives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9523910" y="5581107"/>
            <a:ext cx="13680000" cy="12484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800" b="1">
                <a:solidFill>
                  <a:schemeClr val="tx1"/>
                </a:solidFill>
              </a:rPr>
              <a:t>Implications for practice</a:t>
            </a:r>
            <a:endParaRPr lang="en-CA" sz="3800">
              <a:solidFill>
                <a:schemeClr val="tx1"/>
              </a:solidFill>
            </a:endParaRPr>
          </a:p>
          <a:p>
            <a:r>
              <a:rPr lang="en-CA" sz="3800">
                <a:solidFill>
                  <a:schemeClr val="tx1"/>
                </a:solidFill>
              </a:rPr>
              <a:t>Assist continuing efforts of applying MBI’s in school settings</a:t>
            </a:r>
            <a:r>
              <a:rPr lang="en-CA" sz="3800" baseline="30000">
                <a:solidFill>
                  <a:schemeClr val="tx1"/>
                </a:solidFill>
              </a:rPr>
              <a:t>6</a:t>
            </a:r>
            <a:r>
              <a:rPr lang="en-CA" sz="3800">
                <a:solidFill>
                  <a:schemeClr val="tx1"/>
                </a:solidFill>
              </a:rPr>
              <a:t>. </a:t>
            </a:r>
          </a:p>
          <a:p>
            <a:r>
              <a:rPr lang="en-CA" sz="3800">
                <a:solidFill>
                  <a:schemeClr val="tx1"/>
                </a:solidFill>
              </a:rPr>
              <a:t>Interventions delivered can create skills utilized on a daily basis</a:t>
            </a:r>
            <a:r>
              <a:rPr lang="en-CA" sz="3800" baseline="30000">
                <a:solidFill>
                  <a:schemeClr val="tx1"/>
                </a:solidFill>
              </a:rPr>
              <a:t>6</a:t>
            </a:r>
            <a:r>
              <a:rPr lang="en-CA" sz="3800">
                <a:solidFill>
                  <a:schemeClr val="tx1"/>
                </a:solidFill>
              </a:rPr>
              <a:t>. </a:t>
            </a:r>
          </a:p>
          <a:p>
            <a:r>
              <a:rPr lang="en-CA" sz="3800" b="1">
                <a:solidFill>
                  <a:schemeClr val="tx1"/>
                </a:solidFill>
              </a:rPr>
              <a:t>Contributions to the Advancement of Knowledge</a:t>
            </a:r>
            <a:endParaRPr lang="en-CA" sz="3800">
              <a:solidFill>
                <a:schemeClr val="tx1"/>
              </a:solidFill>
            </a:endParaRPr>
          </a:p>
          <a:p>
            <a:r>
              <a:rPr lang="en-CA" sz="3800">
                <a:solidFill>
                  <a:schemeClr val="tx1"/>
                </a:solidFill>
              </a:rPr>
              <a:t>Promotes use of MBI’s in schools to increase self-resilience and emotional regulation</a:t>
            </a:r>
            <a:r>
              <a:rPr lang="en-CA" sz="3800" baseline="30000">
                <a:solidFill>
                  <a:schemeClr val="tx1"/>
                </a:solidFill>
              </a:rPr>
              <a:t>2</a:t>
            </a:r>
            <a:r>
              <a:rPr lang="en-CA" sz="3800">
                <a:solidFill>
                  <a:schemeClr val="tx1"/>
                </a:solidFill>
              </a:rPr>
              <a:t>.  </a:t>
            </a:r>
            <a:endParaRPr lang="en-CA" sz="3800">
              <a:solidFill>
                <a:schemeClr val="tx1"/>
              </a:solidFill>
              <a:cs typeface="Calibri"/>
            </a:endParaRPr>
          </a:p>
          <a:p>
            <a:r>
              <a:rPr lang="en-CA" sz="3800">
                <a:solidFill>
                  <a:schemeClr val="tx1"/>
                </a:solidFill>
              </a:rPr>
              <a:t>Determining effectiveness and establishing best practices for MBIs</a:t>
            </a:r>
            <a:r>
              <a:rPr lang="en-CA" sz="3800" baseline="30000">
                <a:solidFill>
                  <a:schemeClr val="tx1"/>
                </a:solidFill>
              </a:rPr>
              <a:t>2</a:t>
            </a:r>
            <a:r>
              <a:rPr lang="en-CA" sz="3800">
                <a:solidFill>
                  <a:schemeClr val="tx1"/>
                </a:solidFill>
              </a:rPr>
              <a:t>.</a:t>
            </a:r>
          </a:p>
          <a:p>
            <a:r>
              <a:rPr lang="en-CA" sz="3800" b="1">
                <a:solidFill>
                  <a:schemeClr val="tx1"/>
                </a:solidFill>
              </a:rPr>
              <a:t>Strengths</a:t>
            </a:r>
            <a:endParaRPr lang="en-CA" sz="3800">
              <a:solidFill>
                <a:schemeClr val="tx1"/>
              </a:solidFill>
            </a:endParaRPr>
          </a:p>
          <a:p>
            <a:r>
              <a:rPr lang="en-CA" sz="3800">
                <a:solidFill>
                  <a:schemeClr val="tx1"/>
                </a:solidFill>
              </a:rPr>
              <a:t>Facilitates participation of diverse students.</a:t>
            </a:r>
          </a:p>
          <a:p>
            <a:r>
              <a:rPr lang="en-CA" sz="3800">
                <a:solidFill>
                  <a:schemeClr val="tx1"/>
                </a:solidFill>
              </a:rPr>
              <a:t>Classroom setting increases generalizability of findings</a:t>
            </a:r>
            <a:r>
              <a:rPr lang="en-CA" sz="3800" baseline="30000">
                <a:solidFill>
                  <a:schemeClr val="tx1"/>
                </a:solidFill>
              </a:rPr>
              <a:t>6</a:t>
            </a:r>
            <a:r>
              <a:rPr lang="en-CA" sz="3800">
                <a:solidFill>
                  <a:schemeClr val="tx1"/>
                </a:solidFill>
              </a:rPr>
              <a:t>.</a:t>
            </a:r>
          </a:p>
          <a:p>
            <a:r>
              <a:rPr lang="en-CA" sz="3800">
                <a:solidFill>
                  <a:schemeClr val="tx1"/>
                </a:solidFill>
              </a:rPr>
              <a:t>RCT design allows for empirical evaluation of MBI effects</a:t>
            </a:r>
            <a:r>
              <a:rPr lang="en-CA" sz="3800" baseline="30000">
                <a:solidFill>
                  <a:schemeClr val="tx1"/>
                </a:solidFill>
              </a:rPr>
              <a:t>6</a:t>
            </a:r>
            <a:r>
              <a:rPr lang="en-CA" sz="3800">
                <a:solidFill>
                  <a:schemeClr val="tx1"/>
                </a:solidFill>
              </a:rPr>
              <a:t>.</a:t>
            </a:r>
            <a:endParaRPr lang="en-CA" sz="3800">
              <a:solidFill>
                <a:schemeClr val="tx1"/>
              </a:solidFill>
              <a:cs typeface="Calibri"/>
            </a:endParaRPr>
          </a:p>
          <a:p>
            <a:r>
              <a:rPr lang="en-CA" sz="3800" b="1">
                <a:solidFill>
                  <a:schemeClr val="tx1"/>
                </a:solidFill>
              </a:rPr>
              <a:t>Limitations</a:t>
            </a:r>
            <a:endParaRPr lang="en-CA" sz="3800">
              <a:solidFill>
                <a:schemeClr val="tx1"/>
              </a:solidFill>
            </a:endParaRPr>
          </a:p>
          <a:p>
            <a:r>
              <a:rPr lang="en-CA" sz="3800">
                <a:solidFill>
                  <a:schemeClr val="tx1"/>
                </a:solidFill>
              </a:rPr>
              <a:t>Potential self-report bias can limit reliablitiy</a:t>
            </a:r>
            <a:r>
              <a:rPr lang="en-CA" sz="3800" baseline="30000">
                <a:solidFill>
                  <a:schemeClr val="tx1"/>
                </a:solidFill>
              </a:rPr>
              <a:t>7</a:t>
            </a:r>
            <a:r>
              <a:rPr lang="en-CA" sz="3800">
                <a:solidFill>
                  <a:schemeClr val="tx1"/>
                </a:solidFill>
              </a:rPr>
              <a:t>. </a:t>
            </a:r>
          </a:p>
          <a:p>
            <a:r>
              <a:rPr lang="en-CA" sz="3800">
                <a:solidFill>
                  <a:schemeClr val="tx1"/>
                </a:solidFill>
              </a:rPr>
              <a:t>Different interpretations can occur due to cognitive ability</a:t>
            </a:r>
            <a:r>
              <a:rPr lang="en-CA" sz="3800" baseline="30000">
                <a:solidFill>
                  <a:schemeClr val="tx1"/>
                </a:solidFill>
              </a:rPr>
              <a:t>7</a:t>
            </a:r>
            <a:r>
              <a:rPr lang="en-CA" sz="3800">
                <a:solidFill>
                  <a:schemeClr val="tx1"/>
                </a:solidFill>
              </a:rPr>
              <a:t>.</a:t>
            </a:r>
          </a:p>
          <a:p>
            <a:r>
              <a:rPr lang="en-CA" sz="3800">
                <a:solidFill>
                  <a:schemeClr val="tx1"/>
                </a:solidFill>
              </a:rPr>
              <a:t>Teachers need to be trained in MBI to ensure proper delivery. </a:t>
            </a:r>
          </a:p>
          <a:p>
            <a:r>
              <a:rPr lang="en-CA" sz="3800" b="1">
                <a:solidFill>
                  <a:schemeClr val="tx1"/>
                </a:solidFill>
              </a:rPr>
              <a:t>Future Directions</a:t>
            </a:r>
            <a:endParaRPr lang="en-CA" sz="3800">
              <a:solidFill>
                <a:schemeClr val="tx1"/>
              </a:solidFill>
            </a:endParaRPr>
          </a:p>
          <a:p>
            <a:r>
              <a:rPr lang="en-CA" sz="3800">
                <a:solidFill>
                  <a:schemeClr val="tx1"/>
                </a:solidFill>
              </a:rPr>
              <a:t>Using active controls to incorporate didactic and experiential components</a:t>
            </a:r>
            <a:r>
              <a:rPr lang="en-CA" sz="3800" baseline="30000">
                <a:solidFill>
                  <a:schemeClr val="tx1"/>
                </a:solidFill>
              </a:rPr>
              <a:t>6</a:t>
            </a:r>
            <a:r>
              <a:rPr lang="en-CA" sz="3800">
                <a:solidFill>
                  <a:schemeClr val="tx1"/>
                </a:solidFill>
              </a:rPr>
              <a:t>.</a:t>
            </a:r>
          </a:p>
          <a:p>
            <a:r>
              <a:rPr lang="en-CA" sz="3800">
                <a:solidFill>
                  <a:schemeClr val="tx1"/>
                </a:solidFill>
              </a:rPr>
              <a:t>Utilizing multi-factorial assessments to examine mindfulness across developmental stages</a:t>
            </a:r>
            <a:r>
              <a:rPr lang="en-CA" sz="3800" baseline="30000">
                <a:solidFill>
                  <a:schemeClr val="tx1"/>
                </a:solidFill>
              </a:rPr>
              <a:t>7</a:t>
            </a:r>
            <a:r>
              <a:rPr lang="en-CA" sz="3800">
                <a:solidFill>
                  <a:schemeClr val="tx1"/>
                </a:solidFill>
              </a:rPr>
              <a:t>. </a:t>
            </a:r>
          </a:p>
          <a:p>
            <a:r>
              <a:rPr lang="en-CA" sz="3800">
                <a:solidFill>
                  <a:schemeClr val="tx1"/>
                </a:solidFill>
              </a:rPr>
              <a:t>Collecting long term follow-up data to determine lasting effects</a:t>
            </a:r>
            <a:r>
              <a:rPr lang="en-CA" sz="3800" baseline="30000">
                <a:solidFill>
                  <a:schemeClr val="tx1"/>
                </a:solidFill>
              </a:rPr>
              <a:t>6</a:t>
            </a:r>
            <a:r>
              <a:rPr lang="en-CA" sz="380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80" name="Round Same Side Corner Rectangle 79"/>
          <p:cNvSpPr/>
          <p:nvPr/>
        </p:nvSpPr>
        <p:spPr>
          <a:xfrm>
            <a:off x="29523910" y="4598215"/>
            <a:ext cx="13680000" cy="925200"/>
          </a:xfrm>
          <a:prstGeom prst="round2Same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/>
              <a:t>Discussion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9523910" y="18453385"/>
            <a:ext cx="125975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Conclusion and Implications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9523909" y="18475121"/>
            <a:ext cx="125975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Conclusion and Implications</a:t>
            </a:r>
          </a:p>
        </p:txBody>
      </p:sp>
      <p:sp>
        <p:nvSpPr>
          <p:cNvPr id="87" name="Round Same Side Corner Rectangle 86"/>
          <p:cNvSpPr/>
          <p:nvPr/>
        </p:nvSpPr>
        <p:spPr>
          <a:xfrm>
            <a:off x="29484220" y="18236851"/>
            <a:ext cx="13680000" cy="925590"/>
          </a:xfrm>
          <a:prstGeom prst="round2Same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/>
              <a:t>  References</a:t>
            </a:r>
          </a:p>
        </p:txBody>
      </p:sp>
      <p:sp>
        <p:nvSpPr>
          <p:cNvPr id="89" name="Round Same Side Corner Rectangle 88"/>
          <p:cNvSpPr/>
          <p:nvPr/>
        </p:nvSpPr>
        <p:spPr>
          <a:xfrm>
            <a:off x="736505" y="11039528"/>
            <a:ext cx="13680000" cy="925590"/>
          </a:xfrm>
          <a:prstGeom prst="round2Same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Related Research</a:t>
            </a:r>
          </a:p>
        </p:txBody>
      </p:sp>
      <p:sp>
        <p:nvSpPr>
          <p:cNvPr id="90" name="Round Same Side Corner Rectangle 89"/>
          <p:cNvSpPr/>
          <p:nvPr/>
        </p:nvSpPr>
        <p:spPr>
          <a:xfrm>
            <a:off x="15185392" y="4573735"/>
            <a:ext cx="13680000" cy="925200"/>
          </a:xfrm>
          <a:prstGeom prst="round2SameRect">
            <a:avLst>
              <a:gd name="adj1" fmla="val 16667"/>
              <a:gd name="adj2" fmla="val 3669"/>
            </a:avLst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/>
              <a:t>Research Questions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CE9772-7EF9-48CD-A471-47890167CB44}"/>
              </a:ext>
            </a:extLst>
          </p:cNvPr>
          <p:cNvSpPr txBox="1"/>
          <p:nvPr/>
        </p:nvSpPr>
        <p:spPr>
          <a:xfrm>
            <a:off x="691085" y="21566164"/>
            <a:ext cx="13680000" cy="1051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CA" sz="3800"/>
              <a:t>This study aims to determine if an MBI can be utilized in a classroom setting to increase resiliency, self-compassion, and understanding of mindfulness, while counteracting the effects of emotional distress.  A 6-week MBI based on Learning to BREATHE (L2B)</a:t>
            </a:r>
            <a:r>
              <a:rPr lang="en-CA" sz="3800" baseline="30000"/>
              <a:t>3,4 </a:t>
            </a:r>
            <a:r>
              <a:rPr lang="en-CA" sz="3800"/>
              <a:t>delivered as part of a grade 9 health class will be used to evaluate intervention effectiveness.  </a:t>
            </a:r>
          </a:p>
          <a:p>
            <a:r>
              <a:rPr lang="en-CA" sz="3800" b="1"/>
              <a:t>Definition of terms</a:t>
            </a:r>
            <a:endParaRPr lang="en-CA" sz="3800"/>
          </a:p>
          <a:p>
            <a:pPr fontAlgn="base"/>
            <a:r>
              <a:rPr lang="en-US" sz="3800" b="1"/>
              <a:t>Mindfulness-based Intervention (MBI)</a:t>
            </a:r>
            <a:r>
              <a:rPr lang="en-US" sz="3800"/>
              <a:t> or programming that promotes non-judgmental and purposeful attention on the present</a:t>
            </a:r>
            <a:r>
              <a:rPr lang="en-US" sz="3800" baseline="30000"/>
              <a:t>9</a:t>
            </a:r>
            <a:r>
              <a:rPr lang="en-US" sz="3800"/>
              <a:t>.</a:t>
            </a:r>
            <a:endParaRPr lang="en-CA" sz="3800"/>
          </a:p>
          <a:p>
            <a:pPr lvl="0" fontAlgn="base"/>
            <a:r>
              <a:rPr lang="en-US" sz="3800" b="1"/>
              <a:t>Resilience</a:t>
            </a:r>
            <a:r>
              <a:rPr lang="en-US" sz="3800"/>
              <a:t> refers to being able to rebalance after discomfort or distress</a:t>
            </a:r>
            <a:r>
              <a:rPr lang="en-US" sz="3800" baseline="30000"/>
              <a:t>3</a:t>
            </a:r>
            <a:r>
              <a:rPr lang="en-US" sz="3800"/>
              <a:t>.</a:t>
            </a:r>
            <a:endParaRPr lang="en-CA" sz="3800"/>
          </a:p>
          <a:p>
            <a:pPr lvl="0" fontAlgn="base"/>
            <a:r>
              <a:rPr lang="en-US" sz="3800" b="1"/>
              <a:t>Self-compassion</a:t>
            </a:r>
            <a:r>
              <a:rPr lang="en-US" sz="3800"/>
              <a:t> refers to how one relates to oneself in moments of perceived failure, inadequacy, or personal suffering</a:t>
            </a:r>
            <a:r>
              <a:rPr lang="en-US" sz="3800" baseline="30000"/>
              <a:t>12</a:t>
            </a:r>
            <a:r>
              <a:rPr lang="en-US" sz="3800"/>
              <a:t>. </a:t>
            </a:r>
            <a:endParaRPr lang="en-CA" sz="3800"/>
          </a:p>
          <a:p>
            <a:pPr lvl="0" fontAlgn="base"/>
            <a:r>
              <a:rPr lang="en-US" sz="3800" b="1"/>
              <a:t>Mindfulness</a:t>
            </a:r>
            <a:r>
              <a:rPr lang="en-US" sz="3800"/>
              <a:t> refers to paying attention to thoughts, emotions and physical sensations in the present moment non-judgmentally</a:t>
            </a:r>
            <a:r>
              <a:rPr lang="en-US" sz="3800" baseline="30000"/>
              <a:t>3</a:t>
            </a:r>
            <a:r>
              <a:rPr lang="en-US" sz="3800"/>
              <a:t>.</a:t>
            </a:r>
            <a:endParaRPr lang="en-CA" sz="3800"/>
          </a:p>
          <a:p>
            <a:pPr lvl="0" fontAlgn="base"/>
            <a:r>
              <a:rPr lang="en-US" sz="3800" b="1"/>
              <a:t>Emotional distress</a:t>
            </a:r>
            <a:r>
              <a:rPr lang="en-US" sz="3800"/>
              <a:t> refers to the extent that situations in one’s life are perceived as stressful</a:t>
            </a:r>
            <a:r>
              <a:rPr lang="en-US" sz="3800" baseline="30000"/>
              <a:t>5</a:t>
            </a:r>
            <a:r>
              <a:rPr lang="en-US" sz="3800"/>
              <a:t>.    </a:t>
            </a:r>
            <a:endParaRPr lang="en-CA" sz="3800"/>
          </a:p>
          <a:p>
            <a:endParaRPr lang="en-CA" sz="38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982B05-4AE9-4535-95FC-1227C355FBBA}"/>
              </a:ext>
            </a:extLst>
          </p:cNvPr>
          <p:cNvSpPr txBox="1"/>
          <p:nvPr/>
        </p:nvSpPr>
        <p:spPr>
          <a:xfrm>
            <a:off x="729463" y="11987612"/>
            <a:ext cx="13680000" cy="82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fontAlgn="base"/>
            <a:r>
              <a:rPr lang="en-US" sz="3800"/>
              <a:t>MBI has shown to be an effective intervention because:</a:t>
            </a:r>
            <a:r>
              <a:rPr lang="en-CA" sz="3800"/>
              <a:t> </a:t>
            </a:r>
            <a:endParaRPr lang="en-CA" sz="3800">
              <a:cs typeface="Calibri"/>
            </a:endParaRPr>
          </a:p>
          <a:p>
            <a:pPr marL="571500" lvl="0" indent="-571500" fontAlgn="base">
              <a:buFont typeface="Arial" panose="020B0604020202020204" pitchFamily="34" charset="0"/>
              <a:buChar char="•"/>
            </a:pPr>
            <a:r>
              <a:rPr lang="en-US" sz="3800"/>
              <a:t>Many adolescents </a:t>
            </a:r>
            <a:r>
              <a:rPr lang="en-US" sz="3800" i="1"/>
              <a:t>know </a:t>
            </a:r>
            <a:r>
              <a:rPr lang="en-US" sz="3800"/>
              <a:t>about emotions, however attending to and identifying emotions, or </a:t>
            </a:r>
            <a:r>
              <a:rPr lang="en-US" sz="3800" i="1"/>
              <a:t>experiencing </a:t>
            </a:r>
            <a:r>
              <a:rPr lang="en-US" sz="3800"/>
              <a:t>them, is harder</a:t>
            </a:r>
            <a:r>
              <a:rPr lang="en-US" sz="3800" baseline="30000"/>
              <a:t>3</a:t>
            </a:r>
            <a:r>
              <a:rPr lang="en-US" sz="3800"/>
              <a:t>.</a:t>
            </a:r>
            <a:r>
              <a:rPr lang="en-CA" sz="3800"/>
              <a:t> </a:t>
            </a:r>
            <a:endParaRPr lang="en-CA" sz="3800">
              <a:cs typeface="Calibri"/>
            </a:endParaRPr>
          </a:p>
          <a:p>
            <a:pPr marL="571500" lvl="0" indent="-571500" fontAlgn="base">
              <a:buFont typeface="Arial" panose="020B0604020202020204" pitchFamily="34" charset="0"/>
              <a:buChar char="•"/>
            </a:pPr>
            <a:r>
              <a:rPr lang="en-US" sz="3800"/>
              <a:t>Mindfulness training (even short-term) leads to positive changes in brain functioning and neuroanatomy, resulting in reductions in stress and mental health symptoms, and increasing overall well-being</a:t>
            </a:r>
            <a:r>
              <a:rPr lang="en-US" sz="3800" baseline="30000"/>
              <a:t>10</a:t>
            </a:r>
            <a:r>
              <a:rPr lang="en-US" sz="3800"/>
              <a:t>.</a:t>
            </a:r>
            <a:endParaRPr lang="en-CA" sz="3800">
              <a:cs typeface="Calibri"/>
            </a:endParaRPr>
          </a:p>
          <a:p>
            <a:pPr marL="571500" lvl="0" indent="-571500" fontAlgn="base">
              <a:buFont typeface="Arial" panose="020B0604020202020204" pitchFamily="34" charset="0"/>
              <a:buChar char="•"/>
            </a:pPr>
            <a:r>
              <a:rPr lang="en-US" sz="3800"/>
              <a:t>Mindfulness uses a top-down processing, allowing for the conscious control over attention, actions, and emotions while curbing reactivity or automatic responses (bottom-up processing)</a:t>
            </a:r>
            <a:r>
              <a:rPr lang="en-US" sz="3800" baseline="30000"/>
              <a:t>10</a:t>
            </a:r>
            <a:r>
              <a:rPr lang="en-US" sz="3800"/>
              <a:t>.</a:t>
            </a:r>
            <a:r>
              <a:rPr lang="en-CA" sz="3800"/>
              <a:t> </a:t>
            </a:r>
            <a:endParaRPr lang="en-CA" sz="3800">
              <a:cs typeface="Calibri"/>
            </a:endParaRPr>
          </a:p>
          <a:p>
            <a:pPr marL="571500" lvl="0" indent="-571500" fontAlgn="base">
              <a:buFont typeface="Arial" panose="020B0604020202020204" pitchFamily="34" charset="0"/>
              <a:buChar char="•"/>
            </a:pPr>
            <a:r>
              <a:rPr lang="en-US" sz="3800"/>
              <a:t>Future research of school based MBIs is needed surrounding: randomized studies with active controls, increased attention to outcome measures, and follow-up measures are needed </a:t>
            </a:r>
            <a:r>
              <a:rPr lang="en-US" sz="3800" baseline="30000"/>
              <a:t>11, 17</a:t>
            </a:r>
            <a:r>
              <a:rPr lang="en-US" sz="3800"/>
              <a:t>.</a:t>
            </a:r>
            <a:r>
              <a:rPr lang="en-CA" sz="3800"/>
              <a:t> </a:t>
            </a:r>
            <a:endParaRPr lang="en-CA" sz="3800">
              <a:cs typeface="Calibri"/>
            </a:endParaRPr>
          </a:p>
          <a:p>
            <a:endParaRPr lang="en-CA" sz="3800">
              <a:cs typeface="Calibri"/>
            </a:endParaRPr>
          </a:p>
        </p:txBody>
      </p:sp>
      <p:sp>
        <p:nvSpPr>
          <p:cNvPr id="42" name="Round Same Side Corner Rectangle 89">
            <a:extLst>
              <a:ext uri="{FF2B5EF4-FFF2-40B4-BE49-F238E27FC236}">
                <a16:creationId xmlns:a16="http://schemas.microsoft.com/office/drawing/2014/main" id="{CBA74334-FD94-4BCA-A4AC-DA86B18F9E29}"/>
              </a:ext>
            </a:extLst>
          </p:cNvPr>
          <p:cNvSpPr/>
          <p:nvPr/>
        </p:nvSpPr>
        <p:spPr>
          <a:xfrm>
            <a:off x="15185392" y="8954266"/>
            <a:ext cx="13680000" cy="925200"/>
          </a:xfrm>
          <a:prstGeom prst="round2SameRect">
            <a:avLst>
              <a:gd name="adj1" fmla="val 16667"/>
              <a:gd name="adj2" fmla="val 3669"/>
            </a:avLst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/>
              <a:t>Procedure and Methodology</a:t>
            </a:r>
          </a:p>
        </p:txBody>
      </p:sp>
      <p:sp>
        <p:nvSpPr>
          <p:cNvPr id="45" name="Round Same Side Corner Rectangle 89">
            <a:extLst>
              <a:ext uri="{FF2B5EF4-FFF2-40B4-BE49-F238E27FC236}">
                <a16:creationId xmlns:a16="http://schemas.microsoft.com/office/drawing/2014/main" id="{AB9A5586-A501-42C4-BBF4-776E573BBD49}"/>
              </a:ext>
            </a:extLst>
          </p:cNvPr>
          <p:cNvSpPr/>
          <p:nvPr/>
        </p:nvSpPr>
        <p:spPr>
          <a:xfrm>
            <a:off x="15190890" y="24528240"/>
            <a:ext cx="13680000" cy="925200"/>
          </a:xfrm>
          <a:prstGeom prst="round2SameRect">
            <a:avLst>
              <a:gd name="adj1" fmla="val 16667"/>
              <a:gd name="adj2" fmla="val 3669"/>
            </a:avLst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/>
              <a:t>Interventions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CE048A-D2D1-49D4-86BD-BED736089C56}"/>
              </a:ext>
            </a:extLst>
          </p:cNvPr>
          <p:cNvSpPr txBox="1"/>
          <p:nvPr/>
        </p:nvSpPr>
        <p:spPr>
          <a:xfrm>
            <a:off x="15190890" y="25507483"/>
            <a:ext cx="13680000" cy="54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3800" b="1"/>
              <a:t>Mindfulness Based Intervention</a:t>
            </a:r>
            <a:endParaRPr lang="en-CA" sz="3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800"/>
              <a:t>Learning to BREATHE (L2B), a research-based mindfulness course for use in classroom or group settings</a:t>
            </a:r>
            <a:r>
              <a:rPr lang="en-CA" sz="3800" baseline="30000"/>
              <a:t>3, 4</a:t>
            </a:r>
            <a:r>
              <a:rPr lang="en-CA" sz="3800"/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800"/>
              <a:t>Mindfulness-based stress reduction (MBSR) interventions adapted for use in child and adolescent populations</a:t>
            </a:r>
            <a:r>
              <a:rPr lang="en-CA" sz="3800" baseline="30000"/>
              <a:t>3, 9</a:t>
            </a:r>
            <a:r>
              <a:rPr lang="en-CA" sz="3800"/>
              <a:t>.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800"/>
              <a:t>Sessions include: educational components, group discussions and mindfulness practices</a:t>
            </a:r>
            <a:r>
              <a:rPr lang="en-CA" sz="3800" baseline="30000"/>
              <a:t>3</a:t>
            </a:r>
            <a:r>
              <a:rPr lang="en-CA" sz="3800"/>
              <a:t>.  </a:t>
            </a:r>
          </a:p>
          <a:p>
            <a:r>
              <a:rPr lang="en-CA" sz="3800" b="1"/>
              <a:t>Health Class as Usual</a:t>
            </a:r>
            <a:endParaRPr lang="en-CA" sz="3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800"/>
              <a:t>Regular health class </a:t>
            </a:r>
          </a:p>
          <a:p>
            <a:endParaRPr lang="en-CA" sz="3800"/>
          </a:p>
        </p:txBody>
      </p:sp>
    </p:spTree>
    <p:extLst>
      <p:ext uri="{BB962C8B-B14F-4D97-AF65-F5344CB8AC3E}">
        <p14:creationId xmlns:p14="http://schemas.microsoft.com/office/powerpoint/2010/main" val="2238382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1621</Words>
  <Application>Microsoft Office PowerPoint</Application>
  <PresentationFormat>Custom</PresentationFormat>
  <Paragraphs>102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University of Calgary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Vishu Mahajan</dc:creator>
  <cp:lastModifiedBy>Kelly Elker</cp:lastModifiedBy>
  <cp:revision>2</cp:revision>
  <cp:lastPrinted>2014-04-22T05:21:24Z</cp:lastPrinted>
  <dcterms:created xsi:type="dcterms:W3CDTF">2013-05-06T23:03:37Z</dcterms:created>
  <dcterms:modified xsi:type="dcterms:W3CDTF">2020-04-10T15:10:07Z</dcterms:modified>
</cp:coreProperties>
</file>