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0" d="100"/>
          <a:sy n="70" d="100"/>
        </p:scale>
        <p:origin x="955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DAC6-EF97-411B-B8C7-24EE3D8A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5A463-700C-400B-96E0-5B3D5E22B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AFCE-26AB-4611-A467-30639E24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C8E6-F6FF-47EA-939F-FA353EC7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B69A-497B-4237-B41C-9C870C89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8CCF-2FD2-4040-B4CD-22F1D090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B971-4A79-4BA9-9C8D-BB1EF6EF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1F2F-F4AA-40E0-AD81-BFA3B041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46D4-833F-4E28-9773-D9F6E096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47DC-FD46-4776-B336-4CCFDCEC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3CBDD-05E9-4B7D-9645-E3F56883A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57B93-CDAD-40EA-8ADC-BE496DBB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1AF2-F511-489B-9C48-47C4728C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B47D-87D6-4747-B7B7-F26DD221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E424-03A6-42D8-A213-01932067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63FC-2C0D-494C-87FA-147541C3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00F1-86EE-4729-8480-54E1699B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A6618-C115-41FA-B6EA-24C9A482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0D80-F067-4C8C-B4D3-DA68DC60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7A13-D70B-4EB2-B018-5D77D719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886B-E70D-48D1-ADDC-59C9ADD1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BEFEE-DB4C-444D-9CA3-9BED854E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690D-561F-43A2-9BB6-AC34561F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4085-9D0B-429C-83EE-789701B0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C558-E475-43AD-BB9B-EC43AE36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9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89DC-6953-4B80-A9B5-86C1C5C4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476D-BCA2-4E7A-AA2D-779C061B6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343CA-9E1D-4036-965E-C38C59882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F81D3-CD0F-4617-8757-967450D2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5485B-585B-4072-9675-4C386EBD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1C78C-3506-4CDA-9B6B-6899902B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6720-9721-45B5-85B4-36B65860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B0ECF-BAF7-46CC-8A16-0B4C972A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01334-2CF5-47B3-86FB-03A2593FE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C9283-3B99-423D-BF1E-5DF7A4DF8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D51DE-D853-4B6D-9CF4-5091329BC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E6A25-622C-4D5B-A49C-FF3546B3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633E7-DDE7-4016-BE3A-C6BCDF8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E02D2-C542-48B8-8481-ECA3E243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BD63-BD68-449C-AE91-0872FD23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F0E6F-C868-4080-A76A-C6B3C9AA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4C6B8-8B02-4B45-8CC8-918AA04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0F8BF-8645-42D3-983C-9EA5F7F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CE447-03E8-4711-A853-6198C54C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2FDB1-7C99-4253-B6FF-17942285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9B74-A139-478E-BBDA-D9594066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57DE-C88F-41FF-B615-AE37D187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D2C9-5DE9-4F80-9E85-F20EE133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5406-E33D-4501-9F0F-BE1F98C51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673ED-32E6-4B86-9215-720C2BE6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A5E53-BAA1-4A7C-AC8F-81BDEACC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15D9-6BDA-4B9F-AB89-CAB7A032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AA2E-4FA7-4ADD-AD05-68919A1F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50BAF-2BDE-4F39-9973-569347935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1CE99-67F3-43D0-82C6-CB3CD1A78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2FB15-7AFD-4C07-8F60-C1397B71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A1B1-6D7B-4613-9AA7-F9172CCE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9967-30D1-4D0A-AD69-A981E7B8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B4609-4702-4B5B-B93A-19686BC0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C295-530D-44CF-A6CB-31D0AA6C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9362-F00E-41A8-A6C8-AFD120609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F137-511E-42F3-A154-702973D4854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FACA-6D78-4E73-840B-1BA7E4BB5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C197-5819-4DC8-BDFB-3ED120FEE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8C59-012A-47D6-93E5-F7C4719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E68B37-CDE1-4896-ACEF-1366953DBA76}"/>
              </a:ext>
            </a:extLst>
          </p:cNvPr>
          <p:cNvSpPr/>
          <p:nvPr/>
        </p:nvSpPr>
        <p:spPr>
          <a:xfrm>
            <a:off x="2344161" y="105437"/>
            <a:ext cx="2631232" cy="844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ข้อมูลที่ </a:t>
            </a: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cleanse</a:t>
            </a:r>
            <a:r>
              <a:rPr lang="th-TH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แล้ว)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ข้อมูลการเข้าซื้อสินค้าครั้งล่าสุด</a:t>
            </a: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ข้อมูลความถี่ในการซื้อสินค้า</a:t>
            </a: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ข้อมูลยอดซื้อแต่ละครั้ง และยอดรวม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80808D-A48C-4AC0-B75E-A6A6257B374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659777" y="949864"/>
            <a:ext cx="0" cy="205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8ED58B-9269-40BF-87E2-30405D0764C1}"/>
              </a:ext>
            </a:extLst>
          </p:cNvPr>
          <p:cNvSpPr/>
          <p:nvPr/>
        </p:nvSpPr>
        <p:spPr>
          <a:xfrm>
            <a:off x="2344161" y="1155152"/>
            <a:ext cx="2631232" cy="4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ใช้โปรแกรม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เพื่อคำนวนและจัดกลุ่ม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54B369-FF76-4B87-A1BE-B47A6280C48B}"/>
              </a:ext>
            </a:extLst>
          </p:cNvPr>
          <p:cNvSpPr/>
          <p:nvPr/>
        </p:nvSpPr>
        <p:spPr>
          <a:xfrm>
            <a:off x="1252477" y="1910932"/>
            <a:ext cx="1483567" cy="867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คำนวณ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Recency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จากการข้อมูลเข้าซื้อสินค้าครั้งล่าสุด</a:t>
            </a:r>
          </a:p>
          <a:p>
            <a:pPr algn="ctr"/>
            <a:r>
              <a:rPr lang="th-TH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value: </a:t>
            </a:r>
          </a:p>
          <a:p>
            <a:pPr algn="ctr"/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ID)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5EB453-12C2-4352-82F8-BFD9F68030E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687060" y="938214"/>
            <a:ext cx="279919" cy="16655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016633F-4B5C-491A-BD02-F3694A126A82}"/>
              </a:ext>
            </a:extLst>
          </p:cNvPr>
          <p:cNvSpPr/>
          <p:nvPr/>
        </p:nvSpPr>
        <p:spPr>
          <a:xfrm>
            <a:off x="4583506" y="1910928"/>
            <a:ext cx="1483567" cy="867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คำนวณ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Monetary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จากข้อมูลยอดซื้อ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value: </a:t>
            </a:r>
          </a:p>
          <a:p>
            <a:pPr algn="ctr"/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ID)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16F0BC6-C729-48D7-BADA-4EE88B587AF2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4352576" y="938213"/>
            <a:ext cx="279915" cy="16655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7FF4AB4-8C89-4BA3-B0CA-0F8E866EC58F}"/>
              </a:ext>
            </a:extLst>
          </p:cNvPr>
          <p:cNvSpPr/>
          <p:nvPr/>
        </p:nvSpPr>
        <p:spPr>
          <a:xfrm>
            <a:off x="2827018" y="1910929"/>
            <a:ext cx="1665514" cy="867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คำนวณ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Frequency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ข้อมูลความถี่ในการซื้อสินค้า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value: </a:t>
            </a:r>
          </a:p>
          <a:p>
            <a:pPr algn="ctr"/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ID)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D06A4A-48FD-493F-91C6-2C33A14C7204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3659775" y="1631013"/>
            <a:ext cx="2" cy="279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BF09644-F723-41B6-8806-AB7635A9837A}"/>
              </a:ext>
            </a:extLst>
          </p:cNvPr>
          <p:cNvSpPr/>
          <p:nvPr/>
        </p:nvSpPr>
        <p:spPr>
          <a:xfrm>
            <a:off x="2344159" y="4609808"/>
            <a:ext cx="2631232" cy="289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คำนวณคะแนนรวมของแต่ละ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272C076-7CA7-4F6F-9797-4598059C9F4B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 rot="16200000" flipH="1">
            <a:off x="2622332" y="3572364"/>
            <a:ext cx="409373" cy="16655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8DE65D1-F333-4CF3-A464-DBA0C10906D1}"/>
              </a:ext>
            </a:extLst>
          </p:cNvPr>
          <p:cNvCxnSpPr>
            <a:cxnSpLocks/>
            <a:stCxn id="107" idx="2"/>
            <a:endCxn id="66" idx="0"/>
          </p:cNvCxnSpPr>
          <p:nvPr/>
        </p:nvCxnSpPr>
        <p:spPr>
          <a:xfrm rot="5400000">
            <a:off x="3455088" y="4405120"/>
            <a:ext cx="40937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96EDB6B-0FB0-48FF-B95A-B31200943B9D}"/>
              </a:ext>
            </a:extLst>
          </p:cNvPr>
          <p:cNvCxnSpPr>
            <a:cxnSpLocks/>
            <a:stCxn id="106" idx="2"/>
            <a:endCxn id="66" idx="0"/>
          </p:cNvCxnSpPr>
          <p:nvPr/>
        </p:nvCxnSpPr>
        <p:spPr>
          <a:xfrm rot="5400000">
            <a:off x="4287845" y="3572361"/>
            <a:ext cx="409377" cy="16655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A67F414-D0D6-4337-92F6-31C967361610}"/>
              </a:ext>
            </a:extLst>
          </p:cNvPr>
          <p:cNvCxnSpPr>
            <a:cxnSpLocks/>
            <a:stCxn id="11" idx="2"/>
            <a:endCxn id="105" idx="0"/>
          </p:cNvCxnSpPr>
          <p:nvPr/>
        </p:nvCxnSpPr>
        <p:spPr>
          <a:xfrm>
            <a:off x="1994261" y="2778679"/>
            <a:ext cx="1" cy="554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F24DF5-CC89-4F55-8BD0-F41CE660D51F}"/>
              </a:ext>
            </a:extLst>
          </p:cNvPr>
          <p:cNvCxnSpPr>
            <a:cxnSpLocks/>
            <a:stCxn id="29" idx="2"/>
            <a:endCxn id="107" idx="0"/>
          </p:cNvCxnSpPr>
          <p:nvPr/>
        </p:nvCxnSpPr>
        <p:spPr>
          <a:xfrm>
            <a:off x="3659775" y="2778676"/>
            <a:ext cx="1" cy="554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C369291-9447-4DB4-88EB-4819B842451B}"/>
              </a:ext>
            </a:extLst>
          </p:cNvPr>
          <p:cNvCxnSpPr>
            <a:cxnSpLocks/>
            <a:stCxn id="22" idx="2"/>
            <a:endCxn id="106" idx="0"/>
          </p:cNvCxnSpPr>
          <p:nvPr/>
        </p:nvCxnSpPr>
        <p:spPr>
          <a:xfrm>
            <a:off x="5325290" y="2778675"/>
            <a:ext cx="1" cy="554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64FD62-8864-4D3A-B866-0C090A410DB1}"/>
              </a:ext>
            </a:extLst>
          </p:cNvPr>
          <p:cNvSpPr/>
          <p:nvPr/>
        </p:nvSpPr>
        <p:spPr>
          <a:xfrm>
            <a:off x="1252478" y="3332688"/>
            <a:ext cx="1483567" cy="867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เพื่อทำการแบ่ง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ตามจำนวนที่ได้จาก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Elbow method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B8C5C7-C120-4529-8258-84E568B18722}"/>
              </a:ext>
            </a:extLst>
          </p:cNvPr>
          <p:cNvSpPr/>
          <p:nvPr/>
        </p:nvSpPr>
        <p:spPr>
          <a:xfrm>
            <a:off x="4583507" y="3332684"/>
            <a:ext cx="1483567" cy="867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เพื่อทำการแบ่ง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ตามจำนวนที่ได้จาก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Elbow method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1B5914-4E08-4CB5-9023-AEB018437E89}"/>
              </a:ext>
            </a:extLst>
          </p:cNvPr>
          <p:cNvSpPr/>
          <p:nvPr/>
        </p:nvSpPr>
        <p:spPr>
          <a:xfrm>
            <a:off x="2827019" y="3332685"/>
            <a:ext cx="1665514" cy="867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เพื่อทำการแบ่ง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ตามจำนวนที่ได้จาก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Elbow method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21AB65B-8F24-4FD9-A2C9-09853CE50C32}"/>
              </a:ext>
            </a:extLst>
          </p:cNvPr>
          <p:cNvSpPr/>
          <p:nvPr/>
        </p:nvSpPr>
        <p:spPr>
          <a:xfrm>
            <a:off x="1252480" y="2874295"/>
            <a:ext cx="4814593" cy="28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Elbow Method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เพื่อหาจำนวน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ที่เหมาะสม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D817514-2A48-487D-9D2B-DC1F66DBAC6A}"/>
              </a:ext>
            </a:extLst>
          </p:cNvPr>
          <p:cNvSpPr/>
          <p:nvPr/>
        </p:nvSpPr>
        <p:spPr>
          <a:xfrm>
            <a:off x="1252477" y="5048348"/>
            <a:ext cx="4814596" cy="52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Labeling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ให้แต่ละ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– 2 = LOW | 3 – 5 = Mid | 6 – 8 = HIGH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9F0C127-8C4D-4280-AD9C-FE0512665CA9}"/>
              </a:ext>
            </a:extLst>
          </p:cNvPr>
          <p:cNvCxnSpPr>
            <a:cxnSpLocks/>
            <a:stCxn id="66" idx="2"/>
            <a:endCxn id="148" idx="0"/>
          </p:cNvCxnSpPr>
          <p:nvPr/>
        </p:nvCxnSpPr>
        <p:spPr>
          <a:xfrm>
            <a:off x="3659775" y="4899071"/>
            <a:ext cx="0" cy="149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52C680E-96B4-4F5B-989D-A96739CE7978}"/>
              </a:ext>
            </a:extLst>
          </p:cNvPr>
          <p:cNvSpPr/>
          <p:nvPr/>
        </p:nvSpPr>
        <p:spPr>
          <a:xfrm>
            <a:off x="739446" y="5932615"/>
            <a:ext cx="2509628" cy="785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scatter plot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ระหว่างแกน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RF, FM, RM, MF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ดูการกระจายตัวของกลุ่ม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8ACCE79-ACCB-4D8B-AFD8-79536C7A6EB3}"/>
              </a:ext>
            </a:extLst>
          </p:cNvPr>
          <p:cNvSpPr/>
          <p:nvPr/>
        </p:nvSpPr>
        <p:spPr>
          <a:xfrm>
            <a:off x="274320" y="-333104"/>
            <a:ext cx="6248400" cy="75242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B6BC856-7164-46F4-9471-755298058D68}"/>
              </a:ext>
            </a:extLst>
          </p:cNvPr>
          <p:cNvSpPr/>
          <p:nvPr/>
        </p:nvSpPr>
        <p:spPr>
          <a:xfrm>
            <a:off x="443048" y="-615344"/>
            <a:ext cx="5910943" cy="5132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RFM Clustering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C7EF3DD-D9FD-4C45-9B69-E461B00EFA30}"/>
              </a:ext>
            </a:extLst>
          </p:cNvPr>
          <p:cNvSpPr/>
          <p:nvPr/>
        </p:nvSpPr>
        <p:spPr>
          <a:xfrm>
            <a:off x="3671281" y="5932614"/>
            <a:ext cx="2509628" cy="78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map 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12F2E2A4-6525-4132-9A30-325814BBD065}"/>
              </a:ext>
            </a:extLst>
          </p:cNvPr>
          <p:cNvCxnSpPr>
            <a:cxnSpLocks/>
            <a:stCxn id="148" idx="2"/>
            <a:endCxn id="186" idx="0"/>
          </p:cNvCxnSpPr>
          <p:nvPr/>
        </p:nvCxnSpPr>
        <p:spPr>
          <a:xfrm rot="16200000" flipH="1">
            <a:off x="4110901" y="5117419"/>
            <a:ext cx="364069" cy="1266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670A67A2-F9A9-45F3-9FF7-0A223C18A4D2}"/>
              </a:ext>
            </a:extLst>
          </p:cNvPr>
          <p:cNvCxnSpPr>
            <a:cxnSpLocks/>
            <a:stCxn id="148" idx="2"/>
            <a:endCxn id="177" idx="0"/>
          </p:cNvCxnSpPr>
          <p:nvPr/>
        </p:nvCxnSpPr>
        <p:spPr>
          <a:xfrm rot="5400000">
            <a:off x="2644983" y="4917823"/>
            <a:ext cx="364070" cy="1665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DEDA6EE-1BAB-43AF-81A2-F469628DB277}"/>
              </a:ext>
            </a:extLst>
          </p:cNvPr>
          <p:cNvSpPr/>
          <p:nvPr/>
        </p:nvSpPr>
        <p:spPr>
          <a:xfrm>
            <a:off x="6776198" y="-333104"/>
            <a:ext cx="6248400" cy="453353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DF4F0A5-E395-4935-9900-1FE05C6F756C}"/>
              </a:ext>
            </a:extLst>
          </p:cNvPr>
          <p:cNvSpPr/>
          <p:nvPr/>
        </p:nvSpPr>
        <p:spPr>
          <a:xfrm>
            <a:off x="6944926" y="-615344"/>
            <a:ext cx="5910943" cy="5132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based collaborative filtering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40502B2-AE08-4E79-82A5-6DBA7783C37D}"/>
              </a:ext>
            </a:extLst>
          </p:cNvPr>
          <p:cNvSpPr/>
          <p:nvPr/>
        </p:nvSpPr>
        <p:spPr>
          <a:xfrm>
            <a:off x="7964294" y="105436"/>
            <a:ext cx="4521619" cy="844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ข้อมูลที่ </a:t>
            </a: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cleanse</a:t>
            </a:r>
            <a:r>
              <a:rPr lang="th-TH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แล้ว)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ข้อมูลสินค้าที่ซื้อ และ ข้อมูล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demographic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(เพศ อายุ รายได้ อาชีพ) </a:t>
            </a: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โดยแบ่งตาม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ID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A267755-37B9-48B2-AAF8-7FD66F83C7DD}"/>
              </a:ext>
            </a:extLst>
          </p:cNvPr>
          <p:cNvCxnSpPr>
            <a:cxnSpLocks/>
            <a:stCxn id="195" idx="2"/>
            <a:endCxn id="198" idx="0"/>
          </p:cNvCxnSpPr>
          <p:nvPr/>
        </p:nvCxnSpPr>
        <p:spPr>
          <a:xfrm flipH="1">
            <a:off x="10225103" y="949863"/>
            <a:ext cx="1" cy="281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13E42A7-5E3C-4E12-8FA2-7595D033CD25}"/>
              </a:ext>
            </a:extLst>
          </p:cNvPr>
          <p:cNvSpPr/>
          <p:nvPr/>
        </p:nvSpPr>
        <p:spPr>
          <a:xfrm>
            <a:off x="8387593" y="1231060"/>
            <a:ext cx="3675019" cy="4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Preprocessing data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implicit value 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อยู่ในรูป 0 (ไม่ซื้อ/ไม่ใช่) กับ 1 (ซื้อ/ใช่)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1912E6D-1137-48E8-9528-000AF21A9A9D}"/>
              </a:ext>
            </a:extLst>
          </p:cNvPr>
          <p:cNvCxnSpPr>
            <a:cxnSpLocks/>
            <a:stCxn id="198" idx="2"/>
            <a:endCxn id="207" idx="0"/>
          </p:cNvCxnSpPr>
          <p:nvPr/>
        </p:nvCxnSpPr>
        <p:spPr>
          <a:xfrm>
            <a:off x="10225103" y="1706921"/>
            <a:ext cx="0" cy="281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3F94E0-C6E9-4B78-A386-DE7734358596}"/>
              </a:ext>
            </a:extLst>
          </p:cNvPr>
          <p:cNvSpPr/>
          <p:nvPr/>
        </p:nvSpPr>
        <p:spPr>
          <a:xfrm>
            <a:off x="8387593" y="1988118"/>
            <a:ext cx="3675019" cy="4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Cosine Similarity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เพื่อดูความคล้ายคลึงกัน และนำมาทำเป็น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recommending items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C21CC9A-B70C-4289-9285-7119BF78C8E6}"/>
              </a:ext>
            </a:extLst>
          </p:cNvPr>
          <p:cNvCxnSpPr>
            <a:cxnSpLocks/>
            <a:stCxn id="207" idx="2"/>
            <a:endCxn id="210" idx="0"/>
          </p:cNvCxnSpPr>
          <p:nvPr/>
        </p:nvCxnSpPr>
        <p:spPr>
          <a:xfrm>
            <a:off x="10225103" y="2463979"/>
            <a:ext cx="0" cy="315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6F751B6-AD76-464A-9278-24D22BA80D34}"/>
              </a:ext>
            </a:extLst>
          </p:cNvPr>
          <p:cNvSpPr/>
          <p:nvPr/>
        </p:nvSpPr>
        <p:spPr>
          <a:xfrm>
            <a:off x="8387593" y="2779489"/>
            <a:ext cx="3675019" cy="4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ว่า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ใดควรนำมาแนะนำที่จะทำให้ลูกค้าชอบและมีโอกาส</a:t>
            </a:r>
            <a:r>
              <a:rPr lang="th-TH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ซื้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อสุงสุด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B911C91F-16F2-4CAF-8927-10FF08E926C7}"/>
              </a:ext>
            </a:extLst>
          </p:cNvPr>
          <p:cNvCxnSpPr>
            <a:cxnSpLocks/>
            <a:stCxn id="186" idx="2"/>
            <a:endCxn id="220" idx="2"/>
          </p:cNvCxnSpPr>
          <p:nvPr/>
        </p:nvCxnSpPr>
        <p:spPr>
          <a:xfrm rot="5400000" flipH="1" flipV="1">
            <a:off x="6255693" y="2748914"/>
            <a:ext cx="2639811" cy="5299008"/>
          </a:xfrm>
          <a:prstGeom prst="bentConnector3">
            <a:avLst>
              <a:gd name="adj1" fmla="val -8660"/>
            </a:avLst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EB56C11-33B6-4A06-98C5-487338411493}"/>
              </a:ext>
            </a:extLst>
          </p:cNvPr>
          <p:cNvSpPr txBox="1"/>
          <p:nvPr/>
        </p:nvSpPr>
        <p:spPr>
          <a:xfrm>
            <a:off x="6749294" y="4707944"/>
            <a:ext cx="34470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ครบทั้ง 3 ชุดข้อมูลและได้ผลที่แม่นยำแล้ว จึงนำข้อมูลสินค้าแนะนำ ไปใช้กับกลุ่มลูกค้าแต่ละ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ด้วยกลยุทธ์ทางการตลาดที่ต่างกัน เพื่อ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 satisfaction &amp; purchase</a:t>
            </a:r>
          </a:p>
          <a:p>
            <a:pPr algn="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action objective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สำหรับแต่ละกลุ่ม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=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กระตุ้นการซื้อ</a:t>
            </a:r>
          </a:p>
          <a:p>
            <a:pPr algn="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 =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กระตุ้นการซื้อ และ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retention</a:t>
            </a:r>
          </a:p>
          <a:p>
            <a:pPr algn="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= retention  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43BC034-C44F-4869-AD88-16193963C1AF}"/>
              </a:ext>
            </a:extLst>
          </p:cNvPr>
          <p:cNvCxnSpPr>
            <a:cxnSpLocks/>
            <a:endCxn id="220" idx="0"/>
          </p:cNvCxnSpPr>
          <p:nvPr/>
        </p:nvCxnSpPr>
        <p:spPr>
          <a:xfrm>
            <a:off x="10225103" y="3287141"/>
            <a:ext cx="0" cy="315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3DC907C-15ED-49EB-8EC2-879B220652E7}"/>
              </a:ext>
            </a:extLst>
          </p:cNvPr>
          <p:cNvSpPr/>
          <p:nvPr/>
        </p:nvSpPr>
        <p:spPr>
          <a:xfrm>
            <a:off x="8387593" y="3602651"/>
            <a:ext cx="3675019" cy="4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lists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7871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ACC6F9-2A99-45B1-A375-55BA3F501486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403100" y="1453876"/>
            <a:ext cx="264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558A0D-2C40-4E38-86E8-DE43803F82C9}"/>
              </a:ext>
            </a:extLst>
          </p:cNvPr>
          <p:cNvSpPr/>
          <p:nvPr/>
        </p:nvSpPr>
        <p:spPr>
          <a:xfrm>
            <a:off x="610690" y="1078952"/>
            <a:ext cx="1792410" cy="749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ปัญหา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membership satisfaction (effects to sales and retention)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449412-225F-4F18-B147-3252E0F00097}"/>
              </a:ext>
            </a:extLst>
          </p:cNvPr>
          <p:cNvSpPr/>
          <p:nvPr/>
        </p:nvSpPr>
        <p:spPr>
          <a:xfrm>
            <a:off x="2667934" y="1078952"/>
            <a:ext cx="1792410" cy="74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แก้ปัญหา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personalized member marketing campaign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F052DA-5B14-4AF4-9C68-9C29DADE99C0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4460344" y="1453875"/>
            <a:ext cx="2648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CD3BBD-68DB-4473-AB58-D330080AD7A6}"/>
              </a:ext>
            </a:extLst>
          </p:cNvPr>
          <p:cNvSpPr/>
          <p:nvPr/>
        </p:nvSpPr>
        <p:spPr>
          <a:xfrm>
            <a:off x="4725178" y="817694"/>
            <a:ext cx="2326122" cy="1272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เทคนิคที่ใช้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analysis, K-mean clustering, item-based collaborative filtering, cosine similarity, regression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21B947-4F97-4D4E-9C63-3F87398491F2}"/>
              </a:ext>
            </a:extLst>
          </p:cNvPr>
          <p:cNvSpPr/>
          <p:nvPr/>
        </p:nvSpPr>
        <p:spPr>
          <a:xfrm>
            <a:off x="127986" y="231369"/>
            <a:ext cx="2275114" cy="5132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0F781E-2624-4310-AE70-2BA7D0C2BB98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7051300" y="1453875"/>
            <a:ext cx="462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020524C-D0C4-4CD1-944D-2DA7C28E94F3}"/>
              </a:ext>
            </a:extLst>
          </p:cNvPr>
          <p:cNvSpPr/>
          <p:nvPr/>
        </p:nvSpPr>
        <p:spPr>
          <a:xfrm>
            <a:off x="7513473" y="817694"/>
            <a:ext cx="4188669" cy="1272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ประสานงานกับ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CRM / marketing / sales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ขอข้อมูลที่ต้องการ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ข้อมูลการเข้าซื้อสินค้าครั้งล่าสุด</a:t>
            </a: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ข้อมูลความถี่ในการซื้อสินค้า</a:t>
            </a: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ข้อมูลยอดซื้อแต่ละครั้ง และยอดรวม</a:t>
            </a: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ข้อมูลสินค้าที่ซื้อ และ ข้อมูล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demographic 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(เพศ อายุ รายได้ อาชีพ)  โดยแบ่งตาม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C261F-EEEC-4FDD-AA91-4F76C533C673}"/>
              </a:ext>
            </a:extLst>
          </p:cNvPr>
          <p:cNvSpPr/>
          <p:nvPr/>
        </p:nvSpPr>
        <p:spPr>
          <a:xfrm>
            <a:off x="610690" y="2407008"/>
            <a:ext cx="2326122" cy="1903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กระบวนการทำงาน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preparation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cleansing 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imputation (if any)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recommendation prediction</a:t>
            </a: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--Train, Test, Validate—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D878E2B-D882-42EF-AD06-E47EE1F4CD00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rot="5400000">
            <a:off x="5532304" y="-1668496"/>
            <a:ext cx="316952" cy="7834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4E8F015-6F67-4210-8B3A-516012BD0F80}"/>
              </a:ext>
            </a:extLst>
          </p:cNvPr>
          <p:cNvSpPr/>
          <p:nvPr/>
        </p:nvSpPr>
        <p:spPr>
          <a:xfrm>
            <a:off x="3364658" y="2726235"/>
            <a:ext cx="4668999" cy="1293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ประเมินประสิทธิภาพ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=&gt; Jaccard similarity, </a:t>
            </a:r>
            <a:r>
              <a:rPr lang="en-US" sz="12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Silhouette analysis </a:t>
            </a:r>
            <a:endParaRPr lang="th-TH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Cosine similarity =&gt; F-measure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ที่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80%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regression prediction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=&gt;Lift @decile chart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&gt;100% จนถึง 3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decile </a:t>
            </a:r>
          </a:p>
          <a:p>
            <a:pPr algn="ctr"/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3D6E46-7DB2-4502-8CE6-4EA5888A39B7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2936812" y="3358873"/>
            <a:ext cx="427846" cy="14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98B4B3-A339-463E-976F-EEEA8027C2EE}"/>
              </a:ext>
            </a:extLst>
          </p:cNvPr>
          <p:cNvSpPr/>
          <p:nvPr/>
        </p:nvSpPr>
        <p:spPr>
          <a:xfrm>
            <a:off x="8432150" y="2812931"/>
            <a:ext cx="1175659" cy="1119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interpretation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81D832-17CE-49BA-9881-62C9185E96DE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8033657" y="3372913"/>
            <a:ext cx="3984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B528ABA-717B-457D-A792-B00EF47D9294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5400000">
            <a:off x="5771231" y="1640195"/>
            <a:ext cx="956051" cy="5541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84008FF-E6A3-4C69-B976-92858910FBA1}"/>
              </a:ext>
            </a:extLst>
          </p:cNvPr>
          <p:cNvSpPr/>
          <p:nvPr/>
        </p:nvSpPr>
        <p:spPr>
          <a:xfrm>
            <a:off x="1884320" y="4888945"/>
            <a:ext cx="3188424" cy="1293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ข้อมูลจากการวิเคราะห์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ctr">
              <a:buAutoNum type="alphaLcParenBoth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value segmentation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(b) list of member in each segment 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(c) list of recommended items for each member 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B5AED9-6205-4699-B560-3D7384C6CE31}"/>
              </a:ext>
            </a:extLst>
          </p:cNvPr>
          <p:cNvSpPr/>
          <p:nvPr/>
        </p:nvSpPr>
        <p:spPr>
          <a:xfrm>
            <a:off x="5671456" y="4975640"/>
            <a:ext cx="4746173" cy="1119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action: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Marketing team: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ดูแผนการตลาด กำหนดทิศทาง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finalize product recommendation list /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ประสานกับส่วนงาน</a:t>
            </a:r>
            <a:r>
              <a:rPr lang="th-TH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CRM: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ส่ง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หา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 monitor response rate &amp; campaign result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2FD8D2C-BA79-4B7D-9E03-A085A87CA45E}"/>
              </a:ext>
            </a:extLst>
          </p:cNvPr>
          <p:cNvCxnSpPr>
            <a:cxnSpLocks/>
            <a:stCxn id="66" idx="3"/>
            <a:endCxn id="76" idx="1"/>
          </p:cNvCxnSpPr>
          <p:nvPr/>
        </p:nvCxnSpPr>
        <p:spPr>
          <a:xfrm flipV="1">
            <a:off x="5072744" y="5535622"/>
            <a:ext cx="59871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B412481-E544-4BF3-A633-13B411472868}"/>
              </a:ext>
            </a:extLst>
          </p:cNvPr>
          <p:cNvSpPr/>
          <p:nvPr/>
        </p:nvSpPr>
        <p:spPr>
          <a:xfrm>
            <a:off x="183521" y="487972"/>
            <a:ext cx="11758108" cy="586928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551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ชญาน์นันท์ เจริญสุขศิริภาธร</dc:creator>
  <cp:lastModifiedBy>ชญาน์นันท์ เจริญสุขศิริภาธร</cp:lastModifiedBy>
  <cp:revision>14</cp:revision>
  <dcterms:created xsi:type="dcterms:W3CDTF">2020-06-06T17:59:42Z</dcterms:created>
  <dcterms:modified xsi:type="dcterms:W3CDTF">2020-06-06T22:20:32Z</dcterms:modified>
</cp:coreProperties>
</file>