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B8DA26-3800-783A-D969-4A9328B339A2}" v="2052" dt="2024-10-06T16:38:24.649"/>
    <p1510:client id="{A1BA03E7-42AE-841A-72F2-18D577C57EE4}" v="18" dt="2024-10-06T18:08:27.620"/>
    <p1510:client id="{F00B0A3F-EE1F-7605-4EBD-8F1247757E1C}" v="3" dt="2024-10-06T16:40:12.9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10/6/2024</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‹Nº›</a:t>
            </a:fld>
            <a:endParaRPr lang="en-US" dirty="0"/>
          </a:p>
        </p:txBody>
      </p:sp>
    </p:spTree>
    <p:extLst>
      <p:ext uri="{BB962C8B-B14F-4D97-AF65-F5344CB8AC3E}">
        <p14:creationId xmlns:p14="http://schemas.microsoft.com/office/powerpoint/2010/main" val="3799934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10/6/2024</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1933446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10/6/2024</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224504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10/6/2024</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339826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10/6/2024</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3758555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10/6/2024</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4164618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10/6/2024</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389903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10/6/2024</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1933567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10/6/2024</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4235080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10/6/2024</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4007346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10/6/2024</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2884252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10/6/2024</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‹Nº›</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0251817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kelmerobregonchoque.free.nf/"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github.com/KelmerWilder/Pagina-we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7" name="Picture 3">
            <a:extLst>
              <a:ext uri="{FF2B5EF4-FFF2-40B4-BE49-F238E27FC236}">
                <a16:creationId xmlns:a16="http://schemas.microsoft.com/office/drawing/2014/main" id="{5E867390-61C8-4180-6F5A-281B997FFC68}"/>
              </a:ext>
            </a:extLst>
          </p:cNvPr>
          <p:cNvPicPr>
            <a:picLocks noChangeAspect="1"/>
          </p:cNvPicPr>
          <p:nvPr/>
        </p:nvPicPr>
        <p:blipFill>
          <a:blip r:embed="rId2">
            <a:alphaModFix amt="40000"/>
          </a:blip>
          <a:srcRect t="24879" r="6" b="107"/>
          <a:stretch/>
        </p:blipFill>
        <p:spPr>
          <a:xfrm>
            <a:off x="1525" y="10"/>
            <a:ext cx="12188951" cy="6857990"/>
          </a:xfrm>
          <a:prstGeom prst="rect">
            <a:avLst/>
          </a:prstGeom>
        </p:spPr>
      </p:pic>
      <p:grpSp>
        <p:nvGrpSpPr>
          <p:cNvPr id="8"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0" name="Oval 13">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ítulo 1"/>
          <p:cNvSpPr>
            <a:spLocks noGrp="1"/>
          </p:cNvSpPr>
          <p:nvPr>
            <p:ph type="ctrTitle"/>
          </p:nvPr>
        </p:nvSpPr>
        <p:spPr>
          <a:xfrm>
            <a:off x="1811045" y="1957431"/>
            <a:ext cx="8566862" cy="894917"/>
          </a:xfrm>
        </p:spPr>
        <p:txBody>
          <a:bodyPr>
            <a:normAutofit/>
          </a:bodyPr>
          <a:lstStyle/>
          <a:p>
            <a:r>
              <a:rPr lang="es-ES" dirty="0">
                <a:solidFill>
                  <a:srgbClr val="FFFFFF"/>
                </a:solidFill>
                <a:ea typeface="+mj-lt"/>
                <a:cs typeface="+mj-lt"/>
              </a:rPr>
              <a:t>PROPUESTA PÁGINA WEB</a:t>
            </a:r>
            <a:endParaRPr lang="es-ES" dirty="0"/>
          </a:p>
        </p:txBody>
      </p:sp>
      <p:sp>
        <p:nvSpPr>
          <p:cNvPr id="3" name="Subtítulo 2"/>
          <p:cNvSpPr>
            <a:spLocks noGrp="1"/>
          </p:cNvSpPr>
          <p:nvPr>
            <p:ph type="subTitle" idx="1"/>
          </p:nvPr>
        </p:nvSpPr>
        <p:spPr>
          <a:xfrm>
            <a:off x="2562606" y="4352218"/>
            <a:ext cx="7063739" cy="1655762"/>
          </a:xfrm>
        </p:spPr>
        <p:txBody>
          <a:bodyPr vert="horz" lIns="91440" tIns="45720" rIns="91440" bIns="45720" rtlCol="0" anchor="t">
            <a:normAutofit/>
          </a:bodyPr>
          <a:lstStyle/>
          <a:p>
            <a:pPr algn="l"/>
            <a:r>
              <a:rPr lang="es-ES" dirty="0">
                <a:solidFill>
                  <a:srgbClr val="FFFFFF"/>
                </a:solidFill>
                <a:ea typeface="+mn-lt"/>
                <a:cs typeface="+mn-lt"/>
              </a:rPr>
              <a:t>Asignatura: Introducción a la Ingeniería en Sistemas</a:t>
            </a:r>
            <a:endParaRPr lang="es-ES" dirty="0">
              <a:ea typeface="Calibri"/>
              <a:cs typeface="Calibri"/>
            </a:endParaRPr>
          </a:p>
          <a:p>
            <a:pPr algn="l"/>
            <a:r>
              <a:rPr lang="es-ES" dirty="0">
                <a:solidFill>
                  <a:srgbClr val="FFFFFF"/>
                </a:solidFill>
                <a:ea typeface="+mn-lt"/>
                <a:cs typeface="+mn-lt"/>
              </a:rPr>
              <a:t>NRC: 15810</a:t>
            </a:r>
            <a:endParaRPr lang="es-ES" dirty="0">
              <a:ea typeface="Calibri"/>
              <a:cs typeface="Calibri"/>
            </a:endParaRPr>
          </a:p>
          <a:p>
            <a:pPr algn="l"/>
            <a:r>
              <a:rPr lang="es-ES" dirty="0">
                <a:solidFill>
                  <a:srgbClr val="FFFFFF"/>
                </a:solidFill>
                <a:ea typeface="+mn-lt"/>
                <a:cs typeface="+mn-lt"/>
              </a:rPr>
              <a:t>Docente: CYNTIA DYANA QUILLE CARDEÑA</a:t>
            </a:r>
            <a:endParaRPr lang="es-ES" dirty="0">
              <a:ea typeface="Calibri"/>
              <a:cs typeface="Calibri"/>
            </a:endParaRPr>
          </a:p>
        </p:txBody>
      </p:sp>
      <p:sp>
        <p:nvSpPr>
          <p:cNvPr id="12" name="CuadroTexto 11">
            <a:extLst>
              <a:ext uri="{FF2B5EF4-FFF2-40B4-BE49-F238E27FC236}">
                <a16:creationId xmlns:a16="http://schemas.microsoft.com/office/drawing/2014/main" id="{A60F08C9-0F85-DFB3-676F-F2CE3E7DAD3C}"/>
              </a:ext>
            </a:extLst>
          </p:cNvPr>
          <p:cNvSpPr txBox="1"/>
          <p:nvPr/>
        </p:nvSpPr>
        <p:spPr>
          <a:xfrm>
            <a:off x="2022717" y="2974838"/>
            <a:ext cx="816465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dirty="0">
                <a:ea typeface="Calibri"/>
                <a:cs typeface="Calibri"/>
                <a:hlinkClick r:id="rId3"/>
              </a:rPr>
              <a:t>http://kelmerobregonchoque.free.nf/</a:t>
            </a:r>
          </a:p>
          <a:p>
            <a:r>
              <a:rPr lang="es-ES" sz="3200" dirty="0">
                <a:ea typeface="Calibri"/>
                <a:cs typeface="Calibri"/>
                <a:hlinkClick r:id="rId4"/>
              </a:rPr>
              <a:t>https://github.com/KelmerWilder/Pagina-web</a:t>
            </a:r>
            <a:endParaRPr lang="es-ES" sz="3200" dirty="0">
              <a:ea typeface="Calibri"/>
              <a:cs typeface="Calibri"/>
            </a:endParaRPr>
          </a:p>
        </p:txBody>
      </p:sp>
    </p:spTree>
    <p:extLst>
      <p:ext uri="{BB962C8B-B14F-4D97-AF65-F5344CB8AC3E}">
        <p14:creationId xmlns:p14="http://schemas.microsoft.com/office/powerpoint/2010/main" val="2406273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EB6C9F-2D7A-A5C5-48D0-CFD26125DE8E}"/>
              </a:ext>
            </a:extLst>
          </p:cNvPr>
          <p:cNvSpPr>
            <a:spLocks noGrp="1"/>
          </p:cNvSpPr>
          <p:nvPr>
            <p:ph type="title"/>
          </p:nvPr>
        </p:nvSpPr>
        <p:spPr/>
        <p:txBody>
          <a:bodyPr>
            <a:normAutofit/>
          </a:bodyPr>
          <a:lstStyle/>
          <a:p>
            <a:r>
              <a:rPr lang="es-ES" sz="6000" dirty="0">
                <a:ea typeface="+mj-lt"/>
                <a:cs typeface="+mj-lt"/>
              </a:rPr>
              <a:t>Grupo 05 “En busca del teyo”:</a:t>
            </a:r>
            <a:endParaRPr lang="es-ES" sz="6000" dirty="0"/>
          </a:p>
        </p:txBody>
      </p:sp>
      <p:sp>
        <p:nvSpPr>
          <p:cNvPr id="3" name="Marcador de contenido 2">
            <a:extLst>
              <a:ext uri="{FF2B5EF4-FFF2-40B4-BE49-F238E27FC236}">
                <a16:creationId xmlns:a16="http://schemas.microsoft.com/office/drawing/2014/main" id="{F055C7A3-1CD6-FB8F-37E1-207B299FB065}"/>
              </a:ext>
            </a:extLst>
          </p:cNvPr>
          <p:cNvSpPr>
            <a:spLocks noGrp="1"/>
          </p:cNvSpPr>
          <p:nvPr>
            <p:ph idx="1"/>
          </p:nvPr>
        </p:nvSpPr>
        <p:spPr/>
        <p:txBody>
          <a:bodyPr vert="horz" lIns="91440" tIns="45720" rIns="91440" bIns="45720" rtlCol="0" anchor="t">
            <a:normAutofit/>
          </a:bodyPr>
          <a:lstStyle/>
          <a:p>
            <a:r>
              <a:rPr lang="es-ES" sz="4800" err="1">
                <a:ea typeface="+mn-lt"/>
                <a:cs typeface="+mn-lt"/>
              </a:rPr>
              <a:t>Kelmer</a:t>
            </a:r>
            <a:r>
              <a:rPr lang="es-ES" sz="4800" dirty="0">
                <a:ea typeface="+mn-lt"/>
                <a:cs typeface="+mn-lt"/>
              </a:rPr>
              <a:t> </a:t>
            </a:r>
            <a:r>
              <a:rPr lang="es-ES" sz="4800" err="1">
                <a:ea typeface="+mn-lt"/>
                <a:cs typeface="+mn-lt"/>
              </a:rPr>
              <a:t>Obregon</a:t>
            </a:r>
            <a:r>
              <a:rPr lang="es-ES" sz="4800" dirty="0">
                <a:ea typeface="+mn-lt"/>
                <a:cs typeface="+mn-lt"/>
              </a:rPr>
              <a:t> Choque</a:t>
            </a:r>
            <a:endParaRPr lang="es-ES" sz="4800" dirty="0">
              <a:ea typeface="Calibri"/>
              <a:cs typeface="Calibri"/>
            </a:endParaRPr>
          </a:p>
          <a:p>
            <a:pPr>
              <a:buClr>
                <a:srgbClr val="486383"/>
              </a:buClr>
            </a:pPr>
            <a:r>
              <a:rPr lang="es-ES" sz="4800" dirty="0">
                <a:ea typeface="+mn-lt"/>
                <a:cs typeface="+mn-lt"/>
              </a:rPr>
              <a:t>Juan Carlos </a:t>
            </a:r>
            <a:r>
              <a:rPr lang="es-ES" sz="4800" err="1">
                <a:ea typeface="+mn-lt"/>
                <a:cs typeface="+mn-lt"/>
              </a:rPr>
              <a:t>Auccatinco</a:t>
            </a:r>
            <a:r>
              <a:rPr lang="es-ES" sz="4800" dirty="0">
                <a:ea typeface="+mn-lt"/>
                <a:cs typeface="+mn-lt"/>
              </a:rPr>
              <a:t> </a:t>
            </a:r>
            <a:r>
              <a:rPr lang="es-ES" sz="4800" err="1">
                <a:ea typeface="+mn-lt"/>
                <a:cs typeface="+mn-lt"/>
              </a:rPr>
              <a:t>Maquera</a:t>
            </a:r>
            <a:endParaRPr lang="es-ES" sz="4800" dirty="0">
              <a:ea typeface="Calibri"/>
              <a:cs typeface="Calibri"/>
            </a:endParaRPr>
          </a:p>
          <a:p>
            <a:pPr>
              <a:buClr>
                <a:srgbClr val="486383"/>
              </a:buClr>
            </a:pPr>
            <a:r>
              <a:rPr lang="es-ES" sz="4800" dirty="0">
                <a:ea typeface="+mn-lt"/>
                <a:cs typeface="+mn-lt"/>
              </a:rPr>
              <a:t>Fernando Gabriel </a:t>
            </a:r>
            <a:r>
              <a:rPr lang="es-ES" sz="4800" err="1">
                <a:ea typeface="+mn-lt"/>
                <a:cs typeface="+mn-lt"/>
              </a:rPr>
              <a:t>Ttacca</a:t>
            </a:r>
            <a:r>
              <a:rPr lang="es-ES" sz="4800" dirty="0">
                <a:ea typeface="+mn-lt"/>
                <a:cs typeface="+mn-lt"/>
              </a:rPr>
              <a:t> Hancco</a:t>
            </a:r>
            <a:endParaRPr lang="es-ES" sz="4800" dirty="0">
              <a:ea typeface="Calibri"/>
              <a:cs typeface="Calibri"/>
            </a:endParaRPr>
          </a:p>
          <a:p>
            <a:pPr>
              <a:buClr>
                <a:srgbClr val="486383"/>
              </a:buClr>
            </a:pPr>
            <a:r>
              <a:rPr lang="es-ES" sz="4800" err="1">
                <a:ea typeface="+mn-lt"/>
                <a:cs typeface="+mn-lt"/>
              </a:rPr>
              <a:t>Brayddy</a:t>
            </a:r>
            <a:r>
              <a:rPr lang="es-ES" sz="4800" dirty="0">
                <a:ea typeface="+mn-lt"/>
                <a:cs typeface="+mn-lt"/>
              </a:rPr>
              <a:t> Brayan Beltrán Mamani</a:t>
            </a:r>
            <a:endParaRPr lang="es-ES" sz="4800" dirty="0"/>
          </a:p>
        </p:txBody>
      </p:sp>
    </p:spTree>
    <p:extLst>
      <p:ext uri="{BB962C8B-B14F-4D97-AF65-F5344CB8AC3E}">
        <p14:creationId xmlns:p14="http://schemas.microsoft.com/office/powerpoint/2010/main" val="1600221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24BC6A-BAD3-DDCB-2EB9-6257D5F8CE89}"/>
              </a:ext>
            </a:extLst>
          </p:cNvPr>
          <p:cNvSpPr>
            <a:spLocks noGrp="1"/>
          </p:cNvSpPr>
          <p:nvPr>
            <p:ph type="title"/>
          </p:nvPr>
        </p:nvSpPr>
        <p:spPr/>
        <p:txBody>
          <a:bodyPr>
            <a:normAutofit/>
          </a:bodyPr>
          <a:lstStyle/>
          <a:p>
            <a:r>
              <a:rPr lang="es-ES" dirty="0"/>
              <a:t>Descripción:</a:t>
            </a:r>
          </a:p>
        </p:txBody>
      </p:sp>
      <p:sp>
        <p:nvSpPr>
          <p:cNvPr id="3" name="Marcador de contenido 2">
            <a:extLst>
              <a:ext uri="{FF2B5EF4-FFF2-40B4-BE49-F238E27FC236}">
                <a16:creationId xmlns:a16="http://schemas.microsoft.com/office/drawing/2014/main" id="{BB4CBFFC-9680-EACE-64BF-2D6CA6BEF76C}"/>
              </a:ext>
            </a:extLst>
          </p:cNvPr>
          <p:cNvSpPr>
            <a:spLocks noGrp="1"/>
          </p:cNvSpPr>
          <p:nvPr>
            <p:ph idx="1"/>
          </p:nvPr>
        </p:nvSpPr>
        <p:spPr>
          <a:xfrm>
            <a:off x="777240" y="1825625"/>
            <a:ext cx="10659110" cy="1606051"/>
          </a:xfrm>
        </p:spPr>
        <p:txBody>
          <a:bodyPr vert="horz" lIns="91440" tIns="45720" rIns="91440" bIns="45720" rtlCol="0" anchor="t">
            <a:normAutofit/>
          </a:bodyPr>
          <a:lstStyle/>
          <a:p>
            <a:r>
              <a:rPr lang="es-ES" dirty="0">
                <a:ea typeface="Calibri"/>
                <a:cs typeface="Calibri"/>
              </a:rPr>
              <a:t>Hay momentos en los que los usuarios (+18) quieren experimentar una casa de apuestas, pero sin verse obligados a ir a un local físico. Por eso es que creamos un catálogo de casinos y/o casa de apuestas para que tengan a elección la mejor casa de apuestas que más les interese según preferencias.</a:t>
            </a:r>
            <a:endParaRPr lang="es-ES" dirty="0"/>
          </a:p>
        </p:txBody>
      </p:sp>
      <p:sp>
        <p:nvSpPr>
          <p:cNvPr id="5" name="Título 1">
            <a:extLst>
              <a:ext uri="{FF2B5EF4-FFF2-40B4-BE49-F238E27FC236}">
                <a16:creationId xmlns:a16="http://schemas.microsoft.com/office/drawing/2014/main" id="{0E8173AA-40A2-E6FB-F149-8E3FE570BAA8}"/>
              </a:ext>
            </a:extLst>
          </p:cNvPr>
          <p:cNvSpPr txBox="1">
            <a:spLocks/>
          </p:cNvSpPr>
          <p:nvPr/>
        </p:nvSpPr>
        <p:spPr>
          <a:xfrm>
            <a:off x="783503" y="3043607"/>
            <a:ext cx="1065911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a:solidFill>
                  <a:schemeClr val="tx2"/>
                </a:solidFill>
                <a:latin typeface="+mj-lt"/>
                <a:ea typeface="+mj-ea"/>
                <a:cs typeface="+mj-cs"/>
              </a:defRPr>
            </a:lvl1pPr>
          </a:lstStyle>
          <a:p>
            <a:r>
              <a:rPr lang="es-ES" dirty="0"/>
              <a:t>Justificación:</a:t>
            </a:r>
          </a:p>
        </p:txBody>
      </p:sp>
      <p:sp>
        <p:nvSpPr>
          <p:cNvPr id="7" name="Marcador de contenido 2">
            <a:extLst>
              <a:ext uri="{FF2B5EF4-FFF2-40B4-BE49-F238E27FC236}">
                <a16:creationId xmlns:a16="http://schemas.microsoft.com/office/drawing/2014/main" id="{FD0AD82A-6BA4-555D-86C8-86E6E8997E7F}"/>
              </a:ext>
            </a:extLst>
          </p:cNvPr>
          <p:cNvSpPr txBox="1">
            <a:spLocks/>
          </p:cNvSpPr>
          <p:nvPr/>
        </p:nvSpPr>
        <p:spPr>
          <a:xfrm>
            <a:off x="762626" y="4504107"/>
            <a:ext cx="10659110" cy="160605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86383"/>
              </a:buClr>
            </a:pPr>
            <a:r>
              <a:rPr lang="es-ES" dirty="0">
                <a:ea typeface="Calibri"/>
                <a:cs typeface="Calibri"/>
              </a:rPr>
              <a:t>Hemos creado está página de catálogo de apuestas por querer experimentar hacer una página poco usual, pero que sea de ayuda a un público en encontrar el sitio web que más les guste. </a:t>
            </a:r>
          </a:p>
        </p:txBody>
      </p:sp>
    </p:spTree>
    <p:extLst>
      <p:ext uri="{BB962C8B-B14F-4D97-AF65-F5344CB8AC3E}">
        <p14:creationId xmlns:p14="http://schemas.microsoft.com/office/powerpoint/2010/main" val="337328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24BC6A-BAD3-DDCB-2EB9-6257D5F8CE89}"/>
              </a:ext>
            </a:extLst>
          </p:cNvPr>
          <p:cNvSpPr>
            <a:spLocks noGrp="1"/>
          </p:cNvSpPr>
          <p:nvPr>
            <p:ph type="title"/>
          </p:nvPr>
        </p:nvSpPr>
        <p:spPr/>
        <p:txBody>
          <a:bodyPr>
            <a:normAutofit/>
          </a:bodyPr>
          <a:lstStyle/>
          <a:p>
            <a:r>
              <a:rPr lang="es-ES" dirty="0"/>
              <a:t>Descripción de funciones:</a:t>
            </a:r>
          </a:p>
        </p:txBody>
      </p:sp>
      <p:pic>
        <p:nvPicPr>
          <p:cNvPr id="10" name="Marcador de contenido 9">
            <a:extLst>
              <a:ext uri="{FF2B5EF4-FFF2-40B4-BE49-F238E27FC236}">
                <a16:creationId xmlns:a16="http://schemas.microsoft.com/office/drawing/2014/main" id="{FC8B4BDD-7F64-13F0-F5EB-0F5B29CA5B56}"/>
              </a:ext>
            </a:extLst>
          </p:cNvPr>
          <p:cNvPicPr>
            <a:picLocks noGrp="1" noChangeAspect="1"/>
          </p:cNvPicPr>
          <p:nvPr>
            <p:ph idx="1"/>
          </p:nvPr>
        </p:nvPicPr>
        <p:blipFill>
          <a:blip r:embed="rId2"/>
          <a:stretch>
            <a:fillRect/>
          </a:stretch>
        </p:blipFill>
        <p:spPr>
          <a:xfrm>
            <a:off x="2359342" y="1825625"/>
            <a:ext cx="7494905" cy="1606051"/>
          </a:xfrm>
        </p:spPr>
      </p:pic>
      <p:sp>
        <p:nvSpPr>
          <p:cNvPr id="8" name="Marcador de contenido 2">
            <a:extLst>
              <a:ext uri="{FF2B5EF4-FFF2-40B4-BE49-F238E27FC236}">
                <a16:creationId xmlns:a16="http://schemas.microsoft.com/office/drawing/2014/main" id="{0405B189-5D92-04E3-A962-174E7D87B8FD}"/>
              </a:ext>
            </a:extLst>
          </p:cNvPr>
          <p:cNvSpPr txBox="1">
            <a:spLocks/>
          </p:cNvSpPr>
          <p:nvPr/>
        </p:nvSpPr>
        <p:spPr>
          <a:xfrm>
            <a:off x="773064" y="4149203"/>
            <a:ext cx="10669548" cy="2127968"/>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86383"/>
              </a:buClr>
            </a:pPr>
            <a:r>
              <a:rPr lang="es-ES" dirty="0">
                <a:ea typeface="Calibri"/>
                <a:cs typeface="Calibri"/>
              </a:rPr>
              <a:t>En nuestro </a:t>
            </a:r>
            <a:r>
              <a:rPr lang="es-ES" dirty="0" err="1">
                <a:ea typeface="Calibri"/>
                <a:cs typeface="Calibri"/>
              </a:rPr>
              <a:t>header</a:t>
            </a:r>
            <a:r>
              <a:rPr lang="es-ES" dirty="0">
                <a:ea typeface="Calibri"/>
                <a:cs typeface="Calibri"/>
              </a:rPr>
              <a:t> tenemos 2 apartados gráficos, la primera, el logo; y la segunda el menú</a:t>
            </a:r>
          </a:p>
          <a:p>
            <a:pPr>
              <a:buClr>
                <a:srgbClr val="486383"/>
              </a:buClr>
            </a:pPr>
            <a:r>
              <a:rPr lang="es-ES" dirty="0">
                <a:ea typeface="Calibri"/>
                <a:cs typeface="Calibri"/>
              </a:rPr>
              <a:t>En Inicio y/o logo: Va al apartado principal que habla parte de nuestra página web.</a:t>
            </a:r>
          </a:p>
          <a:p>
            <a:pPr>
              <a:buClr>
                <a:srgbClr val="486383"/>
              </a:buClr>
            </a:pPr>
            <a:r>
              <a:rPr lang="es-ES" dirty="0">
                <a:ea typeface="Calibri"/>
                <a:cs typeface="Calibri"/>
              </a:rPr>
              <a:t>Servicios: Lleva al apartado de las casas de apuestas que tenemos hasta ahora en nuestro catálogo.</a:t>
            </a:r>
          </a:p>
          <a:p>
            <a:pPr>
              <a:buClr>
                <a:srgbClr val="486383"/>
              </a:buClr>
            </a:pPr>
            <a:r>
              <a:rPr lang="es-ES" dirty="0">
                <a:ea typeface="Calibri"/>
                <a:cs typeface="Calibri"/>
              </a:rPr>
              <a:t>Nosotros: Brindamos información de quienes somos.</a:t>
            </a:r>
          </a:p>
          <a:p>
            <a:pPr>
              <a:buClr>
                <a:srgbClr val="486383"/>
              </a:buClr>
            </a:pPr>
            <a:r>
              <a:rPr lang="es-ES" dirty="0">
                <a:ea typeface="Calibri"/>
                <a:cs typeface="Calibri"/>
              </a:rPr>
              <a:t>Contáctenos: Mostramos enlaces para tener información de nosotros (por el momento los enlaces llevan a las páginas de MiCasino.com).</a:t>
            </a:r>
          </a:p>
        </p:txBody>
      </p:sp>
    </p:spTree>
    <p:extLst>
      <p:ext uri="{BB962C8B-B14F-4D97-AF65-F5344CB8AC3E}">
        <p14:creationId xmlns:p14="http://schemas.microsoft.com/office/powerpoint/2010/main" val="1337521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3"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4" name="Oval 13">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5" name="Freeform: Shape 24">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6" name="Freeform: Shape 25">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7" name="Oval 26">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0" name="Rectangle 29">
            <a:extLst>
              <a:ext uri="{FF2B5EF4-FFF2-40B4-BE49-F238E27FC236}">
                <a16:creationId xmlns:a16="http://schemas.microsoft.com/office/drawing/2014/main" id="{375C00A8-2250-4F87-9F80-E3E80531F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5CC528D8-C318-4E44-BB11-0CAE58C2A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ítulo 1">
            <a:extLst>
              <a:ext uri="{FF2B5EF4-FFF2-40B4-BE49-F238E27FC236}">
                <a16:creationId xmlns:a16="http://schemas.microsoft.com/office/drawing/2014/main" id="{2E61F94E-6E66-ADFA-0521-B241CB285043}"/>
              </a:ext>
            </a:extLst>
          </p:cNvPr>
          <p:cNvSpPr>
            <a:spLocks noGrp="1"/>
          </p:cNvSpPr>
          <p:nvPr>
            <p:ph type="title"/>
          </p:nvPr>
        </p:nvSpPr>
        <p:spPr>
          <a:xfrm>
            <a:off x="620357" y="405186"/>
            <a:ext cx="5047488" cy="807571"/>
          </a:xfrm>
        </p:spPr>
        <p:txBody>
          <a:bodyPr vert="horz" lIns="91440" tIns="45720" rIns="91440" bIns="45720" rtlCol="0" anchor="b">
            <a:normAutofit fontScale="90000"/>
          </a:bodyPr>
          <a:lstStyle/>
          <a:p>
            <a:r>
              <a:rPr lang="en-US"/>
              <a:t>Herramientas:</a:t>
            </a:r>
          </a:p>
        </p:txBody>
      </p:sp>
      <p:grpSp>
        <p:nvGrpSpPr>
          <p:cNvPr id="34" name="decorative circles">
            <a:extLst>
              <a:ext uri="{FF2B5EF4-FFF2-40B4-BE49-F238E27FC236}">
                <a16:creationId xmlns:a16="http://schemas.microsoft.com/office/drawing/2014/main" id="{6F84FFF5-4ABC-42CD-9D4C-9F3AB50FD3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8627" y="289695"/>
            <a:ext cx="5228154" cy="5966848"/>
            <a:chOff x="6008627" y="289695"/>
            <a:chExt cx="5228154" cy="5966848"/>
          </a:xfrm>
        </p:grpSpPr>
        <p:sp>
          <p:nvSpPr>
            <p:cNvPr id="35" name="Oval 34">
              <a:extLst>
                <a:ext uri="{FF2B5EF4-FFF2-40B4-BE49-F238E27FC236}">
                  <a16:creationId xmlns:a16="http://schemas.microsoft.com/office/drawing/2014/main" id="{165D367D-2240-48ED-BB65-1221C6EA9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3B0EEF61-DBF2-4BF2-9887-F74596FEEC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3BF84F4A-F257-4091-A50A-DD38D7A15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1F2976B4-BD0D-4EBA-928D-2F97FA6BED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0340" y="674287"/>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D29C1743-B3CB-4A6A-9DD6-3E9023B261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Oval 1">
            <a:extLst>
              <a:ext uri="{FF2B5EF4-FFF2-40B4-BE49-F238E27FC236}">
                <a16:creationId xmlns:a16="http://schemas.microsoft.com/office/drawing/2014/main" id="{6FA27A92-E95C-4CE7-A034-1729B3C62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75068" y="1214970"/>
            <a:ext cx="5716933" cy="5643030"/>
          </a:xfrm>
          <a:custGeom>
            <a:avLst/>
            <a:gdLst>
              <a:gd name="connsiteX0" fmla="*/ 3371933 w 5716933"/>
              <a:gd name="connsiteY0" fmla="*/ 0 h 5643030"/>
              <a:gd name="connsiteX1" fmla="*/ 5516795 w 5716933"/>
              <a:gd name="connsiteY1" fmla="*/ 769986 h 5643030"/>
              <a:gd name="connsiteX2" fmla="*/ 5716933 w 5716933"/>
              <a:gd name="connsiteY2" fmla="*/ 951883 h 5643030"/>
              <a:gd name="connsiteX3" fmla="*/ 5716933 w 5716933"/>
              <a:gd name="connsiteY3" fmla="*/ 5643030 h 5643030"/>
              <a:gd name="connsiteX4" fmla="*/ 884716 w 5716933"/>
              <a:gd name="connsiteY4" fmla="*/ 5643030 h 5643030"/>
              <a:gd name="connsiteX5" fmla="*/ 769986 w 5716933"/>
              <a:gd name="connsiteY5" fmla="*/ 5516796 h 5643030"/>
              <a:gd name="connsiteX6" fmla="*/ 0 w 5716933"/>
              <a:gd name="connsiteY6" fmla="*/ 3371933 h 5643030"/>
              <a:gd name="connsiteX7" fmla="*/ 3371933 w 5716933"/>
              <a:gd name="connsiteY7" fmla="*/ 0 h 564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6933" h="5643030">
                <a:moveTo>
                  <a:pt x="3371933" y="0"/>
                </a:moveTo>
                <a:cubicBezTo>
                  <a:pt x="4186675" y="0"/>
                  <a:pt x="4933927" y="288960"/>
                  <a:pt x="5516795" y="769986"/>
                </a:cubicBezTo>
                <a:lnTo>
                  <a:pt x="5716933" y="951883"/>
                </a:lnTo>
                <a:lnTo>
                  <a:pt x="5716933" y="5643030"/>
                </a:lnTo>
                <a:lnTo>
                  <a:pt x="884716" y="5643030"/>
                </a:lnTo>
                <a:lnTo>
                  <a:pt x="769986" y="5516796"/>
                </a:lnTo>
                <a:cubicBezTo>
                  <a:pt x="288960" y="4933927"/>
                  <a:pt x="0" y="4186675"/>
                  <a:pt x="0" y="3371933"/>
                </a:cubicBezTo>
                <a:cubicBezTo>
                  <a:pt x="0" y="1509666"/>
                  <a:pt x="1509666" y="0"/>
                  <a:pt x="33719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pic>
        <p:nvPicPr>
          <p:cNvPr id="4" name="Marcador de contenido 3" descr="upload.wikimedia.org/wikipedia/commons/9/98/WordPr...">
            <a:extLst>
              <a:ext uri="{FF2B5EF4-FFF2-40B4-BE49-F238E27FC236}">
                <a16:creationId xmlns:a16="http://schemas.microsoft.com/office/drawing/2014/main" id="{383758E3-CC3E-A4B9-6E8B-5C5FA45736EE}"/>
              </a:ext>
            </a:extLst>
          </p:cNvPr>
          <p:cNvPicPr>
            <a:picLocks noGrp="1" noChangeAspect="1"/>
          </p:cNvPicPr>
          <p:nvPr>
            <p:ph idx="1"/>
          </p:nvPr>
        </p:nvPicPr>
        <p:blipFill>
          <a:blip r:embed="rId2"/>
          <a:stretch>
            <a:fillRect/>
          </a:stretch>
        </p:blipFill>
        <p:spPr>
          <a:xfrm>
            <a:off x="7646794" y="2440172"/>
            <a:ext cx="3793350" cy="3793350"/>
          </a:xfrm>
          <a:prstGeom prst="rect">
            <a:avLst/>
          </a:prstGeom>
        </p:spPr>
      </p:pic>
      <p:sp>
        <p:nvSpPr>
          <p:cNvPr id="5" name="CuadroTexto 4">
            <a:extLst>
              <a:ext uri="{FF2B5EF4-FFF2-40B4-BE49-F238E27FC236}">
                <a16:creationId xmlns:a16="http://schemas.microsoft.com/office/drawing/2014/main" id="{ED5B9BD3-60FE-CB3A-1803-8DD9161A3FE9}"/>
              </a:ext>
            </a:extLst>
          </p:cNvPr>
          <p:cNvSpPr txBox="1"/>
          <p:nvPr/>
        </p:nvSpPr>
        <p:spPr>
          <a:xfrm>
            <a:off x="618836" y="1596335"/>
            <a:ext cx="5065510"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800" dirty="0">
                <a:ea typeface="Calibri"/>
                <a:cs typeface="Calibri"/>
              </a:rPr>
              <a:t>En la creación de la página web usamos WordPress, por ser la herramienta más cómoda para crear, porque presenta diferentes herramientas visuales para ver cómo va la propuesta de página web.</a:t>
            </a:r>
          </a:p>
          <a:p>
            <a:r>
              <a:rPr lang="es-ES" sz="2800" dirty="0">
                <a:ea typeface="Calibri"/>
                <a:cs typeface="Calibri"/>
              </a:rPr>
              <a:t>También usamos el plugin de </a:t>
            </a:r>
            <a:r>
              <a:rPr lang="es-ES" sz="2800" err="1">
                <a:ea typeface="Calibri"/>
                <a:cs typeface="Calibri"/>
              </a:rPr>
              <a:t>Elementor</a:t>
            </a:r>
            <a:r>
              <a:rPr lang="es-ES" sz="2800" dirty="0">
                <a:ea typeface="Calibri"/>
                <a:cs typeface="Calibri"/>
              </a:rPr>
              <a:t> y </a:t>
            </a:r>
            <a:r>
              <a:rPr lang="es-ES" sz="2800" err="1">
                <a:ea typeface="Calibri"/>
                <a:cs typeface="Calibri"/>
              </a:rPr>
              <a:t>Elementor</a:t>
            </a:r>
            <a:r>
              <a:rPr lang="es-ES" sz="2800" dirty="0">
                <a:ea typeface="Calibri"/>
                <a:cs typeface="Calibri"/>
              </a:rPr>
              <a:t> Pro</a:t>
            </a:r>
            <a:r>
              <a:rPr lang="es-ES" sz="3200" dirty="0">
                <a:ea typeface="Calibri"/>
                <a:cs typeface="Calibri"/>
              </a:rPr>
              <a:t>.</a:t>
            </a:r>
          </a:p>
        </p:txBody>
      </p:sp>
    </p:spTree>
    <p:extLst>
      <p:ext uri="{BB962C8B-B14F-4D97-AF65-F5344CB8AC3E}">
        <p14:creationId xmlns:p14="http://schemas.microsoft.com/office/powerpoint/2010/main" val="1489505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C74691-6C14-2011-EF18-DDEB6D006BC4}"/>
              </a:ext>
            </a:extLst>
          </p:cNvPr>
          <p:cNvSpPr>
            <a:spLocks noGrp="1"/>
          </p:cNvSpPr>
          <p:nvPr>
            <p:ph type="title"/>
          </p:nvPr>
        </p:nvSpPr>
        <p:spPr/>
        <p:txBody>
          <a:bodyPr/>
          <a:lstStyle/>
          <a:p>
            <a:r>
              <a:rPr lang="es-ES" dirty="0"/>
              <a:t>Conclusiones:</a:t>
            </a:r>
          </a:p>
        </p:txBody>
      </p:sp>
      <p:sp>
        <p:nvSpPr>
          <p:cNvPr id="3" name="Marcador de contenido 2">
            <a:extLst>
              <a:ext uri="{FF2B5EF4-FFF2-40B4-BE49-F238E27FC236}">
                <a16:creationId xmlns:a16="http://schemas.microsoft.com/office/drawing/2014/main" id="{56410019-B054-2107-19AA-BF3D99080EE0}"/>
              </a:ext>
            </a:extLst>
          </p:cNvPr>
          <p:cNvSpPr>
            <a:spLocks noGrp="1"/>
          </p:cNvSpPr>
          <p:nvPr>
            <p:ph idx="1"/>
          </p:nvPr>
        </p:nvSpPr>
        <p:spPr/>
        <p:txBody>
          <a:bodyPr vert="horz" lIns="91440" tIns="45720" rIns="91440" bIns="45720" rtlCol="0" anchor="t">
            <a:normAutofit/>
          </a:bodyPr>
          <a:lstStyle/>
          <a:p>
            <a:r>
              <a:rPr lang="es-ES" sz="2800" dirty="0">
                <a:ea typeface="Calibri"/>
                <a:cs typeface="Calibri"/>
              </a:rPr>
              <a:t>Esta ha sido una experiencia interesante de cómo poder hacer una página web de una manera más sencilla gracias a las plantillas visuales pre hechas que brinda </a:t>
            </a:r>
            <a:r>
              <a:rPr lang="es-ES" sz="2800" dirty="0" err="1">
                <a:ea typeface="Calibri"/>
                <a:cs typeface="Calibri"/>
              </a:rPr>
              <a:t>word</a:t>
            </a:r>
            <a:r>
              <a:rPr lang="es-ES" sz="2800" dirty="0">
                <a:ea typeface="Calibri"/>
                <a:cs typeface="Calibri"/>
              </a:rPr>
              <a:t> </a:t>
            </a:r>
            <a:r>
              <a:rPr lang="es-ES" sz="2800" dirty="0" err="1">
                <a:ea typeface="Calibri"/>
                <a:cs typeface="Calibri"/>
              </a:rPr>
              <a:t>press</a:t>
            </a:r>
            <a:r>
              <a:rPr lang="es-ES" sz="2800" dirty="0">
                <a:ea typeface="Calibri"/>
                <a:cs typeface="Calibri"/>
              </a:rPr>
              <a:t>, además buscando hacer algo más interesante que en nuestro caso es un catálogo de casas de apuestas, en la que nuestra principal observación era ofrecer distintos tipos de páginas en las que uno puede verse inmerso. </a:t>
            </a:r>
          </a:p>
        </p:txBody>
      </p:sp>
    </p:spTree>
    <p:extLst>
      <p:ext uri="{BB962C8B-B14F-4D97-AF65-F5344CB8AC3E}">
        <p14:creationId xmlns:p14="http://schemas.microsoft.com/office/powerpoint/2010/main" val="3569171302"/>
      </p:ext>
    </p:extLst>
  </p:cSld>
  <p:clrMapOvr>
    <a:masterClrMapping/>
  </p:clrMapOvr>
</p:sld>
</file>

<file path=ppt/theme/theme1.xml><?xml version="1.0" encoding="utf-8"?>
<a:theme xmlns:a="http://schemas.openxmlformats.org/drawingml/2006/main" name="Confetti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7F"/>
      </a:accent3>
      <a:accent4>
        <a:srgbClr val="76AD78"/>
      </a:accent4>
      <a:accent5>
        <a:srgbClr val="81AB94"/>
      </a:accent5>
      <a:accent6>
        <a:srgbClr val="74AAA2"/>
      </a:accent6>
      <a:hlink>
        <a:srgbClr val="6978AE"/>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6</Slides>
  <Notes>0</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ConfettiVTI</vt:lpstr>
      <vt:lpstr>PROPUESTA PÁGINA WEB</vt:lpstr>
      <vt:lpstr>Grupo 05 “En busca del teyo”:</vt:lpstr>
      <vt:lpstr>Descripción:</vt:lpstr>
      <vt:lpstr>Descripción de funciones:</vt:lpstr>
      <vt:lpstr>Herramientas:</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207</cp:revision>
  <dcterms:created xsi:type="dcterms:W3CDTF">2024-10-06T14:25:29Z</dcterms:created>
  <dcterms:modified xsi:type="dcterms:W3CDTF">2024-10-06T18:09:07Z</dcterms:modified>
</cp:coreProperties>
</file>