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8" r:id="rId6"/>
    <p:sldId id="260" r:id="rId7"/>
    <p:sldId id="261" r:id="rId8"/>
    <p:sldId id="262" r:id="rId9"/>
    <p:sldId id="263" r:id="rId10"/>
    <p:sldId id="264" r:id="rId11"/>
    <p:sldId id="270" r:id="rId12"/>
    <p:sldId id="265" r:id="rId13"/>
    <p:sldId id="266" r:id="rId14"/>
    <p:sldId id="267" r:id="rId15"/>
    <p:sldId id="269" r:id="rId16"/>
    <p:sldId id="271" r:id="rId17"/>
    <p:sldId id="272" r:id="rId18"/>
    <p:sldId id="273" r:id="rId19"/>
    <p:sldId id="274" r:id="rId20"/>
    <p:sldId id="275" r:id="rId21"/>
    <p:sldId id="276"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06" autoAdjust="0"/>
  </p:normalViewPr>
  <p:slideViewPr>
    <p:cSldViewPr snapToGrid="0">
      <p:cViewPr varScale="1">
        <p:scale>
          <a:sx n="71" d="100"/>
          <a:sy n="71" d="100"/>
        </p:scale>
        <p:origin x="91"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5FE14-3E85-420A-B3B7-2EFC9E40E09C}" type="datetimeFigureOut">
              <a:rPr lang="zh-CN" altLang="en-US" smtClean="0"/>
              <a:t>2025/6/4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B4A62-4931-46BA-8B98-1D2BBD9A65D1}" type="slidenum">
              <a:rPr lang="zh-CN" altLang="en-US" smtClean="0"/>
              <a:t>‹#›</a:t>
            </a:fld>
            <a:endParaRPr lang="zh-CN" altLang="en-US"/>
          </a:p>
        </p:txBody>
      </p:sp>
    </p:spTree>
    <p:extLst>
      <p:ext uri="{BB962C8B-B14F-4D97-AF65-F5344CB8AC3E}">
        <p14:creationId xmlns:p14="http://schemas.microsoft.com/office/powerpoint/2010/main" val="42819331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此时可以在黑板上进行数据集划分过程的演示，效果应该会比</a:t>
            </a:r>
            <a:r>
              <a:rPr lang="en-US" altLang="zh-CN" dirty="0"/>
              <a:t>PPT</a:t>
            </a:r>
            <a:r>
              <a:rPr lang="zh-CN" altLang="en-US" dirty="0"/>
              <a:t>效果好一些</a:t>
            </a:r>
          </a:p>
        </p:txBody>
      </p:sp>
      <p:sp>
        <p:nvSpPr>
          <p:cNvPr id="4" name="灯片编号占位符 3"/>
          <p:cNvSpPr>
            <a:spLocks noGrp="1"/>
          </p:cNvSpPr>
          <p:nvPr>
            <p:ph type="sldNum" sz="quarter" idx="5"/>
          </p:nvPr>
        </p:nvSpPr>
        <p:spPr/>
        <p:txBody>
          <a:bodyPr/>
          <a:lstStyle/>
          <a:p>
            <a:fld id="{04FB4A62-4931-46BA-8B98-1D2BBD9A65D1}" type="slidenum">
              <a:rPr lang="zh-CN" altLang="en-US" smtClean="0"/>
              <a:t>7</a:t>
            </a:fld>
            <a:endParaRPr lang="zh-CN" altLang="en-US"/>
          </a:p>
        </p:txBody>
      </p:sp>
    </p:spTree>
    <p:extLst>
      <p:ext uri="{BB962C8B-B14F-4D97-AF65-F5344CB8AC3E}">
        <p14:creationId xmlns:p14="http://schemas.microsoft.com/office/powerpoint/2010/main" val="898522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0F7B9-1E5E-42D3-A863-D90BAD02C26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BB51EA-431A-4F8B-8809-BE4A326670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FB29692-5495-4182-83F4-BFD817E6E6AF}"/>
              </a:ext>
            </a:extLst>
          </p:cNvPr>
          <p:cNvSpPr>
            <a:spLocks noGrp="1"/>
          </p:cNvSpPr>
          <p:nvPr>
            <p:ph type="dt" sz="half" idx="10"/>
          </p:nvPr>
        </p:nvSpPr>
        <p:spPr/>
        <p:txBody>
          <a:bodyPr/>
          <a:lstStyle/>
          <a:p>
            <a:fld id="{6FF6F19B-434B-4933-A6C2-955580598D9B}" type="datetimeFigureOut">
              <a:rPr lang="zh-CN" altLang="en-US" smtClean="0"/>
              <a:t>2025/6/4</a:t>
            </a:fld>
            <a:endParaRPr lang="zh-CN" altLang="en-US"/>
          </a:p>
        </p:txBody>
      </p:sp>
      <p:sp>
        <p:nvSpPr>
          <p:cNvPr id="5" name="页脚占位符 4">
            <a:extLst>
              <a:ext uri="{FF2B5EF4-FFF2-40B4-BE49-F238E27FC236}">
                <a16:creationId xmlns:a16="http://schemas.microsoft.com/office/drawing/2014/main" id="{330EBF15-9335-4606-92E8-ED411DB636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058DC8-396E-45C8-931C-49249A65D8BA}"/>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4030942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EDB107-EDAF-4EC5-A547-5512855690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F4200C-ECA4-407A-A617-0DF0393B8FD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5B9373-EB8B-4017-99C0-81C70BD33A76}"/>
              </a:ext>
            </a:extLst>
          </p:cNvPr>
          <p:cNvSpPr>
            <a:spLocks noGrp="1"/>
          </p:cNvSpPr>
          <p:nvPr>
            <p:ph type="dt" sz="half" idx="10"/>
          </p:nvPr>
        </p:nvSpPr>
        <p:spPr/>
        <p:txBody>
          <a:bodyPr/>
          <a:lstStyle/>
          <a:p>
            <a:fld id="{6FF6F19B-434B-4933-A6C2-955580598D9B}" type="datetimeFigureOut">
              <a:rPr lang="zh-CN" altLang="en-US" smtClean="0"/>
              <a:t>2025/6/4</a:t>
            </a:fld>
            <a:endParaRPr lang="zh-CN" altLang="en-US"/>
          </a:p>
        </p:txBody>
      </p:sp>
      <p:sp>
        <p:nvSpPr>
          <p:cNvPr id="5" name="页脚占位符 4">
            <a:extLst>
              <a:ext uri="{FF2B5EF4-FFF2-40B4-BE49-F238E27FC236}">
                <a16:creationId xmlns:a16="http://schemas.microsoft.com/office/drawing/2014/main" id="{0FBEA07F-567C-4B21-977F-75897F174DC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7926A7-FB82-4CF2-A99C-19F6DA62E39F}"/>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1143159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A2529D7-4C75-459F-9275-6785A06EB84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BA9E6A0-BAF9-4B80-BCBD-A8B31B947D4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3B0B1C-6D48-4E09-B0E1-A1E8AF96DE7C}"/>
              </a:ext>
            </a:extLst>
          </p:cNvPr>
          <p:cNvSpPr>
            <a:spLocks noGrp="1"/>
          </p:cNvSpPr>
          <p:nvPr>
            <p:ph type="dt" sz="half" idx="10"/>
          </p:nvPr>
        </p:nvSpPr>
        <p:spPr/>
        <p:txBody>
          <a:bodyPr/>
          <a:lstStyle/>
          <a:p>
            <a:fld id="{6FF6F19B-434B-4933-A6C2-955580598D9B}" type="datetimeFigureOut">
              <a:rPr lang="zh-CN" altLang="en-US" smtClean="0"/>
              <a:t>2025/6/4</a:t>
            </a:fld>
            <a:endParaRPr lang="zh-CN" altLang="en-US"/>
          </a:p>
        </p:txBody>
      </p:sp>
      <p:sp>
        <p:nvSpPr>
          <p:cNvPr id="5" name="页脚占位符 4">
            <a:extLst>
              <a:ext uri="{FF2B5EF4-FFF2-40B4-BE49-F238E27FC236}">
                <a16:creationId xmlns:a16="http://schemas.microsoft.com/office/drawing/2014/main" id="{72F71A9C-BD00-43A7-A01C-31920F5254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157CBA-9C85-4E7C-943D-4B284E78A9F7}"/>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34662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96973A-DCDB-4289-8424-7B9FBACD25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FC669B0-6BA0-4498-BEF7-CC2852DE5A9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573BEE-94CA-41F0-8FAB-D336A9D14C75}"/>
              </a:ext>
            </a:extLst>
          </p:cNvPr>
          <p:cNvSpPr>
            <a:spLocks noGrp="1"/>
          </p:cNvSpPr>
          <p:nvPr>
            <p:ph type="dt" sz="half" idx="10"/>
          </p:nvPr>
        </p:nvSpPr>
        <p:spPr/>
        <p:txBody>
          <a:bodyPr/>
          <a:lstStyle/>
          <a:p>
            <a:fld id="{6FF6F19B-434B-4933-A6C2-955580598D9B}" type="datetimeFigureOut">
              <a:rPr lang="zh-CN" altLang="en-US" smtClean="0"/>
              <a:t>2025/6/4</a:t>
            </a:fld>
            <a:endParaRPr lang="zh-CN" altLang="en-US"/>
          </a:p>
        </p:txBody>
      </p:sp>
      <p:sp>
        <p:nvSpPr>
          <p:cNvPr id="5" name="页脚占位符 4">
            <a:extLst>
              <a:ext uri="{FF2B5EF4-FFF2-40B4-BE49-F238E27FC236}">
                <a16:creationId xmlns:a16="http://schemas.microsoft.com/office/drawing/2014/main" id="{7D038B93-8A57-493E-A36E-F77E9B78BD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FAF082-1422-4765-87F7-DCB356258B14}"/>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3700795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55908A-ED14-404B-99BD-6FF9AEE9F3A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1EEE6B3-1C57-4A5B-8975-BAC276234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0D0411-5E8B-4FC1-A859-E78CBE8F8436}"/>
              </a:ext>
            </a:extLst>
          </p:cNvPr>
          <p:cNvSpPr>
            <a:spLocks noGrp="1"/>
          </p:cNvSpPr>
          <p:nvPr>
            <p:ph type="dt" sz="half" idx="10"/>
          </p:nvPr>
        </p:nvSpPr>
        <p:spPr/>
        <p:txBody>
          <a:bodyPr/>
          <a:lstStyle/>
          <a:p>
            <a:fld id="{6FF6F19B-434B-4933-A6C2-955580598D9B}" type="datetimeFigureOut">
              <a:rPr lang="zh-CN" altLang="en-US" smtClean="0"/>
              <a:t>2025/6/4</a:t>
            </a:fld>
            <a:endParaRPr lang="zh-CN" altLang="en-US"/>
          </a:p>
        </p:txBody>
      </p:sp>
      <p:sp>
        <p:nvSpPr>
          <p:cNvPr id="5" name="页脚占位符 4">
            <a:extLst>
              <a:ext uri="{FF2B5EF4-FFF2-40B4-BE49-F238E27FC236}">
                <a16:creationId xmlns:a16="http://schemas.microsoft.com/office/drawing/2014/main" id="{8E1031CB-46AC-4E58-A2FA-A299236BEE7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341CF-DEA6-4EEE-B468-EAF5DF6075CD}"/>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2066472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36D4E-21BE-4DC0-8B06-FF3B8B9F9F2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1B2C52A-3D7B-438C-8C91-A76FF19FCC9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27CD796-316C-4BD7-B0FE-FB199776547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4885CD8-A348-49F4-9E02-F05B4C341DC1}"/>
              </a:ext>
            </a:extLst>
          </p:cNvPr>
          <p:cNvSpPr>
            <a:spLocks noGrp="1"/>
          </p:cNvSpPr>
          <p:nvPr>
            <p:ph type="dt" sz="half" idx="10"/>
          </p:nvPr>
        </p:nvSpPr>
        <p:spPr/>
        <p:txBody>
          <a:bodyPr/>
          <a:lstStyle/>
          <a:p>
            <a:fld id="{6FF6F19B-434B-4933-A6C2-955580598D9B}" type="datetimeFigureOut">
              <a:rPr lang="zh-CN" altLang="en-US" smtClean="0"/>
              <a:t>2025/6/4</a:t>
            </a:fld>
            <a:endParaRPr lang="zh-CN" altLang="en-US"/>
          </a:p>
        </p:txBody>
      </p:sp>
      <p:sp>
        <p:nvSpPr>
          <p:cNvPr id="6" name="页脚占位符 5">
            <a:extLst>
              <a:ext uri="{FF2B5EF4-FFF2-40B4-BE49-F238E27FC236}">
                <a16:creationId xmlns:a16="http://schemas.microsoft.com/office/drawing/2014/main" id="{92AF8379-44BC-435C-BEB5-576E641DBD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99B1DA-ECE0-4F94-99DC-7C1703CDB6AE}"/>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255291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3A2D1C-CC22-4A91-BAB7-20E33796AA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7260569-02B5-4E9C-A5D5-AA251D5EB5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33D755C-F476-4949-B379-D4B3C29306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8DF8A57-F738-449A-A1D4-F84C51F7B3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6241581-0985-42D0-8AFE-53730A3AFAA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DF1A98C-79A9-408A-9EFA-1D27E576834E}"/>
              </a:ext>
            </a:extLst>
          </p:cNvPr>
          <p:cNvSpPr>
            <a:spLocks noGrp="1"/>
          </p:cNvSpPr>
          <p:nvPr>
            <p:ph type="dt" sz="half" idx="10"/>
          </p:nvPr>
        </p:nvSpPr>
        <p:spPr/>
        <p:txBody>
          <a:bodyPr/>
          <a:lstStyle/>
          <a:p>
            <a:fld id="{6FF6F19B-434B-4933-A6C2-955580598D9B}" type="datetimeFigureOut">
              <a:rPr lang="zh-CN" altLang="en-US" smtClean="0"/>
              <a:t>2025/6/4</a:t>
            </a:fld>
            <a:endParaRPr lang="zh-CN" altLang="en-US"/>
          </a:p>
        </p:txBody>
      </p:sp>
      <p:sp>
        <p:nvSpPr>
          <p:cNvPr id="8" name="页脚占位符 7">
            <a:extLst>
              <a:ext uri="{FF2B5EF4-FFF2-40B4-BE49-F238E27FC236}">
                <a16:creationId xmlns:a16="http://schemas.microsoft.com/office/drawing/2014/main" id="{20ED408C-EC8B-4A37-8E80-C645E70126E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AF8D50-2CB9-461E-8E9C-314E8F6825BB}"/>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190757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C26558-5BBA-45A2-AB98-F08B5654934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83071B3-4816-47BC-B98F-40F258B9B2BE}"/>
              </a:ext>
            </a:extLst>
          </p:cNvPr>
          <p:cNvSpPr>
            <a:spLocks noGrp="1"/>
          </p:cNvSpPr>
          <p:nvPr>
            <p:ph type="dt" sz="half" idx="10"/>
          </p:nvPr>
        </p:nvSpPr>
        <p:spPr/>
        <p:txBody>
          <a:bodyPr/>
          <a:lstStyle/>
          <a:p>
            <a:fld id="{6FF6F19B-434B-4933-A6C2-955580598D9B}" type="datetimeFigureOut">
              <a:rPr lang="zh-CN" altLang="en-US" smtClean="0"/>
              <a:t>2025/6/4</a:t>
            </a:fld>
            <a:endParaRPr lang="zh-CN" altLang="en-US"/>
          </a:p>
        </p:txBody>
      </p:sp>
      <p:sp>
        <p:nvSpPr>
          <p:cNvPr id="4" name="页脚占位符 3">
            <a:extLst>
              <a:ext uri="{FF2B5EF4-FFF2-40B4-BE49-F238E27FC236}">
                <a16:creationId xmlns:a16="http://schemas.microsoft.com/office/drawing/2014/main" id="{60746999-2610-428C-8445-FEB47364510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820152B-4018-4840-AC3A-9C5AFBE2C087}"/>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312413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529B6D6-F987-47A9-9C09-92FF42D850AF}"/>
              </a:ext>
            </a:extLst>
          </p:cNvPr>
          <p:cNvSpPr>
            <a:spLocks noGrp="1"/>
          </p:cNvSpPr>
          <p:nvPr>
            <p:ph type="dt" sz="half" idx="10"/>
          </p:nvPr>
        </p:nvSpPr>
        <p:spPr/>
        <p:txBody>
          <a:bodyPr/>
          <a:lstStyle/>
          <a:p>
            <a:fld id="{6FF6F19B-434B-4933-A6C2-955580598D9B}" type="datetimeFigureOut">
              <a:rPr lang="zh-CN" altLang="en-US" smtClean="0"/>
              <a:t>2025/6/4</a:t>
            </a:fld>
            <a:endParaRPr lang="zh-CN" altLang="en-US"/>
          </a:p>
        </p:txBody>
      </p:sp>
      <p:sp>
        <p:nvSpPr>
          <p:cNvPr id="3" name="页脚占位符 2">
            <a:extLst>
              <a:ext uri="{FF2B5EF4-FFF2-40B4-BE49-F238E27FC236}">
                <a16:creationId xmlns:a16="http://schemas.microsoft.com/office/drawing/2014/main" id="{C7B0DF64-010F-41A3-95F6-214964DD1CE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8DD256-4A54-4066-8B6B-F3972AA369C7}"/>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3564422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4A657-5A3B-4126-BB37-F200B18588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00D95EA-06F7-40C7-BA3A-48672FCA6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5D11FA3-534A-4EB5-BE47-46F8DC841A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AEAB5F-64E4-49E1-B279-E1D35E53B2B5}"/>
              </a:ext>
            </a:extLst>
          </p:cNvPr>
          <p:cNvSpPr>
            <a:spLocks noGrp="1"/>
          </p:cNvSpPr>
          <p:nvPr>
            <p:ph type="dt" sz="half" idx="10"/>
          </p:nvPr>
        </p:nvSpPr>
        <p:spPr/>
        <p:txBody>
          <a:bodyPr/>
          <a:lstStyle/>
          <a:p>
            <a:fld id="{6FF6F19B-434B-4933-A6C2-955580598D9B}" type="datetimeFigureOut">
              <a:rPr lang="zh-CN" altLang="en-US" smtClean="0"/>
              <a:t>2025/6/4</a:t>
            </a:fld>
            <a:endParaRPr lang="zh-CN" altLang="en-US"/>
          </a:p>
        </p:txBody>
      </p:sp>
      <p:sp>
        <p:nvSpPr>
          <p:cNvPr id="6" name="页脚占位符 5">
            <a:extLst>
              <a:ext uri="{FF2B5EF4-FFF2-40B4-BE49-F238E27FC236}">
                <a16:creationId xmlns:a16="http://schemas.microsoft.com/office/drawing/2014/main" id="{2CB35992-0FC3-4993-87CF-FEE2C72E79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AF0A92-F00A-4016-941A-C438A5A6273D}"/>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109671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EEB81-9C97-4A95-B511-F29E25FA23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379270B-93AB-4BF4-808A-6F9B339C14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B04AF14-31BD-4458-819A-7315C4870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B649A29-EFF8-4261-9C1D-2C2D2D90EB33}"/>
              </a:ext>
            </a:extLst>
          </p:cNvPr>
          <p:cNvSpPr>
            <a:spLocks noGrp="1"/>
          </p:cNvSpPr>
          <p:nvPr>
            <p:ph type="dt" sz="half" idx="10"/>
          </p:nvPr>
        </p:nvSpPr>
        <p:spPr/>
        <p:txBody>
          <a:bodyPr/>
          <a:lstStyle/>
          <a:p>
            <a:fld id="{6FF6F19B-434B-4933-A6C2-955580598D9B}" type="datetimeFigureOut">
              <a:rPr lang="zh-CN" altLang="en-US" smtClean="0"/>
              <a:t>2025/6/4</a:t>
            </a:fld>
            <a:endParaRPr lang="zh-CN" altLang="en-US"/>
          </a:p>
        </p:txBody>
      </p:sp>
      <p:sp>
        <p:nvSpPr>
          <p:cNvPr id="6" name="页脚占位符 5">
            <a:extLst>
              <a:ext uri="{FF2B5EF4-FFF2-40B4-BE49-F238E27FC236}">
                <a16:creationId xmlns:a16="http://schemas.microsoft.com/office/drawing/2014/main" id="{07124BCA-65E1-4624-8E86-997D7353E2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CB4B0E-7B38-47FE-83C6-3E63FC955CC1}"/>
              </a:ext>
            </a:extLst>
          </p:cNvPr>
          <p:cNvSpPr>
            <a:spLocks noGrp="1"/>
          </p:cNvSpPr>
          <p:nvPr>
            <p:ph type="sldNum" sz="quarter" idx="12"/>
          </p:nvPr>
        </p:nvSpPr>
        <p:spPr/>
        <p:txBody>
          <a:body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3907432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FAFE21-12D8-4890-AAFF-6A7078DCA1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6EB37BC-F90B-4415-BBDB-D8701D93E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15A828-9F8A-4D0A-BBDA-4ED2CE560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F6F19B-434B-4933-A6C2-955580598D9B}" type="datetimeFigureOut">
              <a:rPr lang="zh-CN" altLang="en-US" smtClean="0"/>
              <a:t>2025/6/4</a:t>
            </a:fld>
            <a:endParaRPr lang="zh-CN" altLang="en-US"/>
          </a:p>
        </p:txBody>
      </p:sp>
      <p:sp>
        <p:nvSpPr>
          <p:cNvPr id="5" name="页脚占位符 4">
            <a:extLst>
              <a:ext uri="{FF2B5EF4-FFF2-40B4-BE49-F238E27FC236}">
                <a16:creationId xmlns:a16="http://schemas.microsoft.com/office/drawing/2014/main" id="{68BF9268-A3F0-4503-9080-7C82FBEA4E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1740E73-7420-4644-96F0-EB39FECE0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CA19D3-DA5E-43EF-93D8-EFD0F732F65B}" type="slidenum">
              <a:rPr lang="zh-CN" altLang="en-US" smtClean="0"/>
              <a:t>‹#›</a:t>
            </a:fld>
            <a:endParaRPr lang="zh-CN" altLang="en-US"/>
          </a:p>
        </p:txBody>
      </p:sp>
    </p:spTree>
    <p:extLst>
      <p:ext uri="{BB962C8B-B14F-4D97-AF65-F5344CB8AC3E}">
        <p14:creationId xmlns:p14="http://schemas.microsoft.com/office/powerpoint/2010/main" val="862500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3F38F-A617-4392-B280-B2EB7078EC93}"/>
              </a:ext>
            </a:extLst>
          </p:cNvPr>
          <p:cNvSpPr>
            <a:spLocks noGrp="1"/>
          </p:cNvSpPr>
          <p:nvPr>
            <p:ph type="ctrTitle"/>
          </p:nvPr>
        </p:nvSpPr>
        <p:spPr>
          <a:xfrm>
            <a:off x="1260021" y="2007908"/>
            <a:ext cx="9671957" cy="1850845"/>
          </a:xfrm>
        </p:spPr>
        <p:txBody>
          <a:bodyPr>
            <a:normAutofit fontScale="90000"/>
          </a:bodyPr>
          <a:lstStyle/>
          <a:p>
            <a:pPr>
              <a:lnSpc>
                <a:spcPts val="6900"/>
              </a:lnSpc>
            </a:pPr>
            <a:r>
              <a:rPr lang="zh-CN" altLang="en-US" b="1" dirty="0">
                <a:latin typeface="等线 Light" panose="02010600030101010101" pitchFamily="2" charset="-122"/>
                <a:ea typeface="等线 Light" panose="02010600030101010101" pitchFamily="2" charset="-122"/>
              </a:rPr>
              <a:t>基于</a:t>
            </a:r>
            <a:r>
              <a:rPr lang="en-US" altLang="zh-CN" b="1" dirty="0" err="1">
                <a:latin typeface="等线 Light" panose="02010600030101010101" pitchFamily="2" charset="-122"/>
                <a:ea typeface="等线 Light" panose="02010600030101010101" pitchFamily="2" charset="-122"/>
              </a:rPr>
              <a:t>ResNet</a:t>
            </a:r>
            <a:r>
              <a:rPr lang="zh-CN" altLang="en-US" b="1" dirty="0">
                <a:latin typeface="等线 Light" panose="02010600030101010101" pitchFamily="2" charset="-122"/>
                <a:ea typeface="等线 Light" panose="02010600030101010101" pitchFamily="2" charset="-122"/>
              </a:rPr>
              <a:t>的船舶图像分类</a:t>
            </a:r>
            <a:br>
              <a:rPr lang="en-US" altLang="zh-CN" b="1" dirty="0">
                <a:latin typeface="等线 Light" panose="02010600030101010101" pitchFamily="2" charset="-122"/>
                <a:ea typeface="等线 Light" panose="02010600030101010101" pitchFamily="2" charset="-122"/>
              </a:rPr>
            </a:br>
            <a:r>
              <a:rPr lang="en-US" altLang="zh-CN" b="1" dirty="0">
                <a:latin typeface="等线 Light" panose="02010600030101010101" pitchFamily="2" charset="-122"/>
                <a:ea typeface="等线 Light" panose="02010600030101010101" pitchFamily="2" charset="-122"/>
              </a:rPr>
              <a:t>-</a:t>
            </a:r>
            <a:r>
              <a:rPr lang="zh-CN" altLang="en-US" b="1" dirty="0">
                <a:latin typeface="等线 Light" panose="02010600030101010101" pitchFamily="2" charset="-122"/>
                <a:ea typeface="等线 Light" panose="02010600030101010101" pitchFamily="2" charset="-122"/>
              </a:rPr>
              <a:t>实验步骤、性能评价与分析</a:t>
            </a:r>
          </a:p>
        </p:txBody>
      </p:sp>
      <p:sp>
        <p:nvSpPr>
          <p:cNvPr id="3" name="副标题 2">
            <a:extLst>
              <a:ext uri="{FF2B5EF4-FFF2-40B4-BE49-F238E27FC236}">
                <a16:creationId xmlns:a16="http://schemas.microsoft.com/office/drawing/2014/main" id="{63F85CB0-5706-4755-A219-BC973249557C}"/>
              </a:ext>
            </a:extLst>
          </p:cNvPr>
          <p:cNvSpPr>
            <a:spLocks noGrp="1"/>
          </p:cNvSpPr>
          <p:nvPr>
            <p:ph type="subTitle" idx="1"/>
          </p:nvPr>
        </p:nvSpPr>
        <p:spPr>
          <a:xfrm>
            <a:off x="1523999" y="4932382"/>
            <a:ext cx="9144000" cy="594657"/>
          </a:xfrm>
        </p:spPr>
        <p:txBody>
          <a:bodyPr>
            <a:noAutofit/>
          </a:bodyPr>
          <a:lstStyle/>
          <a:p>
            <a:r>
              <a:rPr lang="en-US" altLang="zh-CN" sz="3600" dirty="0"/>
              <a:t>- 2023</a:t>
            </a:r>
            <a:r>
              <a:rPr lang="zh-CN" altLang="en-US" sz="3600" dirty="0"/>
              <a:t>年</a:t>
            </a:r>
            <a:r>
              <a:rPr lang="en-US" altLang="zh-CN" sz="3600" dirty="0"/>
              <a:t>5</a:t>
            </a:r>
            <a:r>
              <a:rPr lang="zh-CN" altLang="en-US" sz="3600" dirty="0"/>
              <a:t>月</a:t>
            </a:r>
            <a:r>
              <a:rPr lang="en-US" altLang="zh-CN" sz="3600" dirty="0"/>
              <a:t>26</a:t>
            </a:r>
            <a:r>
              <a:rPr lang="zh-CN" altLang="en-US" sz="3600" dirty="0"/>
              <a:t>日 </a:t>
            </a:r>
            <a:r>
              <a:rPr lang="en-US" altLang="zh-CN" sz="3600" dirty="0"/>
              <a:t>-</a:t>
            </a:r>
            <a:endParaRPr lang="zh-CN" altLang="en-US" sz="3600" dirty="0"/>
          </a:p>
        </p:txBody>
      </p:sp>
    </p:spTree>
    <p:extLst>
      <p:ext uri="{BB962C8B-B14F-4D97-AF65-F5344CB8AC3E}">
        <p14:creationId xmlns:p14="http://schemas.microsoft.com/office/powerpoint/2010/main" val="1457549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5699B60-5092-48D8-B4E5-A79C73F79B53}"/>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6EC5C742-656F-459C-8728-5CC177ACCC8E}"/>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7A51F54-2016-4C7E-92B5-AEAF75674146}"/>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p>
          </p:txBody>
        </p:sp>
      </p:grpSp>
      <p:pic>
        <p:nvPicPr>
          <p:cNvPr id="6" name="图片 5">
            <a:extLst>
              <a:ext uri="{FF2B5EF4-FFF2-40B4-BE49-F238E27FC236}">
                <a16:creationId xmlns:a16="http://schemas.microsoft.com/office/drawing/2014/main" id="{3D4648E2-4DFE-4C82-8858-776252C3B429}"/>
              </a:ext>
            </a:extLst>
          </p:cNvPr>
          <p:cNvPicPr>
            <a:picLocks noChangeAspect="1"/>
          </p:cNvPicPr>
          <p:nvPr/>
        </p:nvPicPr>
        <p:blipFill>
          <a:blip r:embed="rId2"/>
          <a:stretch>
            <a:fillRect/>
          </a:stretch>
        </p:blipFill>
        <p:spPr>
          <a:xfrm>
            <a:off x="361950" y="1886874"/>
            <a:ext cx="9639300" cy="1657350"/>
          </a:xfrm>
          <a:prstGeom prst="rect">
            <a:avLst/>
          </a:prstGeom>
        </p:spPr>
      </p:pic>
      <p:pic>
        <p:nvPicPr>
          <p:cNvPr id="8" name="图片 7">
            <a:extLst>
              <a:ext uri="{FF2B5EF4-FFF2-40B4-BE49-F238E27FC236}">
                <a16:creationId xmlns:a16="http://schemas.microsoft.com/office/drawing/2014/main" id="{7CD00412-1428-47D3-92B4-D771E0896B09}"/>
              </a:ext>
            </a:extLst>
          </p:cNvPr>
          <p:cNvPicPr>
            <a:picLocks noChangeAspect="1"/>
          </p:cNvPicPr>
          <p:nvPr/>
        </p:nvPicPr>
        <p:blipFill>
          <a:blip r:embed="rId3"/>
          <a:stretch>
            <a:fillRect/>
          </a:stretch>
        </p:blipFill>
        <p:spPr>
          <a:xfrm>
            <a:off x="361950" y="3514268"/>
            <a:ext cx="3819525" cy="2600325"/>
          </a:xfrm>
          <a:prstGeom prst="rect">
            <a:avLst/>
          </a:prstGeom>
        </p:spPr>
      </p:pic>
      <p:sp>
        <p:nvSpPr>
          <p:cNvPr id="9" name="文本框 8">
            <a:extLst>
              <a:ext uri="{FF2B5EF4-FFF2-40B4-BE49-F238E27FC236}">
                <a16:creationId xmlns:a16="http://schemas.microsoft.com/office/drawing/2014/main" id="{103CB2CC-7C4F-4546-8F2D-B06CA28C2842}"/>
              </a:ext>
            </a:extLst>
          </p:cNvPr>
          <p:cNvSpPr txBox="1"/>
          <p:nvPr/>
        </p:nvSpPr>
        <p:spPr>
          <a:xfrm>
            <a:off x="152400" y="792352"/>
            <a:ext cx="11621678" cy="830997"/>
          </a:xfrm>
          <a:prstGeom prst="rect">
            <a:avLst/>
          </a:prstGeom>
          <a:solidFill>
            <a:schemeClr val="accent2">
              <a:lumMod val="20000"/>
              <a:lumOff val="80000"/>
            </a:schemeClr>
          </a:solidFill>
        </p:spPr>
        <p:txBody>
          <a:bodyPr wrap="square" rtlCol="0">
            <a:spAutoFit/>
          </a:bodyPr>
          <a:lstStyle/>
          <a:p>
            <a:r>
              <a:rPr lang="zh-CN" altLang="en-US" sz="2800" b="1" dirty="0"/>
              <a:t>数据加载</a:t>
            </a:r>
            <a:endParaRPr lang="en-US" altLang="zh-CN" sz="2800" b="1" dirty="0"/>
          </a:p>
          <a:p>
            <a:r>
              <a:rPr lang="zh-CN" altLang="en-US" sz="2000" dirty="0"/>
              <a:t>使用</a:t>
            </a:r>
            <a:r>
              <a:rPr lang="en-US" altLang="zh-CN" sz="2000" dirty="0"/>
              <a:t>PyTorch</a:t>
            </a:r>
            <a:r>
              <a:rPr lang="zh-CN" altLang="en-US" sz="2000" dirty="0"/>
              <a:t>中提供的接口，</a:t>
            </a:r>
            <a:r>
              <a:rPr lang="zh-CN" altLang="en-US" sz="2000" dirty="0">
                <a:solidFill>
                  <a:srgbClr val="C00000"/>
                </a:solidFill>
              </a:rPr>
              <a:t>只需要提供</a:t>
            </a:r>
            <a:r>
              <a:rPr lang="en-US" altLang="zh-CN" sz="2000" dirty="0">
                <a:solidFill>
                  <a:srgbClr val="C00000"/>
                </a:solidFill>
              </a:rPr>
              <a:t>train</a:t>
            </a:r>
            <a:r>
              <a:rPr lang="zh-CN" altLang="en-US" sz="2000" dirty="0">
                <a:solidFill>
                  <a:srgbClr val="C00000"/>
                </a:solidFill>
              </a:rPr>
              <a:t>文件夹的路径</a:t>
            </a:r>
            <a:r>
              <a:rPr lang="zh-CN" altLang="en-US" sz="2000" dirty="0"/>
              <a:t>，即可自动加载划分好类别的训练数据。</a:t>
            </a:r>
          </a:p>
        </p:txBody>
      </p:sp>
      <p:sp>
        <p:nvSpPr>
          <p:cNvPr id="10" name="矩形 9">
            <a:extLst>
              <a:ext uri="{FF2B5EF4-FFF2-40B4-BE49-F238E27FC236}">
                <a16:creationId xmlns:a16="http://schemas.microsoft.com/office/drawing/2014/main" id="{D015B2F7-4BB9-4DA0-81F8-2A6DD8501868}"/>
              </a:ext>
            </a:extLst>
          </p:cNvPr>
          <p:cNvSpPr/>
          <p:nvPr/>
        </p:nvSpPr>
        <p:spPr>
          <a:xfrm>
            <a:off x="361950" y="1886874"/>
            <a:ext cx="3681730" cy="40011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528E5B8-9134-4CD1-B48B-996AB4F7D375}"/>
              </a:ext>
            </a:extLst>
          </p:cNvPr>
          <p:cNvSpPr txBox="1"/>
          <p:nvPr/>
        </p:nvSpPr>
        <p:spPr>
          <a:xfrm>
            <a:off x="4043680" y="1911886"/>
            <a:ext cx="4185920" cy="369332"/>
          </a:xfrm>
          <a:prstGeom prst="rect">
            <a:avLst/>
          </a:prstGeom>
          <a:noFill/>
        </p:spPr>
        <p:txBody>
          <a:bodyPr wrap="square" rtlCol="0">
            <a:spAutoFit/>
          </a:bodyPr>
          <a:lstStyle/>
          <a:p>
            <a:r>
              <a:rPr lang="zh-CN" altLang="en-US" b="1" dirty="0">
                <a:solidFill>
                  <a:srgbClr val="C00000"/>
                </a:solidFill>
              </a:rPr>
              <a:t>即</a:t>
            </a:r>
            <a:r>
              <a:rPr lang="en-US" altLang="zh-CN" b="1" dirty="0">
                <a:solidFill>
                  <a:srgbClr val="C00000"/>
                </a:solidFill>
              </a:rPr>
              <a:t>train</a:t>
            </a:r>
            <a:r>
              <a:rPr lang="zh-CN" altLang="en-US" b="1" dirty="0">
                <a:solidFill>
                  <a:srgbClr val="C00000"/>
                </a:solidFill>
              </a:rPr>
              <a:t>和</a:t>
            </a:r>
            <a:r>
              <a:rPr lang="en-US" altLang="zh-CN" b="1" dirty="0">
                <a:solidFill>
                  <a:srgbClr val="C00000"/>
                </a:solidFill>
              </a:rPr>
              <a:t>val</a:t>
            </a:r>
            <a:r>
              <a:rPr lang="zh-CN" altLang="en-US" b="1" dirty="0">
                <a:solidFill>
                  <a:srgbClr val="C00000"/>
                </a:solidFill>
              </a:rPr>
              <a:t>文件夹所在的 </a:t>
            </a:r>
            <a:r>
              <a:rPr lang="en-US" altLang="zh-CN" b="1" dirty="0">
                <a:solidFill>
                  <a:srgbClr val="C00000"/>
                </a:solidFill>
              </a:rPr>
              <a:t>data </a:t>
            </a:r>
            <a:r>
              <a:rPr lang="zh-CN" altLang="en-US" b="1" dirty="0">
                <a:solidFill>
                  <a:srgbClr val="C00000"/>
                </a:solidFill>
              </a:rPr>
              <a:t>文件夹</a:t>
            </a:r>
          </a:p>
        </p:txBody>
      </p:sp>
      <p:sp>
        <p:nvSpPr>
          <p:cNvPr id="12" name="矩形 11">
            <a:extLst>
              <a:ext uri="{FF2B5EF4-FFF2-40B4-BE49-F238E27FC236}">
                <a16:creationId xmlns:a16="http://schemas.microsoft.com/office/drawing/2014/main" id="{CF82E1B0-FE1E-4057-9139-92A6F863C269}"/>
              </a:ext>
            </a:extLst>
          </p:cNvPr>
          <p:cNvSpPr/>
          <p:nvPr/>
        </p:nvSpPr>
        <p:spPr>
          <a:xfrm>
            <a:off x="4602480" y="2888320"/>
            <a:ext cx="4693920" cy="3693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CBC36A5-2766-4405-93B9-01AF4A49B5E8}"/>
              </a:ext>
            </a:extLst>
          </p:cNvPr>
          <p:cNvSpPr txBox="1"/>
          <p:nvPr/>
        </p:nvSpPr>
        <p:spPr>
          <a:xfrm>
            <a:off x="9398000" y="2715549"/>
            <a:ext cx="2794000" cy="646331"/>
          </a:xfrm>
          <a:prstGeom prst="rect">
            <a:avLst/>
          </a:prstGeom>
          <a:noFill/>
        </p:spPr>
        <p:txBody>
          <a:bodyPr wrap="square" rtlCol="0">
            <a:spAutoFit/>
          </a:bodyPr>
          <a:lstStyle/>
          <a:p>
            <a:r>
              <a:rPr lang="zh-CN" altLang="en-US" b="1" dirty="0">
                <a:solidFill>
                  <a:srgbClr val="C00000"/>
                </a:solidFill>
              </a:rPr>
              <a:t>直接通过</a:t>
            </a:r>
            <a:r>
              <a:rPr lang="en-US" altLang="zh-CN" b="1" dirty="0">
                <a:solidFill>
                  <a:srgbClr val="C00000"/>
                </a:solidFill>
              </a:rPr>
              <a:t>train</a:t>
            </a:r>
            <a:r>
              <a:rPr lang="zh-CN" altLang="en-US" b="1" dirty="0">
                <a:solidFill>
                  <a:srgbClr val="C00000"/>
                </a:solidFill>
              </a:rPr>
              <a:t>文件夹的路径来加载训练数据</a:t>
            </a:r>
          </a:p>
        </p:txBody>
      </p:sp>
      <p:sp>
        <p:nvSpPr>
          <p:cNvPr id="14" name="文本框 13">
            <a:extLst>
              <a:ext uri="{FF2B5EF4-FFF2-40B4-BE49-F238E27FC236}">
                <a16:creationId xmlns:a16="http://schemas.microsoft.com/office/drawing/2014/main" id="{A451BEE0-531F-4C00-A2C4-FDDF3F66995B}"/>
              </a:ext>
            </a:extLst>
          </p:cNvPr>
          <p:cNvSpPr txBox="1"/>
          <p:nvPr/>
        </p:nvSpPr>
        <p:spPr>
          <a:xfrm>
            <a:off x="4704839" y="3958251"/>
            <a:ext cx="4831080" cy="923330"/>
          </a:xfrm>
          <a:prstGeom prst="rect">
            <a:avLst/>
          </a:prstGeom>
          <a:noFill/>
        </p:spPr>
        <p:txBody>
          <a:bodyPr wrap="square" rtlCol="0">
            <a:spAutoFit/>
          </a:bodyPr>
          <a:lstStyle/>
          <a:p>
            <a:r>
              <a:rPr lang="zh-CN" altLang="en-US" b="1" dirty="0">
                <a:solidFill>
                  <a:srgbClr val="C00000"/>
                </a:solidFill>
              </a:rPr>
              <a:t>加载好的训练数据还会进一步根据批大小等参数做进一步划分，以便于后续迭代训练的时候能够直接调用数据块</a:t>
            </a:r>
          </a:p>
        </p:txBody>
      </p:sp>
      <p:cxnSp>
        <p:nvCxnSpPr>
          <p:cNvPr id="16" name="直接箭头连接符 15">
            <a:extLst>
              <a:ext uri="{FF2B5EF4-FFF2-40B4-BE49-F238E27FC236}">
                <a16:creationId xmlns:a16="http://schemas.microsoft.com/office/drawing/2014/main" id="{3DFE6C0C-B6F4-4E6C-BADD-5AACA250D880}"/>
              </a:ext>
            </a:extLst>
          </p:cNvPr>
          <p:cNvCxnSpPr>
            <a:cxnSpLocks/>
            <a:stCxn id="14" idx="1"/>
          </p:cNvCxnSpPr>
          <p:nvPr/>
        </p:nvCxnSpPr>
        <p:spPr>
          <a:xfrm flipH="1">
            <a:off x="3638746" y="4419916"/>
            <a:ext cx="1066093" cy="12575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1C6CB9B3-4F20-4912-B4FD-3BC6223560EA}"/>
              </a:ext>
            </a:extLst>
          </p:cNvPr>
          <p:cNvCxnSpPr>
            <a:cxnSpLocks/>
            <a:stCxn id="14" idx="1"/>
          </p:cNvCxnSpPr>
          <p:nvPr/>
        </p:nvCxnSpPr>
        <p:spPr>
          <a:xfrm flipH="1">
            <a:off x="2865748" y="4419916"/>
            <a:ext cx="1839091" cy="10551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F9B6FD4-8483-47E7-A81D-B23BFA5C774F}"/>
              </a:ext>
            </a:extLst>
          </p:cNvPr>
          <p:cNvCxnSpPr>
            <a:cxnSpLocks/>
            <a:stCxn id="14" idx="1"/>
          </p:cNvCxnSpPr>
          <p:nvPr/>
        </p:nvCxnSpPr>
        <p:spPr>
          <a:xfrm flipH="1">
            <a:off x="2656081" y="4419916"/>
            <a:ext cx="2048758" cy="60495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22886DA6-B87F-469A-8A8D-27C57D211CB3}"/>
              </a:ext>
            </a:extLst>
          </p:cNvPr>
          <p:cNvSpPr txBox="1"/>
          <p:nvPr/>
        </p:nvSpPr>
        <p:spPr>
          <a:xfrm>
            <a:off x="4704839" y="5328785"/>
            <a:ext cx="3714161" cy="1200329"/>
          </a:xfrm>
          <a:prstGeom prst="rect">
            <a:avLst/>
          </a:prstGeom>
          <a:solidFill>
            <a:schemeClr val="accent2">
              <a:lumMod val="60000"/>
              <a:lumOff val="40000"/>
            </a:schemeClr>
          </a:solidFill>
        </p:spPr>
        <p:txBody>
          <a:bodyPr wrap="square" rtlCol="0">
            <a:spAutoFit/>
          </a:bodyPr>
          <a:lstStyle/>
          <a:p>
            <a:r>
              <a:rPr lang="zh-CN" altLang="en-US" dirty="0"/>
              <a:t>训练代码会自动根据文件夹的分类，在代码的根目录保存一个名字为</a:t>
            </a:r>
            <a:r>
              <a:rPr lang="en-US" altLang="zh-CN" dirty="0" err="1"/>
              <a:t>class_index.json</a:t>
            </a:r>
            <a:r>
              <a:rPr lang="zh-CN" altLang="en-US" dirty="0"/>
              <a:t>的文件，用于存储类别名字和类别序号的对应信息。</a:t>
            </a:r>
          </a:p>
        </p:txBody>
      </p:sp>
      <p:pic>
        <p:nvPicPr>
          <p:cNvPr id="25" name="图片 24">
            <a:extLst>
              <a:ext uri="{FF2B5EF4-FFF2-40B4-BE49-F238E27FC236}">
                <a16:creationId xmlns:a16="http://schemas.microsoft.com/office/drawing/2014/main" id="{1D670437-7B71-4A12-BD64-2A12B6EAC0CD}"/>
              </a:ext>
            </a:extLst>
          </p:cNvPr>
          <p:cNvPicPr>
            <a:picLocks noChangeAspect="1"/>
          </p:cNvPicPr>
          <p:nvPr/>
        </p:nvPicPr>
        <p:blipFill rotWithShape="1">
          <a:blip r:embed="rId4"/>
          <a:srcRect r="37370"/>
          <a:stretch/>
        </p:blipFill>
        <p:spPr>
          <a:xfrm>
            <a:off x="8513270" y="5224239"/>
            <a:ext cx="3562644" cy="1438342"/>
          </a:xfrm>
          <a:prstGeom prst="rect">
            <a:avLst/>
          </a:prstGeom>
        </p:spPr>
      </p:pic>
    </p:spTree>
    <p:extLst>
      <p:ext uri="{BB962C8B-B14F-4D97-AF65-F5344CB8AC3E}">
        <p14:creationId xmlns:p14="http://schemas.microsoft.com/office/powerpoint/2010/main" val="379117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31EE5AB-0381-4B19-B021-6F8D35B8283C}"/>
              </a:ext>
            </a:extLst>
          </p:cNvPr>
          <p:cNvPicPr>
            <a:picLocks noChangeAspect="1"/>
          </p:cNvPicPr>
          <p:nvPr/>
        </p:nvPicPr>
        <p:blipFill>
          <a:blip r:embed="rId2"/>
          <a:stretch>
            <a:fillRect/>
          </a:stretch>
        </p:blipFill>
        <p:spPr>
          <a:xfrm>
            <a:off x="670560" y="1992609"/>
            <a:ext cx="5356046" cy="4073039"/>
          </a:xfrm>
          <a:prstGeom prst="rect">
            <a:avLst/>
          </a:prstGeom>
        </p:spPr>
      </p:pic>
      <p:grpSp>
        <p:nvGrpSpPr>
          <p:cNvPr id="3" name="组合 2">
            <a:extLst>
              <a:ext uri="{FF2B5EF4-FFF2-40B4-BE49-F238E27FC236}">
                <a16:creationId xmlns:a16="http://schemas.microsoft.com/office/drawing/2014/main" id="{D6221DBA-1E81-4DBE-AA58-E4F786748C87}"/>
              </a:ext>
            </a:extLst>
          </p:cNvPr>
          <p:cNvGrpSpPr/>
          <p:nvPr/>
        </p:nvGrpSpPr>
        <p:grpSpPr>
          <a:xfrm>
            <a:off x="0" y="0"/>
            <a:ext cx="12192000" cy="659876"/>
            <a:chOff x="0" y="0"/>
            <a:chExt cx="12192000" cy="659876"/>
          </a:xfrm>
        </p:grpSpPr>
        <p:sp>
          <p:nvSpPr>
            <p:cNvPr id="4" name="矩形 3">
              <a:extLst>
                <a:ext uri="{FF2B5EF4-FFF2-40B4-BE49-F238E27FC236}">
                  <a16:creationId xmlns:a16="http://schemas.microsoft.com/office/drawing/2014/main" id="{EE37F0B0-2E20-49E1-B653-175829449101}"/>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94C1038-2754-4C18-B596-590E1D4533C3}"/>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p>
          </p:txBody>
        </p:sp>
      </p:grpSp>
      <p:sp>
        <p:nvSpPr>
          <p:cNvPr id="6" name="文本框 5">
            <a:extLst>
              <a:ext uri="{FF2B5EF4-FFF2-40B4-BE49-F238E27FC236}">
                <a16:creationId xmlns:a16="http://schemas.microsoft.com/office/drawing/2014/main" id="{845BCA02-20A3-4249-B48F-A5233E907310}"/>
              </a:ext>
            </a:extLst>
          </p:cNvPr>
          <p:cNvSpPr txBox="1"/>
          <p:nvPr/>
        </p:nvSpPr>
        <p:spPr>
          <a:xfrm>
            <a:off x="152400" y="792352"/>
            <a:ext cx="11621678" cy="830997"/>
          </a:xfrm>
          <a:prstGeom prst="rect">
            <a:avLst/>
          </a:prstGeom>
          <a:solidFill>
            <a:schemeClr val="accent2">
              <a:lumMod val="20000"/>
              <a:lumOff val="80000"/>
            </a:schemeClr>
          </a:solidFill>
        </p:spPr>
        <p:txBody>
          <a:bodyPr wrap="square" rtlCol="0">
            <a:spAutoFit/>
          </a:bodyPr>
          <a:lstStyle/>
          <a:p>
            <a:r>
              <a:rPr lang="zh-CN" altLang="en-US" sz="2800" b="1" dirty="0"/>
              <a:t>数据加载</a:t>
            </a:r>
            <a:endParaRPr lang="en-US" altLang="zh-CN" sz="2800" b="1" dirty="0"/>
          </a:p>
          <a:p>
            <a:r>
              <a:rPr lang="zh-CN" altLang="en-US" sz="2000" dirty="0"/>
              <a:t>测试数据的加载方式与训练数据的加载方式相同，只需要将测试数据的文件夹路径名规定好即可。</a:t>
            </a:r>
          </a:p>
        </p:txBody>
      </p:sp>
      <p:sp>
        <p:nvSpPr>
          <p:cNvPr id="7" name="矩形 6">
            <a:extLst>
              <a:ext uri="{FF2B5EF4-FFF2-40B4-BE49-F238E27FC236}">
                <a16:creationId xmlns:a16="http://schemas.microsoft.com/office/drawing/2014/main" id="{E6665971-CAAB-4EF6-856F-DD7FA4C8F790}"/>
              </a:ext>
            </a:extLst>
          </p:cNvPr>
          <p:cNvSpPr/>
          <p:nvPr/>
        </p:nvSpPr>
        <p:spPr>
          <a:xfrm>
            <a:off x="1198880" y="2336800"/>
            <a:ext cx="4827726"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16A74D4-9A95-454F-A5A1-6A0F75731E2D}"/>
              </a:ext>
            </a:extLst>
          </p:cNvPr>
          <p:cNvSpPr txBox="1"/>
          <p:nvPr/>
        </p:nvSpPr>
        <p:spPr>
          <a:xfrm>
            <a:off x="6216558" y="2135257"/>
            <a:ext cx="4085682" cy="707886"/>
          </a:xfrm>
          <a:prstGeom prst="rect">
            <a:avLst/>
          </a:prstGeom>
          <a:noFill/>
        </p:spPr>
        <p:txBody>
          <a:bodyPr wrap="square" rtlCol="0">
            <a:spAutoFit/>
          </a:bodyPr>
          <a:lstStyle/>
          <a:p>
            <a:r>
              <a:rPr lang="zh-CN" altLang="en-US" sz="2000" b="1" dirty="0">
                <a:solidFill>
                  <a:srgbClr val="C00000"/>
                </a:solidFill>
              </a:rPr>
              <a:t>加载测试集的方式和训练数据类似，只需要把测试集的路径定义好</a:t>
            </a:r>
          </a:p>
        </p:txBody>
      </p:sp>
      <p:sp>
        <p:nvSpPr>
          <p:cNvPr id="9" name="文本框 8">
            <a:extLst>
              <a:ext uri="{FF2B5EF4-FFF2-40B4-BE49-F238E27FC236}">
                <a16:creationId xmlns:a16="http://schemas.microsoft.com/office/drawing/2014/main" id="{56F2FAB5-B9D0-4DBD-A5D6-B6DE770EC29A}"/>
              </a:ext>
            </a:extLst>
          </p:cNvPr>
          <p:cNvSpPr txBox="1"/>
          <p:nvPr/>
        </p:nvSpPr>
        <p:spPr>
          <a:xfrm>
            <a:off x="6448213" y="3183467"/>
            <a:ext cx="5356046" cy="1754326"/>
          </a:xfrm>
          <a:prstGeom prst="rect">
            <a:avLst/>
          </a:prstGeom>
          <a:solidFill>
            <a:schemeClr val="accent4"/>
          </a:solidFill>
        </p:spPr>
        <p:txBody>
          <a:bodyPr wrap="square" rtlCol="0">
            <a:spAutoFit/>
          </a:bodyPr>
          <a:lstStyle/>
          <a:p>
            <a:r>
              <a:rPr lang="zh-CN" altLang="en-US" b="1" dirty="0"/>
              <a:t>数据集（</a:t>
            </a:r>
            <a:r>
              <a:rPr lang="en-US" altLang="zh-CN" b="1" dirty="0"/>
              <a:t>Dataset</a:t>
            </a:r>
            <a:r>
              <a:rPr lang="zh-CN" altLang="en-US" b="1" dirty="0"/>
              <a:t>）和数据集加载器（</a:t>
            </a:r>
            <a:r>
              <a:rPr lang="en-US" altLang="zh-CN" b="1" dirty="0" err="1"/>
              <a:t>DataLoader</a:t>
            </a:r>
            <a:r>
              <a:rPr lang="zh-CN" altLang="en-US" b="1" dirty="0"/>
              <a:t>）的区别：</a:t>
            </a:r>
            <a:endParaRPr lang="en-US" altLang="zh-CN" b="1" dirty="0"/>
          </a:p>
          <a:p>
            <a:r>
              <a:rPr lang="zh-CN" altLang="en-US" dirty="0"/>
              <a:t>前者用于保存数据集中所有图像的相关信息（例如路径、文件名、分类标签等）；后者主要用于网络训练或测试，用于根据一些超参数（如批量大小）划定每一批量中的图像数量用于训练和测试等。</a:t>
            </a:r>
          </a:p>
        </p:txBody>
      </p:sp>
    </p:spTree>
    <p:extLst>
      <p:ext uri="{BB962C8B-B14F-4D97-AF65-F5344CB8AC3E}">
        <p14:creationId xmlns:p14="http://schemas.microsoft.com/office/powerpoint/2010/main" val="708349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A281165-B9B3-4EA4-940B-E2163682EE4E}"/>
              </a:ext>
            </a:extLst>
          </p:cNvPr>
          <p:cNvPicPr>
            <a:picLocks noChangeAspect="1"/>
          </p:cNvPicPr>
          <p:nvPr/>
        </p:nvPicPr>
        <p:blipFill>
          <a:blip r:embed="rId2"/>
          <a:stretch>
            <a:fillRect/>
          </a:stretch>
        </p:blipFill>
        <p:spPr>
          <a:xfrm>
            <a:off x="709612" y="2341562"/>
            <a:ext cx="10772775" cy="3190875"/>
          </a:xfrm>
          <a:prstGeom prst="rect">
            <a:avLst/>
          </a:prstGeom>
        </p:spPr>
      </p:pic>
      <p:grpSp>
        <p:nvGrpSpPr>
          <p:cNvPr id="4" name="组合 3">
            <a:extLst>
              <a:ext uri="{FF2B5EF4-FFF2-40B4-BE49-F238E27FC236}">
                <a16:creationId xmlns:a16="http://schemas.microsoft.com/office/drawing/2014/main" id="{7DFD3808-2C8E-4EC2-9EDB-92C2909C29B1}"/>
              </a:ext>
            </a:extLst>
          </p:cNvPr>
          <p:cNvGrpSpPr/>
          <p:nvPr/>
        </p:nvGrpSpPr>
        <p:grpSpPr>
          <a:xfrm>
            <a:off x="0" y="0"/>
            <a:ext cx="12192000" cy="659876"/>
            <a:chOff x="0" y="0"/>
            <a:chExt cx="12192000" cy="659876"/>
          </a:xfrm>
        </p:grpSpPr>
        <p:sp>
          <p:nvSpPr>
            <p:cNvPr id="5" name="矩形 4">
              <a:extLst>
                <a:ext uri="{FF2B5EF4-FFF2-40B4-BE49-F238E27FC236}">
                  <a16:creationId xmlns:a16="http://schemas.microsoft.com/office/drawing/2014/main" id="{18FAB183-00DE-4B2F-B47A-101EE5BD17A1}"/>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E0B0194-8DAD-4795-A7C6-85BE7A5B096B}"/>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p>
          </p:txBody>
        </p:sp>
      </p:grpSp>
      <p:sp>
        <p:nvSpPr>
          <p:cNvPr id="7" name="文本框 6">
            <a:extLst>
              <a:ext uri="{FF2B5EF4-FFF2-40B4-BE49-F238E27FC236}">
                <a16:creationId xmlns:a16="http://schemas.microsoft.com/office/drawing/2014/main" id="{53579670-3383-4E2B-AF1D-36DB35397DEF}"/>
              </a:ext>
            </a:extLst>
          </p:cNvPr>
          <p:cNvSpPr txBox="1"/>
          <p:nvPr/>
        </p:nvSpPr>
        <p:spPr>
          <a:xfrm>
            <a:off x="152400" y="792352"/>
            <a:ext cx="11621678" cy="1138773"/>
          </a:xfrm>
          <a:prstGeom prst="rect">
            <a:avLst/>
          </a:prstGeom>
          <a:solidFill>
            <a:schemeClr val="accent2">
              <a:lumMod val="20000"/>
              <a:lumOff val="80000"/>
            </a:schemeClr>
          </a:solidFill>
        </p:spPr>
        <p:txBody>
          <a:bodyPr wrap="square" rtlCol="0">
            <a:spAutoFit/>
          </a:bodyPr>
          <a:lstStyle/>
          <a:p>
            <a:r>
              <a:rPr lang="zh-CN" altLang="en-US" sz="2800" b="1" dirty="0"/>
              <a:t>建立网络模型</a:t>
            </a:r>
            <a:endParaRPr lang="en-US" altLang="zh-CN" sz="2800" b="1" dirty="0"/>
          </a:p>
          <a:p>
            <a:r>
              <a:rPr lang="zh-CN" altLang="en-US" sz="2000" dirty="0"/>
              <a:t>通过已定义好的网络模型类</a:t>
            </a:r>
            <a:r>
              <a:rPr lang="en-US" altLang="zh-CN" sz="2000" dirty="0"/>
              <a:t>resnet34</a:t>
            </a:r>
            <a:r>
              <a:rPr lang="zh-CN" altLang="en-US" sz="2000" dirty="0"/>
              <a:t>建立网络对象</a:t>
            </a:r>
            <a:r>
              <a:rPr lang="en-US" altLang="zh-CN" sz="2000" dirty="0"/>
              <a:t>net</a:t>
            </a:r>
            <a:r>
              <a:rPr lang="zh-CN" altLang="en-US" sz="2000" dirty="0"/>
              <a:t>，然后加载网络的预训练权重，再修改分类任务中类别的数量。</a:t>
            </a:r>
          </a:p>
        </p:txBody>
      </p:sp>
      <p:sp>
        <p:nvSpPr>
          <p:cNvPr id="8" name="矩形 7">
            <a:extLst>
              <a:ext uri="{FF2B5EF4-FFF2-40B4-BE49-F238E27FC236}">
                <a16:creationId xmlns:a16="http://schemas.microsoft.com/office/drawing/2014/main" id="{C5C9A9C8-225E-4CAE-88EC-83FF4A795C6E}"/>
              </a:ext>
            </a:extLst>
          </p:cNvPr>
          <p:cNvSpPr/>
          <p:nvPr/>
        </p:nvSpPr>
        <p:spPr>
          <a:xfrm>
            <a:off x="709612" y="2341562"/>
            <a:ext cx="2053908" cy="2746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220BF77-F018-4E67-8F0A-943C1ED1262B}"/>
              </a:ext>
            </a:extLst>
          </p:cNvPr>
          <p:cNvSpPr txBox="1"/>
          <p:nvPr/>
        </p:nvSpPr>
        <p:spPr>
          <a:xfrm>
            <a:off x="2763520" y="2156896"/>
            <a:ext cx="3048000" cy="369332"/>
          </a:xfrm>
          <a:prstGeom prst="rect">
            <a:avLst/>
          </a:prstGeom>
          <a:noFill/>
        </p:spPr>
        <p:txBody>
          <a:bodyPr wrap="square" rtlCol="0">
            <a:spAutoFit/>
          </a:bodyPr>
          <a:lstStyle/>
          <a:p>
            <a:r>
              <a:rPr lang="zh-CN" altLang="en-US" b="1" dirty="0">
                <a:solidFill>
                  <a:srgbClr val="C00000"/>
                </a:solidFill>
              </a:rPr>
              <a:t>建立</a:t>
            </a:r>
            <a:r>
              <a:rPr lang="en-US" altLang="zh-CN" b="1" dirty="0">
                <a:solidFill>
                  <a:srgbClr val="C00000"/>
                </a:solidFill>
              </a:rPr>
              <a:t>ResNet-34</a:t>
            </a:r>
            <a:r>
              <a:rPr lang="zh-CN" altLang="en-US" b="1" dirty="0">
                <a:solidFill>
                  <a:srgbClr val="C00000"/>
                </a:solidFill>
              </a:rPr>
              <a:t>网络模型</a:t>
            </a:r>
          </a:p>
        </p:txBody>
      </p:sp>
      <p:sp>
        <p:nvSpPr>
          <p:cNvPr id="10" name="矩形 9">
            <a:extLst>
              <a:ext uri="{FF2B5EF4-FFF2-40B4-BE49-F238E27FC236}">
                <a16:creationId xmlns:a16="http://schemas.microsoft.com/office/drawing/2014/main" id="{0BD09CCB-56DB-4F3B-9DF7-F464E3D90314}"/>
              </a:ext>
            </a:extLst>
          </p:cNvPr>
          <p:cNvSpPr/>
          <p:nvPr/>
        </p:nvSpPr>
        <p:spPr>
          <a:xfrm>
            <a:off x="709612" y="2686089"/>
            <a:ext cx="4502468" cy="2746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D9079290-2169-4851-BCDB-14E9AABDFBED}"/>
              </a:ext>
            </a:extLst>
          </p:cNvPr>
          <p:cNvSpPr txBox="1"/>
          <p:nvPr/>
        </p:nvSpPr>
        <p:spPr>
          <a:xfrm>
            <a:off x="5299232" y="2567333"/>
            <a:ext cx="6521927" cy="369332"/>
          </a:xfrm>
          <a:prstGeom prst="rect">
            <a:avLst/>
          </a:prstGeom>
          <a:noFill/>
        </p:spPr>
        <p:txBody>
          <a:bodyPr wrap="square" rtlCol="0">
            <a:spAutoFit/>
          </a:bodyPr>
          <a:lstStyle/>
          <a:p>
            <a:r>
              <a:rPr lang="zh-CN" altLang="en-US" b="1" dirty="0">
                <a:solidFill>
                  <a:srgbClr val="C00000"/>
                </a:solidFill>
              </a:rPr>
              <a:t>定义网络需要加载的预训练权重的路径</a:t>
            </a:r>
          </a:p>
        </p:txBody>
      </p:sp>
      <p:sp>
        <p:nvSpPr>
          <p:cNvPr id="12" name="矩形 11">
            <a:extLst>
              <a:ext uri="{FF2B5EF4-FFF2-40B4-BE49-F238E27FC236}">
                <a16:creationId xmlns:a16="http://schemas.microsoft.com/office/drawing/2014/main" id="{89CE523E-CB77-4994-800F-DE83045AF395}"/>
              </a:ext>
            </a:extLst>
          </p:cNvPr>
          <p:cNvSpPr/>
          <p:nvPr/>
        </p:nvSpPr>
        <p:spPr>
          <a:xfrm>
            <a:off x="709612" y="3296910"/>
            <a:ext cx="8172260" cy="27463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A319C8B9-C560-4380-8F04-8BBB0AC08FAA}"/>
              </a:ext>
            </a:extLst>
          </p:cNvPr>
          <p:cNvSpPr txBox="1"/>
          <p:nvPr/>
        </p:nvSpPr>
        <p:spPr>
          <a:xfrm>
            <a:off x="8881872" y="3296910"/>
            <a:ext cx="5094448" cy="369332"/>
          </a:xfrm>
          <a:prstGeom prst="rect">
            <a:avLst/>
          </a:prstGeom>
          <a:noFill/>
        </p:spPr>
        <p:txBody>
          <a:bodyPr wrap="square" rtlCol="0">
            <a:spAutoFit/>
          </a:bodyPr>
          <a:lstStyle/>
          <a:p>
            <a:r>
              <a:rPr lang="zh-CN" altLang="en-US" b="1" dirty="0">
                <a:solidFill>
                  <a:srgbClr val="C00000"/>
                </a:solidFill>
              </a:rPr>
              <a:t>将权重加载到网络模型中</a:t>
            </a:r>
          </a:p>
        </p:txBody>
      </p:sp>
      <p:sp>
        <p:nvSpPr>
          <p:cNvPr id="14" name="矩形 13">
            <a:extLst>
              <a:ext uri="{FF2B5EF4-FFF2-40B4-BE49-F238E27FC236}">
                <a16:creationId xmlns:a16="http://schemas.microsoft.com/office/drawing/2014/main" id="{6FAEB605-C906-46A7-A8BB-30873CD7D3A5}"/>
              </a:ext>
            </a:extLst>
          </p:cNvPr>
          <p:cNvSpPr/>
          <p:nvPr/>
        </p:nvSpPr>
        <p:spPr>
          <a:xfrm>
            <a:off x="709612" y="4298590"/>
            <a:ext cx="6087428" cy="5455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79619C6E-76C5-4543-B3BA-4A73381ADF65}"/>
              </a:ext>
            </a:extLst>
          </p:cNvPr>
          <p:cNvSpPr txBox="1"/>
          <p:nvPr/>
        </p:nvSpPr>
        <p:spPr>
          <a:xfrm>
            <a:off x="7904479" y="4026487"/>
            <a:ext cx="4097867" cy="1754326"/>
          </a:xfrm>
          <a:prstGeom prst="rect">
            <a:avLst/>
          </a:prstGeom>
          <a:noFill/>
        </p:spPr>
        <p:txBody>
          <a:bodyPr wrap="square" rtlCol="0">
            <a:spAutoFit/>
          </a:bodyPr>
          <a:lstStyle/>
          <a:p>
            <a:r>
              <a:rPr lang="zh-CN" altLang="en-US" b="1" dirty="0">
                <a:solidFill>
                  <a:srgbClr val="C00000"/>
                </a:solidFill>
              </a:rPr>
              <a:t>原始</a:t>
            </a:r>
            <a:r>
              <a:rPr lang="en-US" altLang="zh-CN" b="1" dirty="0">
                <a:solidFill>
                  <a:srgbClr val="C00000"/>
                </a:solidFill>
              </a:rPr>
              <a:t>ResNet</a:t>
            </a:r>
            <a:r>
              <a:rPr lang="zh-CN" altLang="en-US" b="1" dirty="0">
                <a:solidFill>
                  <a:srgbClr val="C00000"/>
                </a:solidFill>
              </a:rPr>
              <a:t>是针对一个</a:t>
            </a:r>
            <a:r>
              <a:rPr lang="en-US" altLang="zh-CN" b="1" dirty="0">
                <a:solidFill>
                  <a:srgbClr val="C00000"/>
                </a:solidFill>
              </a:rPr>
              <a:t>1000</a:t>
            </a:r>
            <a:r>
              <a:rPr lang="zh-CN" altLang="en-US" b="1" dirty="0">
                <a:solidFill>
                  <a:srgbClr val="C00000"/>
                </a:solidFill>
              </a:rPr>
              <a:t>类分类任务设计的，网络最后一层的输出维度是</a:t>
            </a:r>
            <a:r>
              <a:rPr lang="en-US" altLang="zh-CN" b="1" dirty="0">
                <a:solidFill>
                  <a:srgbClr val="C00000"/>
                </a:solidFill>
              </a:rPr>
              <a:t>1000</a:t>
            </a:r>
            <a:r>
              <a:rPr lang="zh-CN" altLang="en-US" b="1" dirty="0">
                <a:solidFill>
                  <a:srgbClr val="C00000"/>
                </a:solidFill>
              </a:rPr>
              <a:t>。我们的分类任务只有</a:t>
            </a:r>
            <a:r>
              <a:rPr lang="en-US" altLang="zh-CN" b="1" dirty="0">
                <a:solidFill>
                  <a:srgbClr val="C00000"/>
                </a:solidFill>
              </a:rPr>
              <a:t>2</a:t>
            </a:r>
            <a:r>
              <a:rPr lang="zh-CN" altLang="en-US" b="1" dirty="0">
                <a:solidFill>
                  <a:srgbClr val="C00000"/>
                </a:solidFill>
              </a:rPr>
              <a:t>类，所以需要更改最后一层的输出维度为</a:t>
            </a:r>
            <a:r>
              <a:rPr lang="en-US" altLang="zh-CN" b="1" dirty="0">
                <a:solidFill>
                  <a:srgbClr val="C00000"/>
                </a:solidFill>
              </a:rPr>
              <a:t>2</a:t>
            </a:r>
            <a:r>
              <a:rPr lang="zh-CN" altLang="en-US" b="1" dirty="0">
                <a:solidFill>
                  <a:srgbClr val="C00000"/>
                </a:solidFill>
              </a:rPr>
              <a:t>。</a:t>
            </a:r>
            <a:endParaRPr lang="en-US" altLang="zh-CN" b="1" dirty="0">
              <a:solidFill>
                <a:srgbClr val="C00000"/>
              </a:solidFill>
            </a:endParaRPr>
          </a:p>
          <a:p>
            <a:r>
              <a:rPr lang="en-US" altLang="zh-CN" b="1" dirty="0" err="1">
                <a:solidFill>
                  <a:srgbClr val="C00000"/>
                </a:solidFill>
              </a:rPr>
              <a:t>args.num_classes</a:t>
            </a:r>
            <a:r>
              <a:rPr lang="zh-CN" altLang="en-US" b="1" dirty="0">
                <a:solidFill>
                  <a:srgbClr val="C00000"/>
                </a:solidFill>
              </a:rPr>
              <a:t>是一个定义分类数量的变量。</a:t>
            </a:r>
          </a:p>
        </p:txBody>
      </p:sp>
    </p:spTree>
    <p:extLst>
      <p:ext uri="{BB962C8B-B14F-4D97-AF65-F5344CB8AC3E}">
        <p14:creationId xmlns:p14="http://schemas.microsoft.com/office/powerpoint/2010/main" val="3351270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D8885F4-6582-4B14-8864-777AF0ACF065}"/>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C1A13F79-F248-4204-B0BF-04F9A8BD3189}"/>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5CBCC99-3E5C-407B-B68A-F1E90F9621AC}"/>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p>
          </p:txBody>
        </p:sp>
      </p:grpSp>
      <p:sp>
        <p:nvSpPr>
          <p:cNvPr id="5" name="文本框 4">
            <a:extLst>
              <a:ext uri="{FF2B5EF4-FFF2-40B4-BE49-F238E27FC236}">
                <a16:creationId xmlns:a16="http://schemas.microsoft.com/office/drawing/2014/main" id="{511539E1-A79F-4F0E-A792-F1021E0FACAF}"/>
              </a:ext>
            </a:extLst>
          </p:cNvPr>
          <p:cNvSpPr txBox="1"/>
          <p:nvPr/>
        </p:nvSpPr>
        <p:spPr>
          <a:xfrm>
            <a:off x="152400" y="792352"/>
            <a:ext cx="11621678" cy="1138773"/>
          </a:xfrm>
          <a:prstGeom prst="rect">
            <a:avLst/>
          </a:prstGeom>
          <a:solidFill>
            <a:schemeClr val="accent2">
              <a:lumMod val="20000"/>
              <a:lumOff val="80000"/>
            </a:schemeClr>
          </a:solidFill>
        </p:spPr>
        <p:txBody>
          <a:bodyPr wrap="square" rtlCol="0">
            <a:spAutoFit/>
          </a:bodyPr>
          <a:lstStyle/>
          <a:p>
            <a:r>
              <a:rPr lang="zh-CN" altLang="en-US" sz="2800" b="1" dirty="0"/>
              <a:t>初始化训练网络模型的超参数</a:t>
            </a:r>
            <a:endParaRPr lang="en-US" altLang="zh-CN" sz="2800" b="1" dirty="0"/>
          </a:p>
          <a:p>
            <a:r>
              <a:rPr lang="zh-CN" altLang="en-US" sz="2000" dirty="0"/>
              <a:t>训练网络的重要超参数包括</a:t>
            </a:r>
            <a:r>
              <a:rPr lang="en-US" altLang="zh-CN" sz="2000" dirty="0"/>
              <a:t>epoch</a:t>
            </a:r>
            <a:r>
              <a:rPr lang="zh-CN" altLang="en-US" sz="2000" dirty="0"/>
              <a:t>数量、初始学习率、批量大小等。除此之外我们还需要定义训练网络的优化器类型，以及损失函数的类型。</a:t>
            </a:r>
          </a:p>
        </p:txBody>
      </p:sp>
      <p:pic>
        <p:nvPicPr>
          <p:cNvPr id="7" name="图片 6">
            <a:extLst>
              <a:ext uri="{FF2B5EF4-FFF2-40B4-BE49-F238E27FC236}">
                <a16:creationId xmlns:a16="http://schemas.microsoft.com/office/drawing/2014/main" id="{38805F30-883A-41F9-9994-538BC4D525EC}"/>
              </a:ext>
            </a:extLst>
          </p:cNvPr>
          <p:cNvPicPr>
            <a:picLocks noChangeAspect="1"/>
          </p:cNvPicPr>
          <p:nvPr/>
        </p:nvPicPr>
        <p:blipFill>
          <a:blip r:embed="rId2"/>
          <a:stretch>
            <a:fillRect/>
          </a:stretch>
        </p:blipFill>
        <p:spPr>
          <a:xfrm>
            <a:off x="191667" y="2063601"/>
            <a:ext cx="2452150" cy="4489599"/>
          </a:xfrm>
          <a:prstGeom prst="rect">
            <a:avLst/>
          </a:prstGeom>
        </p:spPr>
      </p:pic>
      <p:pic>
        <p:nvPicPr>
          <p:cNvPr id="9" name="图片 8">
            <a:extLst>
              <a:ext uri="{FF2B5EF4-FFF2-40B4-BE49-F238E27FC236}">
                <a16:creationId xmlns:a16="http://schemas.microsoft.com/office/drawing/2014/main" id="{3E127D00-87F8-4986-AB41-06C6657FAB83}"/>
              </a:ext>
            </a:extLst>
          </p:cNvPr>
          <p:cNvPicPr>
            <a:picLocks noChangeAspect="1"/>
          </p:cNvPicPr>
          <p:nvPr/>
        </p:nvPicPr>
        <p:blipFill rotWithShape="1">
          <a:blip r:embed="rId3"/>
          <a:srcRect t="18177"/>
          <a:stretch/>
        </p:blipFill>
        <p:spPr>
          <a:xfrm>
            <a:off x="4439920" y="1932336"/>
            <a:ext cx="7153275" cy="1574313"/>
          </a:xfrm>
          <a:prstGeom prst="rect">
            <a:avLst/>
          </a:prstGeom>
        </p:spPr>
      </p:pic>
      <p:sp>
        <p:nvSpPr>
          <p:cNvPr id="10" name="文本框 9">
            <a:extLst>
              <a:ext uri="{FF2B5EF4-FFF2-40B4-BE49-F238E27FC236}">
                <a16:creationId xmlns:a16="http://schemas.microsoft.com/office/drawing/2014/main" id="{42544636-69E4-4763-B59F-DD2699BDE086}"/>
              </a:ext>
            </a:extLst>
          </p:cNvPr>
          <p:cNvSpPr txBox="1"/>
          <p:nvPr/>
        </p:nvSpPr>
        <p:spPr>
          <a:xfrm>
            <a:off x="2254147" y="2306320"/>
            <a:ext cx="1645920" cy="1200329"/>
          </a:xfrm>
          <a:prstGeom prst="rect">
            <a:avLst/>
          </a:prstGeom>
          <a:noFill/>
        </p:spPr>
        <p:txBody>
          <a:bodyPr wrap="square" rtlCol="0">
            <a:spAutoFit/>
          </a:bodyPr>
          <a:lstStyle/>
          <a:p>
            <a:r>
              <a:rPr lang="en-US" altLang="zh-CN" b="1" dirty="0">
                <a:solidFill>
                  <a:srgbClr val="C00000"/>
                </a:solidFill>
              </a:rPr>
              <a:t>Epoch</a:t>
            </a:r>
            <a:r>
              <a:rPr lang="zh-CN" altLang="en-US" b="1" dirty="0">
                <a:solidFill>
                  <a:srgbClr val="C00000"/>
                </a:solidFill>
              </a:rPr>
              <a:t>数量（相当于不断迭代训练的回合数）</a:t>
            </a:r>
          </a:p>
        </p:txBody>
      </p:sp>
      <p:sp>
        <p:nvSpPr>
          <p:cNvPr id="11" name="文本框 10">
            <a:extLst>
              <a:ext uri="{FF2B5EF4-FFF2-40B4-BE49-F238E27FC236}">
                <a16:creationId xmlns:a16="http://schemas.microsoft.com/office/drawing/2014/main" id="{504FBA19-1E7A-40EB-B87E-95C0231400D9}"/>
              </a:ext>
            </a:extLst>
          </p:cNvPr>
          <p:cNvSpPr txBox="1"/>
          <p:nvPr/>
        </p:nvSpPr>
        <p:spPr>
          <a:xfrm>
            <a:off x="2254147" y="4032646"/>
            <a:ext cx="1645920" cy="923330"/>
          </a:xfrm>
          <a:prstGeom prst="rect">
            <a:avLst/>
          </a:prstGeom>
          <a:noFill/>
        </p:spPr>
        <p:txBody>
          <a:bodyPr wrap="square" rtlCol="0">
            <a:spAutoFit/>
          </a:bodyPr>
          <a:lstStyle/>
          <a:p>
            <a:r>
              <a:rPr lang="zh-CN" altLang="en-US" b="1" dirty="0">
                <a:solidFill>
                  <a:srgbClr val="C00000"/>
                </a:solidFill>
              </a:rPr>
              <a:t>学习率（梯度学习中的一个重要优化参数）</a:t>
            </a:r>
          </a:p>
        </p:txBody>
      </p:sp>
      <p:sp>
        <p:nvSpPr>
          <p:cNvPr id="12" name="文本框 11">
            <a:extLst>
              <a:ext uri="{FF2B5EF4-FFF2-40B4-BE49-F238E27FC236}">
                <a16:creationId xmlns:a16="http://schemas.microsoft.com/office/drawing/2014/main" id="{09F828DB-0B55-4EF2-9E6A-3A015ADCAB3C}"/>
              </a:ext>
            </a:extLst>
          </p:cNvPr>
          <p:cNvSpPr txBox="1"/>
          <p:nvPr/>
        </p:nvSpPr>
        <p:spPr>
          <a:xfrm>
            <a:off x="2254147" y="5675817"/>
            <a:ext cx="1859280" cy="923330"/>
          </a:xfrm>
          <a:prstGeom prst="rect">
            <a:avLst/>
          </a:prstGeom>
          <a:noFill/>
        </p:spPr>
        <p:txBody>
          <a:bodyPr wrap="square" rtlCol="0">
            <a:spAutoFit/>
          </a:bodyPr>
          <a:lstStyle/>
          <a:p>
            <a:r>
              <a:rPr lang="zh-CN" altLang="en-US" b="1" dirty="0">
                <a:solidFill>
                  <a:srgbClr val="C00000"/>
                </a:solidFill>
              </a:rPr>
              <a:t>批大小（网络一次学习并计算损失的样本数量）</a:t>
            </a:r>
          </a:p>
        </p:txBody>
      </p:sp>
      <p:sp>
        <p:nvSpPr>
          <p:cNvPr id="13" name="文本框 12">
            <a:extLst>
              <a:ext uri="{FF2B5EF4-FFF2-40B4-BE49-F238E27FC236}">
                <a16:creationId xmlns:a16="http://schemas.microsoft.com/office/drawing/2014/main" id="{767CD87D-8099-4A5F-AA05-BF48AD321341}"/>
              </a:ext>
            </a:extLst>
          </p:cNvPr>
          <p:cNvSpPr txBox="1"/>
          <p:nvPr/>
        </p:nvSpPr>
        <p:spPr>
          <a:xfrm>
            <a:off x="4439920" y="2544625"/>
            <a:ext cx="6756400" cy="369332"/>
          </a:xfrm>
          <a:prstGeom prst="rect">
            <a:avLst/>
          </a:prstGeom>
          <a:noFill/>
          <a:ln w="19050">
            <a:solidFill>
              <a:srgbClr val="FF0000"/>
            </a:solidFill>
          </a:ln>
        </p:spPr>
        <p:txBody>
          <a:bodyPr wrap="square" rtlCol="0">
            <a:spAutoFit/>
          </a:bodyPr>
          <a:lstStyle/>
          <a:p>
            <a:endParaRPr lang="zh-CN" altLang="en-US" dirty="0">
              <a:solidFill>
                <a:srgbClr val="C00000"/>
              </a:solidFill>
            </a:endParaRPr>
          </a:p>
        </p:txBody>
      </p:sp>
      <p:sp>
        <p:nvSpPr>
          <p:cNvPr id="14" name="文本框 13">
            <a:extLst>
              <a:ext uri="{FF2B5EF4-FFF2-40B4-BE49-F238E27FC236}">
                <a16:creationId xmlns:a16="http://schemas.microsoft.com/office/drawing/2014/main" id="{BD16AFEE-9E32-4E77-89D2-447FBC7A88DA}"/>
              </a:ext>
            </a:extLst>
          </p:cNvPr>
          <p:cNvSpPr txBox="1"/>
          <p:nvPr/>
        </p:nvSpPr>
        <p:spPr>
          <a:xfrm>
            <a:off x="4439920" y="3156913"/>
            <a:ext cx="4653280" cy="369332"/>
          </a:xfrm>
          <a:prstGeom prst="rect">
            <a:avLst/>
          </a:prstGeom>
          <a:noFill/>
          <a:ln w="19050">
            <a:solidFill>
              <a:srgbClr val="FF0000"/>
            </a:solidFill>
          </a:ln>
        </p:spPr>
        <p:txBody>
          <a:bodyPr wrap="square" rtlCol="0">
            <a:spAutoFit/>
          </a:bodyPr>
          <a:lstStyle/>
          <a:p>
            <a:endParaRPr lang="zh-CN" altLang="en-US" dirty="0">
              <a:solidFill>
                <a:srgbClr val="C00000"/>
              </a:solidFill>
            </a:endParaRPr>
          </a:p>
        </p:txBody>
      </p:sp>
      <p:sp>
        <p:nvSpPr>
          <p:cNvPr id="15" name="文本框 14">
            <a:extLst>
              <a:ext uri="{FF2B5EF4-FFF2-40B4-BE49-F238E27FC236}">
                <a16:creationId xmlns:a16="http://schemas.microsoft.com/office/drawing/2014/main" id="{64C9B30F-301E-43AA-83F7-AC11168E7DB4}"/>
              </a:ext>
            </a:extLst>
          </p:cNvPr>
          <p:cNvSpPr txBox="1"/>
          <p:nvPr/>
        </p:nvSpPr>
        <p:spPr>
          <a:xfrm>
            <a:off x="4923478" y="3875982"/>
            <a:ext cx="3278078" cy="923330"/>
          </a:xfrm>
          <a:prstGeom prst="rect">
            <a:avLst/>
          </a:prstGeom>
          <a:noFill/>
        </p:spPr>
        <p:txBody>
          <a:bodyPr wrap="square" rtlCol="0">
            <a:spAutoFit/>
          </a:bodyPr>
          <a:lstStyle/>
          <a:p>
            <a:r>
              <a:rPr lang="zh-CN" altLang="en-US" b="1" dirty="0">
                <a:solidFill>
                  <a:srgbClr val="C00000"/>
                </a:solidFill>
              </a:rPr>
              <a:t>交叉熵损失</a:t>
            </a:r>
            <a:endParaRPr lang="en-US" altLang="zh-CN" b="1" dirty="0">
              <a:solidFill>
                <a:srgbClr val="C00000"/>
              </a:solidFill>
            </a:endParaRPr>
          </a:p>
          <a:p>
            <a:r>
              <a:rPr lang="zh-CN" altLang="en-US" b="1" dirty="0">
                <a:solidFill>
                  <a:srgbClr val="C00000"/>
                </a:solidFill>
              </a:rPr>
              <a:t>（通过损失函数来不断优化网络模型以达到收敛）</a:t>
            </a:r>
          </a:p>
        </p:txBody>
      </p:sp>
      <p:sp>
        <p:nvSpPr>
          <p:cNvPr id="16" name="文本框 15">
            <a:extLst>
              <a:ext uri="{FF2B5EF4-FFF2-40B4-BE49-F238E27FC236}">
                <a16:creationId xmlns:a16="http://schemas.microsoft.com/office/drawing/2014/main" id="{CB852278-E0C0-42C0-A570-F08654ED49D8}"/>
              </a:ext>
            </a:extLst>
          </p:cNvPr>
          <p:cNvSpPr txBox="1"/>
          <p:nvPr/>
        </p:nvSpPr>
        <p:spPr>
          <a:xfrm>
            <a:off x="9726941" y="3156913"/>
            <a:ext cx="1645920" cy="1200329"/>
          </a:xfrm>
          <a:prstGeom prst="rect">
            <a:avLst/>
          </a:prstGeom>
          <a:noFill/>
        </p:spPr>
        <p:txBody>
          <a:bodyPr wrap="square" rtlCol="0">
            <a:spAutoFit/>
          </a:bodyPr>
          <a:lstStyle/>
          <a:p>
            <a:r>
              <a:rPr lang="en-US" altLang="zh-CN" b="1" dirty="0">
                <a:solidFill>
                  <a:srgbClr val="C00000"/>
                </a:solidFill>
              </a:rPr>
              <a:t>Adam</a:t>
            </a:r>
            <a:r>
              <a:rPr lang="zh-CN" altLang="en-US" b="1" dirty="0">
                <a:solidFill>
                  <a:srgbClr val="C00000"/>
                </a:solidFill>
              </a:rPr>
              <a:t>优化器</a:t>
            </a:r>
            <a:endParaRPr lang="en-US" altLang="zh-CN" b="1" dirty="0">
              <a:solidFill>
                <a:srgbClr val="C00000"/>
              </a:solidFill>
            </a:endParaRPr>
          </a:p>
          <a:p>
            <a:r>
              <a:rPr lang="zh-CN" altLang="en-US" b="1" dirty="0">
                <a:solidFill>
                  <a:srgbClr val="C00000"/>
                </a:solidFill>
              </a:rPr>
              <a:t>（一种基于梯度优化方法的网络学习策略）</a:t>
            </a:r>
          </a:p>
        </p:txBody>
      </p:sp>
      <p:cxnSp>
        <p:nvCxnSpPr>
          <p:cNvPr id="18" name="直接箭头连接符 17">
            <a:extLst>
              <a:ext uri="{FF2B5EF4-FFF2-40B4-BE49-F238E27FC236}">
                <a16:creationId xmlns:a16="http://schemas.microsoft.com/office/drawing/2014/main" id="{C66A81D9-DB4E-4C40-B47B-22CC984DE196}"/>
              </a:ext>
            </a:extLst>
          </p:cNvPr>
          <p:cNvCxnSpPr>
            <a:cxnSpLocks/>
            <a:stCxn id="15" idx="0"/>
          </p:cNvCxnSpPr>
          <p:nvPr/>
        </p:nvCxnSpPr>
        <p:spPr>
          <a:xfrm flipV="1">
            <a:off x="6562517" y="3525159"/>
            <a:ext cx="0" cy="3508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9E91E252-5E7B-47F7-BE89-77866E01EB78}"/>
              </a:ext>
            </a:extLst>
          </p:cNvPr>
          <p:cNvCxnSpPr>
            <a:cxnSpLocks/>
            <a:stCxn id="16" idx="0"/>
          </p:cNvCxnSpPr>
          <p:nvPr/>
        </p:nvCxnSpPr>
        <p:spPr>
          <a:xfrm flipH="1" flipV="1">
            <a:off x="9803130" y="2913957"/>
            <a:ext cx="746771" cy="24295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107005C0-FC36-4375-8A7A-0C3381457586}"/>
              </a:ext>
            </a:extLst>
          </p:cNvPr>
          <p:cNvSpPr txBox="1"/>
          <p:nvPr/>
        </p:nvSpPr>
        <p:spPr>
          <a:xfrm>
            <a:off x="4083280" y="4799312"/>
            <a:ext cx="7990589" cy="1846659"/>
          </a:xfrm>
          <a:prstGeom prst="rect">
            <a:avLst/>
          </a:prstGeom>
          <a:solidFill>
            <a:schemeClr val="accent4">
              <a:lumMod val="60000"/>
              <a:lumOff val="40000"/>
            </a:schemeClr>
          </a:solidFill>
        </p:spPr>
        <p:txBody>
          <a:bodyPr wrap="square" rtlCol="0">
            <a:spAutoFit/>
          </a:bodyPr>
          <a:lstStyle/>
          <a:p>
            <a:r>
              <a:rPr lang="zh-CN" altLang="en-US" b="1" dirty="0"/>
              <a:t>参数调整策略：</a:t>
            </a:r>
            <a:endParaRPr lang="en-US" altLang="zh-CN" b="1" dirty="0"/>
          </a:p>
          <a:p>
            <a:pPr marL="342900" indent="-342900">
              <a:buAutoNum type="arabicPeriod"/>
            </a:pPr>
            <a:r>
              <a:rPr lang="en-US" altLang="zh-CN" sz="1600" u="sng" dirty="0"/>
              <a:t>Epoch</a:t>
            </a:r>
            <a:r>
              <a:rPr lang="zh-CN" altLang="en-US" sz="1600" dirty="0"/>
              <a:t>：可以先从</a:t>
            </a:r>
            <a:r>
              <a:rPr lang="en-US" altLang="zh-CN" sz="1600" dirty="0"/>
              <a:t>50</a:t>
            </a:r>
            <a:r>
              <a:rPr lang="zh-CN" altLang="en-US" sz="1600" dirty="0"/>
              <a:t>开始尝试。如果</a:t>
            </a:r>
            <a:r>
              <a:rPr lang="en-US" altLang="zh-CN" sz="1600" dirty="0"/>
              <a:t>50</a:t>
            </a:r>
            <a:r>
              <a:rPr lang="zh-CN" altLang="en-US" sz="1600" dirty="0"/>
              <a:t>个</a:t>
            </a:r>
            <a:r>
              <a:rPr lang="en-US" altLang="zh-CN" sz="1600" dirty="0"/>
              <a:t>epoch</a:t>
            </a:r>
            <a:r>
              <a:rPr lang="zh-CN" altLang="en-US" sz="1600" dirty="0"/>
              <a:t>过后方法依然没有收敛，则说明</a:t>
            </a:r>
            <a:r>
              <a:rPr lang="en-US" altLang="zh-CN" sz="1600" dirty="0"/>
              <a:t>50 epoch</a:t>
            </a:r>
            <a:r>
              <a:rPr lang="zh-CN" altLang="en-US" sz="1600" dirty="0"/>
              <a:t>不够，需要更多的</a:t>
            </a:r>
            <a:r>
              <a:rPr lang="en-US" altLang="zh-CN" sz="1600" dirty="0"/>
              <a:t>epoch</a:t>
            </a:r>
            <a:r>
              <a:rPr lang="zh-CN" altLang="en-US" sz="1600" dirty="0"/>
              <a:t>来迭代训练网络；</a:t>
            </a:r>
            <a:endParaRPr lang="en-US" altLang="zh-CN" sz="1600" dirty="0"/>
          </a:p>
          <a:p>
            <a:pPr marL="342900" indent="-342900">
              <a:buAutoNum type="arabicPeriod"/>
            </a:pPr>
            <a:r>
              <a:rPr lang="zh-CN" altLang="en-US" sz="1600" u="sng" dirty="0"/>
              <a:t>学习率</a:t>
            </a:r>
            <a:r>
              <a:rPr lang="zh-CN" altLang="en-US" sz="1600" dirty="0"/>
              <a:t>：如果损失收敛太慢，可以尝试稍稍增大学习率（如从</a:t>
            </a:r>
            <a:r>
              <a:rPr lang="en-US" altLang="zh-CN" sz="1600" dirty="0"/>
              <a:t>0.0001</a:t>
            </a:r>
            <a:r>
              <a:rPr lang="zh-CN" altLang="en-US" sz="1600" dirty="0"/>
              <a:t>增大为</a:t>
            </a:r>
            <a:r>
              <a:rPr lang="en-US" altLang="zh-CN" sz="1600" dirty="0"/>
              <a:t>0.001</a:t>
            </a:r>
            <a:r>
              <a:rPr lang="zh-CN" altLang="en-US" sz="1600" dirty="0"/>
              <a:t>）；如果训练过程中损失出现</a:t>
            </a:r>
            <a:r>
              <a:rPr lang="en-US" altLang="zh-CN" sz="1600" dirty="0" err="1"/>
              <a:t>NaN</a:t>
            </a:r>
            <a:r>
              <a:rPr lang="zh-CN" altLang="en-US" sz="1600" dirty="0"/>
              <a:t>值，则需要减小学习率（如</a:t>
            </a:r>
            <a:r>
              <a:rPr lang="en-US" altLang="zh-CN" sz="1600" dirty="0"/>
              <a:t>0.01</a:t>
            </a:r>
            <a:r>
              <a:rPr lang="zh-CN" altLang="en-US" sz="1600" dirty="0"/>
              <a:t>到</a:t>
            </a:r>
            <a:r>
              <a:rPr lang="en-US" altLang="zh-CN" sz="1600" dirty="0"/>
              <a:t>0.001</a:t>
            </a:r>
            <a:r>
              <a:rPr lang="zh-CN" altLang="en-US" sz="1600" dirty="0"/>
              <a:t>）；</a:t>
            </a:r>
            <a:endParaRPr lang="en-US" altLang="zh-CN" sz="1600" dirty="0"/>
          </a:p>
          <a:p>
            <a:pPr marL="342900" indent="-342900">
              <a:buAutoNum type="arabicPeriod"/>
            </a:pPr>
            <a:r>
              <a:rPr lang="zh-CN" altLang="en-US" sz="1600" u="sng" dirty="0"/>
              <a:t>批大小</a:t>
            </a:r>
            <a:r>
              <a:rPr lang="zh-CN" altLang="en-US" sz="1600" dirty="0"/>
              <a:t>：一般设置值在</a:t>
            </a:r>
            <a:r>
              <a:rPr lang="en-US" altLang="zh-CN" sz="1600" dirty="0"/>
              <a:t>4~32</a:t>
            </a:r>
            <a:r>
              <a:rPr lang="zh-CN" altLang="en-US" sz="1600" dirty="0"/>
              <a:t>之间，取决于硬件条件。如果硬件条件不足</a:t>
            </a:r>
            <a:r>
              <a:rPr lang="en-US" altLang="zh-CN" sz="1600" dirty="0"/>
              <a:t>/</a:t>
            </a:r>
            <a:r>
              <a:rPr lang="zh-CN" altLang="en-US" sz="1600" dirty="0"/>
              <a:t>训练太慢，可以考虑适当降低批大小（以</a:t>
            </a:r>
            <a:r>
              <a:rPr lang="en-US" altLang="zh-CN" sz="1600" dirty="0"/>
              <a:t>1/2</a:t>
            </a:r>
            <a:r>
              <a:rPr lang="zh-CN" altLang="en-US" sz="1600" dirty="0"/>
              <a:t>的比例降低）</a:t>
            </a:r>
          </a:p>
        </p:txBody>
      </p:sp>
    </p:spTree>
    <p:extLst>
      <p:ext uri="{BB962C8B-B14F-4D97-AF65-F5344CB8AC3E}">
        <p14:creationId xmlns:p14="http://schemas.microsoft.com/office/powerpoint/2010/main" val="2794065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B6389E5-A7B0-4C83-A0D4-BB8B92ED08D4}"/>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C5668A2C-8EE1-4273-8946-A1FF6CA17572}"/>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D9C6BA4-DEF3-41CA-AFAD-4AC2A1553506}"/>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p>
          </p:txBody>
        </p:sp>
      </p:grpSp>
      <p:sp>
        <p:nvSpPr>
          <p:cNvPr id="5" name="文本框 4">
            <a:extLst>
              <a:ext uri="{FF2B5EF4-FFF2-40B4-BE49-F238E27FC236}">
                <a16:creationId xmlns:a16="http://schemas.microsoft.com/office/drawing/2014/main" id="{2A35FD73-E051-42C2-88ED-D2DF0448162E}"/>
              </a:ext>
            </a:extLst>
          </p:cNvPr>
          <p:cNvSpPr txBox="1"/>
          <p:nvPr/>
        </p:nvSpPr>
        <p:spPr>
          <a:xfrm>
            <a:off x="152400" y="792352"/>
            <a:ext cx="11621678" cy="1138773"/>
          </a:xfrm>
          <a:prstGeom prst="rect">
            <a:avLst/>
          </a:prstGeom>
          <a:solidFill>
            <a:schemeClr val="accent2">
              <a:lumMod val="20000"/>
              <a:lumOff val="80000"/>
            </a:schemeClr>
          </a:solidFill>
        </p:spPr>
        <p:txBody>
          <a:bodyPr wrap="square" rtlCol="0">
            <a:spAutoFit/>
          </a:bodyPr>
          <a:lstStyle/>
          <a:p>
            <a:r>
              <a:rPr lang="zh-CN" altLang="en-US" sz="2800" b="1" dirty="0"/>
              <a:t>迭代训练网络</a:t>
            </a:r>
            <a:endParaRPr lang="en-US" altLang="zh-CN" sz="2800" b="1" dirty="0"/>
          </a:p>
          <a:p>
            <a:r>
              <a:rPr lang="zh-CN" altLang="en-US" sz="2000" dirty="0"/>
              <a:t>训练网络的重要超参数包括</a:t>
            </a:r>
            <a:r>
              <a:rPr lang="en-US" altLang="zh-CN" sz="2000" dirty="0"/>
              <a:t>epoch</a:t>
            </a:r>
            <a:r>
              <a:rPr lang="zh-CN" altLang="en-US" sz="2000" dirty="0"/>
              <a:t>数量、初始学习率、批量大小等。除此之外我们还需要定义训练网络的优化器类型，以及损失函数的类型。</a:t>
            </a:r>
          </a:p>
        </p:txBody>
      </p:sp>
      <p:pic>
        <p:nvPicPr>
          <p:cNvPr id="7" name="图片 6">
            <a:extLst>
              <a:ext uri="{FF2B5EF4-FFF2-40B4-BE49-F238E27FC236}">
                <a16:creationId xmlns:a16="http://schemas.microsoft.com/office/drawing/2014/main" id="{133C2178-155F-465F-AE42-404A19188DBE}"/>
              </a:ext>
            </a:extLst>
          </p:cNvPr>
          <p:cNvPicPr>
            <a:picLocks noChangeAspect="1"/>
          </p:cNvPicPr>
          <p:nvPr/>
        </p:nvPicPr>
        <p:blipFill>
          <a:blip r:embed="rId2"/>
          <a:stretch>
            <a:fillRect/>
          </a:stretch>
        </p:blipFill>
        <p:spPr>
          <a:xfrm>
            <a:off x="386080" y="2063601"/>
            <a:ext cx="6643687" cy="4539966"/>
          </a:xfrm>
          <a:prstGeom prst="rect">
            <a:avLst/>
          </a:prstGeom>
        </p:spPr>
      </p:pic>
      <p:sp>
        <p:nvSpPr>
          <p:cNvPr id="8" name="文本框 7">
            <a:extLst>
              <a:ext uri="{FF2B5EF4-FFF2-40B4-BE49-F238E27FC236}">
                <a16:creationId xmlns:a16="http://schemas.microsoft.com/office/drawing/2014/main" id="{13466185-8E14-4736-AC58-ABEA7BB1952A}"/>
              </a:ext>
            </a:extLst>
          </p:cNvPr>
          <p:cNvSpPr txBox="1"/>
          <p:nvPr/>
        </p:nvSpPr>
        <p:spPr>
          <a:xfrm>
            <a:off x="7258367" y="2063601"/>
            <a:ext cx="4794158" cy="3738331"/>
          </a:xfrm>
          <a:prstGeom prst="rect">
            <a:avLst/>
          </a:prstGeom>
          <a:noFill/>
        </p:spPr>
        <p:txBody>
          <a:bodyPr wrap="square" rtlCol="0">
            <a:spAutoFit/>
          </a:bodyPr>
          <a:lstStyle/>
          <a:p>
            <a:pPr>
              <a:lnSpc>
                <a:spcPts val="2600"/>
              </a:lnSpc>
            </a:pPr>
            <a:r>
              <a:rPr lang="zh-CN" altLang="en-US" dirty="0"/>
              <a:t>左侧图片代表了训练网络时的循环代码结构。</a:t>
            </a:r>
            <a:endParaRPr lang="en-US" altLang="zh-CN" dirty="0"/>
          </a:p>
          <a:p>
            <a:pPr marL="342900" indent="-342900">
              <a:lnSpc>
                <a:spcPts val="2600"/>
              </a:lnSpc>
              <a:buFont typeface="+mj-ea"/>
              <a:buAutoNum type="circleNumDbPlain"/>
            </a:pPr>
            <a:r>
              <a:rPr lang="zh-CN" altLang="en-US" dirty="0"/>
              <a:t>每个</a:t>
            </a:r>
            <a:r>
              <a:rPr lang="en-US" altLang="zh-CN" dirty="0"/>
              <a:t>epoch</a:t>
            </a:r>
            <a:r>
              <a:rPr lang="zh-CN" altLang="en-US" dirty="0"/>
              <a:t>中，所有训练数据会</a:t>
            </a:r>
            <a:r>
              <a:rPr lang="zh-CN" altLang="en-US" dirty="0">
                <a:solidFill>
                  <a:srgbClr val="C00000"/>
                </a:solidFill>
              </a:rPr>
              <a:t>按照批大小划分不同的数据组</a:t>
            </a:r>
            <a:r>
              <a:rPr lang="zh-CN" altLang="en-US" dirty="0"/>
              <a:t>，然后每个数据组会被一同输入到网络中共同训练；</a:t>
            </a:r>
            <a:endParaRPr lang="en-US" altLang="zh-CN" dirty="0"/>
          </a:p>
          <a:p>
            <a:pPr marL="342900" indent="-342900">
              <a:lnSpc>
                <a:spcPts val="2600"/>
              </a:lnSpc>
              <a:buFont typeface="+mj-ea"/>
              <a:buAutoNum type="circleNumDbPlain"/>
            </a:pPr>
            <a:r>
              <a:rPr lang="zh-CN" altLang="en-US" dirty="0"/>
              <a:t>在每组数据送入网络之前，优化器会重置其所记录的梯度信息，用于重新记录某组数据在网络上梯度结果以针对地优化网络；</a:t>
            </a:r>
            <a:endParaRPr lang="en-US" altLang="zh-CN" dirty="0"/>
          </a:p>
          <a:p>
            <a:pPr marL="342900" indent="-342900">
              <a:lnSpc>
                <a:spcPts val="2600"/>
              </a:lnSpc>
              <a:buFont typeface="+mj-ea"/>
              <a:buAutoNum type="circleNumDbPlain"/>
            </a:pPr>
            <a:r>
              <a:rPr lang="zh-CN" altLang="en-US" dirty="0"/>
              <a:t>网络输出结果后，该结果会被送到损失函数中计算对应的损失，然后网络会进行损失的梯度反向传播，紧接着使用优化器根据这些反向传播结果优化网络权值。</a:t>
            </a:r>
          </a:p>
        </p:txBody>
      </p:sp>
      <p:sp>
        <p:nvSpPr>
          <p:cNvPr id="9" name="矩形 8">
            <a:extLst>
              <a:ext uri="{FF2B5EF4-FFF2-40B4-BE49-F238E27FC236}">
                <a16:creationId xmlns:a16="http://schemas.microsoft.com/office/drawing/2014/main" id="{D8748EEB-FB59-44F0-AFF3-FC9F67384E97}"/>
              </a:ext>
            </a:extLst>
          </p:cNvPr>
          <p:cNvSpPr/>
          <p:nvPr/>
        </p:nvSpPr>
        <p:spPr>
          <a:xfrm>
            <a:off x="2245360" y="3429000"/>
            <a:ext cx="1422400" cy="2184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7663842F-1A6E-4094-ADBD-05493C5F161B}"/>
              </a:ext>
            </a:extLst>
          </p:cNvPr>
          <p:cNvSpPr txBox="1"/>
          <p:nvPr/>
        </p:nvSpPr>
        <p:spPr>
          <a:xfrm>
            <a:off x="2778760" y="2509520"/>
            <a:ext cx="4074160" cy="307777"/>
          </a:xfrm>
          <a:prstGeom prst="rect">
            <a:avLst/>
          </a:prstGeom>
          <a:noFill/>
        </p:spPr>
        <p:txBody>
          <a:bodyPr wrap="square" rtlCol="0">
            <a:spAutoFit/>
          </a:bodyPr>
          <a:lstStyle/>
          <a:p>
            <a:r>
              <a:rPr lang="en-US" altLang="zh-CN" sz="1400" b="1" dirty="0" err="1">
                <a:solidFill>
                  <a:srgbClr val="C00000"/>
                </a:solidFill>
              </a:rPr>
              <a:t>train_dataloder</a:t>
            </a:r>
            <a:r>
              <a:rPr lang="zh-CN" altLang="en-US" sz="1400" b="1" dirty="0">
                <a:solidFill>
                  <a:srgbClr val="C00000"/>
                </a:solidFill>
              </a:rPr>
              <a:t>中存放了由批大小分组的训练数据</a:t>
            </a:r>
          </a:p>
        </p:txBody>
      </p:sp>
      <p:cxnSp>
        <p:nvCxnSpPr>
          <p:cNvPr id="12" name="直接箭头连接符 11">
            <a:extLst>
              <a:ext uri="{FF2B5EF4-FFF2-40B4-BE49-F238E27FC236}">
                <a16:creationId xmlns:a16="http://schemas.microsoft.com/office/drawing/2014/main" id="{2644D414-49F6-447A-92B9-A66F0B4CE284}"/>
              </a:ext>
            </a:extLst>
          </p:cNvPr>
          <p:cNvCxnSpPr/>
          <p:nvPr/>
        </p:nvCxnSpPr>
        <p:spPr>
          <a:xfrm flipH="1">
            <a:off x="3449320" y="2804160"/>
            <a:ext cx="441960" cy="6248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5D14F5ED-62C0-45C5-84BD-A1019733D9E2}"/>
              </a:ext>
            </a:extLst>
          </p:cNvPr>
          <p:cNvSpPr txBox="1"/>
          <p:nvPr/>
        </p:nvSpPr>
        <p:spPr>
          <a:xfrm>
            <a:off x="4297680" y="3810363"/>
            <a:ext cx="2907030" cy="523220"/>
          </a:xfrm>
          <a:prstGeom prst="rect">
            <a:avLst/>
          </a:prstGeom>
          <a:noFill/>
        </p:spPr>
        <p:txBody>
          <a:bodyPr wrap="square" rtlCol="0">
            <a:spAutoFit/>
          </a:bodyPr>
          <a:lstStyle/>
          <a:p>
            <a:r>
              <a:rPr lang="zh-CN" altLang="en-US" sz="1400" b="1" dirty="0">
                <a:solidFill>
                  <a:srgbClr val="C00000"/>
                </a:solidFill>
              </a:rPr>
              <a:t>循环每次都拿出一组数据用于训练，数据包括图像数据及其分类标签</a:t>
            </a:r>
            <a:endParaRPr lang="en-US" altLang="zh-CN" sz="1400" b="1" dirty="0">
              <a:solidFill>
                <a:srgbClr val="C00000"/>
              </a:solidFill>
            </a:endParaRPr>
          </a:p>
        </p:txBody>
      </p:sp>
      <p:sp>
        <p:nvSpPr>
          <p:cNvPr id="15" name="矩形 14">
            <a:extLst>
              <a:ext uri="{FF2B5EF4-FFF2-40B4-BE49-F238E27FC236}">
                <a16:creationId xmlns:a16="http://schemas.microsoft.com/office/drawing/2014/main" id="{E0A106E7-995A-41D1-B2F2-39893E90FEDF}"/>
              </a:ext>
            </a:extLst>
          </p:cNvPr>
          <p:cNvSpPr/>
          <p:nvPr/>
        </p:nvSpPr>
        <p:spPr>
          <a:xfrm>
            <a:off x="712471" y="3861153"/>
            <a:ext cx="3482656" cy="4724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B6F4D675-6B90-4700-84EC-38C80377DD0A}"/>
              </a:ext>
            </a:extLst>
          </p:cNvPr>
          <p:cNvSpPr txBox="1"/>
          <p:nvPr/>
        </p:nvSpPr>
        <p:spPr>
          <a:xfrm>
            <a:off x="4439920" y="4803429"/>
            <a:ext cx="2413000" cy="523220"/>
          </a:xfrm>
          <a:prstGeom prst="rect">
            <a:avLst/>
          </a:prstGeom>
          <a:noFill/>
        </p:spPr>
        <p:txBody>
          <a:bodyPr wrap="square" rtlCol="0">
            <a:spAutoFit/>
          </a:bodyPr>
          <a:lstStyle/>
          <a:p>
            <a:r>
              <a:rPr lang="zh-CN" altLang="en-US" sz="1400" b="1" dirty="0">
                <a:solidFill>
                  <a:srgbClr val="C00000"/>
                </a:solidFill>
              </a:rPr>
              <a:t>将图像数据输入网络，获得网络的分类预测结果</a:t>
            </a:r>
            <a:endParaRPr lang="en-US" altLang="zh-CN" sz="1400" b="1" dirty="0">
              <a:solidFill>
                <a:srgbClr val="C00000"/>
              </a:solidFill>
            </a:endParaRPr>
          </a:p>
        </p:txBody>
      </p:sp>
      <p:cxnSp>
        <p:nvCxnSpPr>
          <p:cNvPr id="26" name="直接箭头连接符 25">
            <a:extLst>
              <a:ext uri="{FF2B5EF4-FFF2-40B4-BE49-F238E27FC236}">
                <a16:creationId xmlns:a16="http://schemas.microsoft.com/office/drawing/2014/main" id="{A180449C-92DE-4953-B17C-4BFFD1AB3E35}"/>
              </a:ext>
            </a:extLst>
          </p:cNvPr>
          <p:cNvCxnSpPr>
            <a:cxnSpLocks/>
          </p:cNvCxnSpPr>
          <p:nvPr/>
        </p:nvCxnSpPr>
        <p:spPr>
          <a:xfrm flipH="1" flipV="1">
            <a:off x="3576320" y="5156155"/>
            <a:ext cx="949960" cy="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BBAEA412-68EA-47AC-9C30-D43D2D75D0F7}"/>
              </a:ext>
            </a:extLst>
          </p:cNvPr>
          <p:cNvSpPr txBox="1"/>
          <p:nvPr/>
        </p:nvSpPr>
        <p:spPr>
          <a:xfrm>
            <a:off x="5963239" y="5459125"/>
            <a:ext cx="929640" cy="307777"/>
          </a:xfrm>
          <a:prstGeom prst="rect">
            <a:avLst/>
          </a:prstGeom>
          <a:noFill/>
        </p:spPr>
        <p:txBody>
          <a:bodyPr wrap="square" rtlCol="0">
            <a:spAutoFit/>
          </a:bodyPr>
          <a:lstStyle/>
          <a:p>
            <a:r>
              <a:rPr lang="zh-CN" altLang="en-US" sz="1400" b="1" dirty="0">
                <a:solidFill>
                  <a:srgbClr val="C00000"/>
                </a:solidFill>
              </a:rPr>
              <a:t>计算损失</a:t>
            </a:r>
            <a:endParaRPr lang="en-US" altLang="zh-CN" sz="1400" b="1" dirty="0">
              <a:solidFill>
                <a:srgbClr val="C00000"/>
              </a:solidFill>
            </a:endParaRPr>
          </a:p>
        </p:txBody>
      </p:sp>
      <p:cxnSp>
        <p:nvCxnSpPr>
          <p:cNvPr id="30" name="直接箭头连接符 29">
            <a:extLst>
              <a:ext uri="{FF2B5EF4-FFF2-40B4-BE49-F238E27FC236}">
                <a16:creationId xmlns:a16="http://schemas.microsoft.com/office/drawing/2014/main" id="{D25C6792-2DBA-4445-A5DC-BAFD45475BB7}"/>
              </a:ext>
            </a:extLst>
          </p:cNvPr>
          <p:cNvCxnSpPr>
            <a:cxnSpLocks/>
            <a:stCxn id="29" idx="1"/>
          </p:cNvCxnSpPr>
          <p:nvPr/>
        </p:nvCxnSpPr>
        <p:spPr>
          <a:xfrm flipH="1">
            <a:off x="5013960" y="5613014"/>
            <a:ext cx="94927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93B6F867-510E-42B3-80B9-DF72DF8D8540}"/>
              </a:ext>
            </a:extLst>
          </p:cNvPr>
          <p:cNvSpPr txBox="1"/>
          <p:nvPr/>
        </p:nvSpPr>
        <p:spPr>
          <a:xfrm>
            <a:off x="3596640" y="5852246"/>
            <a:ext cx="1300480" cy="307777"/>
          </a:xfrm>
          <a:prstGeom prst="rect">
            <a:avLst/>
          </a:prstGeom>
          <a:noFill/>
        </p:spPr>
        <p:txBody>
          <a:bodyPr wrap="square" rtlCol="0">
            <a:spAutoFit/>
          </a:bodyPr>
          <a:lstStyle/>
          <a:p>
            <a:r>
              <a:rPr lang="zh-CN" altLang="en-US" sz="1400" b="1" dirty="0">
                <a:solidFill>
                  <a:srgbClr val="C00000"/>
                </a:solidFill>
              </a:rPr>
              <a:t>反向传播过程</a:t>
            </a:r>
            <a:endParaRPr lang="en-US" altLang="zh-CN" sz="1400" b="1" dirty="0">
              <a:solidFill>
                <a:srgbClr val="C00000"/>
              </a:solidFill>
            </a:endParaRPr>
          </a:p>
        </p:txBody>
      </p:sp>
      <p:cxnSp>
        <p:nvCxnSpPr>
          <p:cNvPr id="34" name="直接箭头连接符 33">
            <a:extLst>
              <a:ext uri="{FF2B5EF4-FFF2-40B4-BE49-F238E27FC236}">
                <a16:creationId xmlns:a16="http://schemas.microsoft.com/office/drawing/2014/main" id="{F926ED48-52DB-42F2-89BF-E4EB648CF41F}"/>
              </a:ext>
            </a:extLst>
          </p:cNvPr>
          <p:cNvCxnSpPr>
            <a:cxnSpLocks/>
            <a:stCxn id="33" idx="1"/>
          </p:cNvCxnSpPr>
          <p:nvPr/>
        </p:nvCxnSpPr>
        <p:spPr>
          <a:xfrm flipH="1" flipV="1">
            <a:off x="2545080" y="5920792"/>
            <a:ext cx="1051560" cy="853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D41078CF-EA7A-4E86-A2D1-C4AF0F3CC771}"/>
              </a:ext>
            </a:extLst>
          </p:cNvPr>
          <p:cNvSpPr txBox="1"/>
          <p:nvPr/>
        </p:nvSpPr>
        <p:spPr>
          <a:xfrm>
            <a:off x="2601913" y="2207754"/>
            <a:ext cx="4074160" cy="307777"/>
          </a:xfrm>
          <a:prstGeom prst="rect">
            <a:avLst/>
          </a:prstGeom>
          <a:noFill/>
        </p:spPr>
        <p:txBody>
          <a:bodyPr wrap="square" rtlCol="0">
            <a:spAutoFit/>
          </a:bodyPr>
          <a:lstStyle/>
          <a:p>
            <a:r>
              <a:rPr lang="zh-CN" altLang="en-US" sz="1400" b="1" dirty="0">
                <a:solidFill>
                  <a:srgbClr val="C00000"/>
                </a:solidFill>
              </a:rPr>
              <a:t>将网络设定为训练模式</a:t>
            </a:r>
          </a:p>
        </p:txBody>
      </p:sp>
      <p:cxnSp>
        <p:nvCxnSpPr>
          <p:cNvPr id="38" name="直接箭头连接符 37">
            <a:extLst>
              <a:ext uri="{FF2B5EF4-FFF2-40B4-BE49-F238E27FC236}">
                <a16:creationId xmlns:a16="http://schemas.microsoft.com/office/drawing/2014/main" id="{481217A3-1368-4B77-9FAC-039716F02459}"/>
              </a:ext>
            </a:extLst>
          </p:cNvPr>
          <p:cNvCxnSpPr>
            <a:cxnSpLocks/>
            <a:stCxn id="37" idx="1"/>
          </p:cNvCxnSpPr>
          <p:nvPr/>
        </p:nvCxnSpPr>
        <p:spPr>
          <a:xfrm flipH="1">
            <a:off x="1783080" y="2361643"/>
            <a:ext cx="818833" cy="24140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2461B3AA-9E5B-4F6C-9E0C-DEDE27291AC1}"/>
              </a:ext>
            </a:extLst>
          </p:cNvPr>
          <p:cNvSpPr txBox="1"/>
          <p:nvPr/>
        </p:nvSpPr>
        <p:spPr>
          <a:xfrm>
            <a:off x="6370320" y="5963463"/>
            <a:ext cx="5545998" cy="646331"/>
          </a:xfrm>
          <a:prstGeom prst="rect">
            <a:avLst/>
          </a:prstGeom>
          <a:solidFill>
            <a:schemeClr val="accent4">
              <a:lumMod val="40000"/>
              <a:lumOff val="60000"/>
            </a:schemeClr>
          </a:solidFill>
        </p:spPr>
        <p:txBody>
          <a:bodyPr wrap="square" rtlCol="0">
            <a:spAutoFit/>
          </a:bodyPr>
          <a:lstStyle/>
          <a:p>
            <a:r>
              <a:rPr lang="zh-CN" altLang="en-US" dirty="0"/>
              <a:t>训练过程中损失函数的值</a:t>
            </a:r>
            <a:r>
              <a:rPr lang="zh-CN" altLang="en-US" b="1" dirty="0">
                <a:solidFill>
                  <a:srgbClr val="C00000"/>
                </a:solidFill>
              </a:rPr>
              <a:t>理论上应当快速下降，然后逐渐收敛</a:t>
            </a:r>
            <a:r>
              <a:rPr lang="zh-CN" altLang="en-US" dirty="0"/>
              <a:t>。当损失函数收敛时，模型基本训练完毕。</a:t>
            </a:r>
          </a:p>
        </p:txBody>
      </p:sp>
    </p:spTree>
    <p:extLst>
      <p:ext uri="{BB962C8B-B14F-4D97-AF65-F5344CB8AC3E}">
        <p14:creationId xmlns:p14="http://schemas.microsoft.com/office/powerpoint/2010/main" val="2360827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093FA788-C0D0-46D0-BFA7-BD2EFE1C813F}"/>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7A23EDE9-EF2D-463E-AD87-B4518D34CD9D}"/>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B390603-8F2F-4D20-9383-4229407C53EA}"/>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p>
          </p:txBody>
        </p:sp>
      </p:grpSp>
      <p:sp>
        <p:nvSpPr>
          <p:cNvPr id="5" name="文本框 4">
            <a:extLst>
              <a:ext uri="{FF2B5EF4-FFF2-40B4-BE49-F238E27FC236}">
                <a16:creationId xmlns:a16="http://schemas.microsoft.com/office/drawing/2014/main" id="{5A3EB9F5-0463-4912-8774-BCBA6F009624}"/>
              </a:ext>
            </a:extLst>
          </p:cNvPr>
          <p:cNvSpPr txBox="1"/>
          <p:nvPr/>
        </p:nvSpPr>
        <p:spPr>
          <a:xfrm>
            <a:off x="152400" y="792352"/>
            <a:ext cx="11621678" cy="1138773"/>
          </a:xfrm>
          <a:prstGeom prst="rect">
            <a:avLst/>
          </a:prstGeom>
          <a:solidFill>
            <a:schemeClr val="accent2">
              <a:lumMod val="20000"/>
              <a:lumOff val="80000"/>
            </a:schemeClr>
          </a:solidFill>
        </p:spPr>
        <p:txBody>
          <a:bodyPr wrap="square" rtlCol="0">
            <a:spAutoFit/>
          </a:bodyPr>
          <a:lstStyle/>
          <a:p>
            <a:r>
              <a:rPr lang="zh-CN" altLang="en-US" sz="2800" b="1" dirty="0"/>
              <a:t>训练时对网络性能的验证（在训练的循环里）</a:t>
            </a:r>
            <a:endParaRPr lang="en-US" altLang="zh-CN" sz="2800" b="1" dirty="0"/>
          </a:p>
          <a:p>
            <a:r>
              <a:rPr lang="zh-CN" altLang="en-US" sz="2000" dirty="0"/>
              <a:t>网络在训练的过程中，还可以在每个</a:t>
            </a:r>
            <a:r>
              <a:rPr lang="en-US" altLang="zh-CN" sz="2000" dirty="0"/>
              <a:t>epoch</a:t>
            </a:r>
            <a:r>
              <a:rPr lang="zh-CN" altLang="en-US" sz="2000" dirty="0"/>
              <a:t>训练完毕后，使用刚刚训练的模型在测试集上直接测试效果。这种做法可以直观地看到每个</a:t>
            </a:r>
            <a:r>
              <a:rPr lang="en-US" altLang="zh-CN" sz="2000" dirty="0"/>
              <a:t>epoch</a:t>
            </a:r>
            <a:r>
              <a:rPr lang="zh-CN" altLang="en-US" sz="2000" dirty="0"/>
              <a:t>训练结束后的网络在测试集上的性能效果，反映训练情况。</a:t>
            </a:r>
          </a:p>
        </p:txBody>
      </p:sp>
      <p:grpSp>
        <p:nvGrpSpPr>
          <p:cNvPr id="12" name="组合 11">
            <a:extLst>
              <a:ext uri="{FF2B5EF4-FFF2-40B4-BE49-F238E27FC236}">
                <a16:creationId xmlns:a16="http://schemas.microsoft.com/office/drawing/2014/main" id="{DA68FC23-256A-4E2A-A0C4-3DC7AF3555FF}"/>
              </a:ext>
            </a:extLst>
          </p:cNvPr>
          <p:cNvGrpSpPr/>
          <p:nvPr/>
        </p:nvGrpSpPr>
        <p:grpSpPr>
          <a:xfrm>
            <a:off x="0" y="1931125"/>
            <a:ext cx="7036899" cy="4702085"/>
            <a:chOff x="0" y="1931125"/>
            <a:chExt cx="7036899" cy="4702085"/>
          </a:xfrm>
        </p:grpSpPr>
        <p:pic>
          <p:nvPicPr>
            <p:cNvPr id="9" name="图片 8">
              <a:extLst>
                <a:ext uri="{FF2B5EF4-FFF2-40B4-BE49-F238E27FC236}">
                  <a16:creationId xmlns:a16="http://schemas.microsoft.com/office/drawing/2014/main" id="{89D7C06A-A7C3-4907-A40F-35B1019C2002}"/>
                </a:ext>
              </a:extLst>
            </p:cNvPr>
            <p:cNvPicPr>
              <a:picLocks noChangeAspect="1"/>
            </p:cNvPicPr>
            <p:nvPr/>
          </p:nvPicPr>
          <p:blipFill>
            <a:blip r:embed="rId2"/>
            <a:stretch>
              <a:fillRect/>
            </a:stretch>
          </p:blipFill>
          <p:spPr>
            <a:xfrm>
              <a:off x="0" y="1931125"/>
              <a:ext cx="7036899" cy="3676799"/>
            </a:xfrm>
            <a:prstGeom prst="rect">
              <a:avLst/>
            </a:prstGeom>
          </p:spPr>
        </p:pic>
        <p:pic>
          <p:nvPicPr>
            <p:cNvPr id="11" name="图片 10">
              <a:extLst>
                <a:ext uri="{FF2B5EF4-FFF2-40B4-BE49-F238E27FC236}">
                  <a16:creationId xmlns:a16="http://schemas.microsoft.com/office/drawing/2014/main" id="{FFB58F3A-889D-479B-B1EC-5AF1C73C9A40}"/>
                </a:ext>
              </a:extLst>
            </p:cNvPr>
            <p:cNvPicPr>
              <a:picLocks noChangeAspect="1"/>
            </p:cNvPicPr>
            <p:nvPr/>
          </p:nvPicPr>
          <p:blipFill rotWithShape="1">
            <a:blip r:embed="rId3"/>
            <a:srcRect b="48030"/>
            <a:stretch/>
          </p:blipFill>
          <p:spPr>
            <a:xfrm>
              <a:off x="54863" y="5607924"/>
              <a:ext cx="5532513" cy="1025286"/>
            </a:xfrm>
            <a:prstGeom prst="rect">
              <a:avLst/>
            </a:prstGeom>
          </p:spPr>
        </p:pic>
      </p:grpSp>
      <p:sp>
        <p:nvSpPr>
          <p:cNvPr id="13" name="右大括号 12">
            <a:extLst>
              <a:ext uri="{FF2B5EF4-FFF2-40B4-BE49-F238E27FC236}">
                <a16:creationId xmlns:a16="http://schemas.microsoft.com/office/drawing/2014/main" id="{6F4A6D5A-A432-49FD-8D05-1A4F1D78860C}"/>
              </a:ext>
            </a:extLst>
          </p:cNvPr>
          <p:cNvSpPr/>
          <p:nvPr/>
        </p:nvSpPr>
        <p:spPr>
          <a:xfrm>
            <a:off x="5196217" y="2196445"/>
            <a:ext cx="237712" cy="1762813"/>
          </a:xfrm>
          <a:prstGeom prst="rightBrace">
            <a:avLst>
              <a:gd name="adj1" fmla="val 85267"/>
              <a:gd name="adj2" fmla="val 5000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E86EFD4-A062-4214-AC19-DC8103DED5F5}"/>
              </a:ext>
            </a:extLst>
          </p:cNvPr>
          <p:cNvSpPr txBox="1"/>
          <p:nvPr/>
        </p:nvSpPr>
        <p:spPr>
          <a:xfrm>
            <a:off x="5587376" y="2403490"/>
            <a:ext cx="1651624" cy="1323439"/>
          </a:xfrm>
          <a:prstGeom prst="rect">
            <a:avLst/>
          </a:prstGeom>
          <a:noFill/>
        </p:spPr>
        <p:txBody>
          <a:bodyPr wrap="square" rtlCol="0">
            <a:spAutoFit/>
          </a:bodyPr>
          <a:lstStyle/>
          <a:p>
            <a:r>
              <a:rPr lang="zh-CN" altLang="en-US" sz="1600" b="1" dirty="0">
                <a:solidFill>
                  <a:srgbClr val="C00000"/>
                </a:solidFill>
              </a:rPr>
              <a:t>以类似的方式，分组将测试集数据送入网络，然后获得网络的分类预测结果</a:t>
            </a:r>
          </a:p>
        </p:txBody>
      </p:sp>
      <p:sp>
        <p:nvSpPr>
          <p:cNvPr id="16" name="文本框 15">
            <a:extLst>
              <a:ext uri="{FF2B5EF4-FFF2-40B4-BE49-F238E27FC236}">
                <a16:creationId xmlns:a16="http://schemas.microsoft.com/office/drawing/2014/main" id="{4669748B-F3FD-4031-BB59-2F72820A96A7}"/>
              </a:ext>
            </a:extLst>
          </p:cNvPr>
          <p:cNvSpPr txBox="1"/>
          <p:nvPr/>
        </p:nvSpPr>
        <p:spPr>
          <a:xfrm>
            <a:off x="6974840" y="3572676"/>
            <a:ext cx="5041900" cy="830997"/>
          </a:xfrm>
          <a:prstGeom prst="rect">
            <a:avLst/>
          </a:prstGeom>
          <a:noFill/>
        </p:spPr>
        <p:txBody>
          <a:bodyPr wrap="square" rtlCol="0">
            <a:spAutoFit/>
          </a:bodyPr>
          <a:lstStyle/>
          <a:p>
            <a:r>
              <a:rPr lang="zh-CN" altLang="en-US" sz="1600" b="1" dirty="0">
                <a:solidFill>
                  <a:srgbClr val="C00000"/>
                </a:solidFill>
              </a:rPr>
              <a:t>网络的输出是一组分类的权值。在二分类任务中，我们可以默认输出权值较大的那一类为预测的类别结果，然后输出该类别的下标作为分类结果。</a:t>
            </a:r>
          </a:p>
        </p:txBody>
      </p:sp>
      <p:cxnSp>
        <p:nvCxnSpPr>
          <p:cNvPr id="18" name="直接箭头连接符 17">
            <a:extLst>
              <a:ext uri="{FF2B5EF4-FFF2-40B4-BE49-F238E27FC236}">
                <a16:creationId xmlns:a16="http://schemas.microsoft.com/office/drawing/2014/main" id="{9B0D98C5-7091-4C95-A609-037FC1806A47}"/>
              </a:ext>
            </a:extLst>
          </p:cNvPr>
          <p:cNvCxnSpPr>
            <a:cxnSpLocks/>
          </p:cNvCxnSpPr>
          <p:nvPr/>
        </p:nvCxnSpPr>
        <p:spPr>
          <a:xfrm flipH="1">
            <a:off x="4846320" y="4133165"/>
            <a:ext cx="2042160" cy="27881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35F9531-162C-44B9-832E-D94A6EC94626}"/>
              </a:ext>
            </a:extLst>
          </p:cNvPr>
          <p:cNvSpPr txBox="1"/>
          <p:nvPr/>
        </p:nvSpPr>
        <p:spPr>
          <a:xfrm>
            <a:off x="7500620" y="4514419"/>
            <a:ext cx="4462780" cy="1077218"/>
          </a:xfrm>
          <a:prstGeom prst="rect">
            <a:avLst/>
          </a:prstGeom>
          <a:noFill/>
        </p:spPr>
        <p:txBody>
          <a:bodyPr wrap="square" rtlCol="0">
            <a:spAutoFit/>
          </a:bodyPr>
          <a:lstStyle/>
          <a:p>
            <a:r>
              <a:rPr lang="zh-CN" altLang="en-US" sz="1600" b="1" dirty="0">
                <a:solidFill>
                  <a:srgbClr val="C00000"/>
                </a:solidFill>
              </a:rPr>
              <a:t>计算分类正确的样本数量。如果预测结果和真实结果相同，那么返回</a:t>
            </a:r>
            <a:r>
              <a:rPr lang="en-US" altLang="zh-CN" sz="1600" b="1" dirty="0">
                <a:solidFill>
                  <a:srgbClr val="C00000"/>
                </a:solidFill>
              </a:rPr>
              <a:t>True</a:t>
            </a:r>
            <a:r>
              <a:rPr lang="zh-CN" altLang="en-US" sz="1600" b="1" dirty="0">
                <a:solidFill>
                  <a:srgbClr val="C00000"/>
                </a:solidFill>
              </a:rPr>
              <a:t>，否则返回</a:t>
            </a:r>
            <a:r>
              <a:rPr lang="en-US" altLang="zh-CN" sz="1600" b="1" dirty="0">
                <a:solidFill>
                  <a:srgbClr val="C00000"/>
                </a:solidFill>
              </a:rPr>
              <a:t>False</a:t>
            </a:r>
            <a:r>
              <a:rPr lang="zh-CN" altLang="en-US" sz="1600" b="1" dirty="0">
                <a:solidFill>
                  <a:srgbClr val="C00000"/>
                </a:solidFill>
              </a:rPr>
              <a:t>。最后将所有的</a:t>
            </a:r>
            <a:r>
              <a:rPr lang="en-US" altLang="zh-CN" sz="1600" b="1" dirty="0">
                <a:solidFill>
                  <a:srgbClr val="C00000"/>
                </a:solidFill>
              </a:rPr>
              <a:t>True</a:t>
            </a:r>
            <a:r>
              <a:rPr lang="zh-CN" altLang="en-US" sz="1600" b="1" dirty="0">
                <a:solidFill>
                  <a:srgbClr val="C00000"/>
                </a:solidFill>
              </a:rPr>
              <a:t>值相加即得网络在该组数据上的准确预测样本数量。</a:t>
            </a:r>
          </a:p>
        </p:txBody>
      </p:sp>
      <p:cxnSp>
        <p:nvCxnSpPr>
          <p:cNvPr id="21" name="直接箭头连接符 20">
            <a:extLst>
              <a:ext uri="{FF2B5EF4-FFF2-40B4-BE49-F238E27FC236}">
                <a16:creationId xmlns:a16="http://schemas.microsoft.com/office/drawing/2014/main" id="{02647432-3947-4A9B-B19E-360DB9FCBFB1}"/>
              </a:ext>
            </a:extLst>
          </p:cNvPr>
          <p:cNvCxnSpPr>
            <a:cxnSpLocks/>
            <a:stCxn id="19" idx="1"/>
          </p:cNvCxnSpPr>
          <p:nvPr/>
        </p:nvCxnSpPr>
        <p:spPr>
          <a:xfrm flipH="1" flipV="1">
            <a:off x="5587376" y="4843926"/>
            <a:ext cx="1913244" cy="2091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33497021-646A-46A5-B42F-4C483A3464D7}"/>
              </a:ext>
            </a:extLst>
          </p:cNvPr>
          <p:cNvSpPr txBox="1"/>
          <p:nvPr/>
        </p:nvSpPr>
        <p:spPr>
          <a:xfrm>
            <a:off x="3404962" y="5664899"/>
            <a:ext cx="8787038" cy="338554"/>
          </a:xfrm>
          <a:prstGeom prst="rect">
            <a:avLst/>
          </a:prstGeom>
          <a:noFill/>
        </p:spPr>
        <p:txBody>
          <a:bodyPr wrap="square" rtlCol="0">
            <a:spAutoFit/>
          </a:bodyPr>
          <a:lstStyle/>
          <a:p>
            <a:r>
              <a:rPr lang="zh-CN" altLang="en-US" sz="1600" b="1" dirty="0">
                <a:solidFill>
                  <a:srgbClr val="C00000"/>
                </a:solidFill>
              </a:rPr>
              <a:t>计算完所有组的数据后，所有的正确分类样本除以总样本数量即可得到分类的准确度（</a:t>
            </a:r>
            <a:r>
              <a:rPr lang="en-US" altLang="zh-CN" sz="1600" b="1" dirty="0">
                <a:solidFill>
                  <a:srgbClr val="C00000"/>
                </a:solidFill>
              </a:rPr>
              <a:t>Accuracy</a:t>
            </a:r>
            <a:r>
              <a:rPr lang="zh-CN" altLang="en-US" sz="1600" b="1" dirty="0">
                <a:solidFill>
                  <a:srgbClr val="C00000"/>
                </a:solidFill>
              </a:rPr>
              <a:t>）</a:t>
            </a:r>
          </a:p>
        </p:txBody>
      </p:sp>
      <p:cxnSp>
        <p:nvCxnSpPr>
          <p:cNvPr id="26" name="直接箭头连接符 25">
            <a:extLst>
              <a:ext uri="{FF2B5EF4-FFF2-40B4-BE49-F238E27FC236}">
                <a16:creationId xmlns:a16="http://schemas.microsoft.com/office/drawing/2014/main" id="{DCF1574E-7618-4C76-8B2D-9C30FE1C98FA}"/>
              </a:ext>
            </a:extLst>
          </p:cNvPr>
          <p:cNvCxnSpPr>
            <a:cxnSpLocks/>
            <a:stCxn id="24" idx="1"/>
          </p:cNvCxnSpPr>
          <p:nvPr/>
        </p:nvCxnSpPr>
        <p:spPr>
          <a:xfrm flipH="1" flipV="1">
            <a:off x="2672080" y="5762099"/>
            <a:ext cx="732882" cy="720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A3FAD4B3-F63B-485C-88FB-9EE4B1D7DB54}"/>
              </a:ext>
            </a:extLst>
          </p:cNvPr>
          <p:cNvSpPr txBox="1"/>
          <p:nvPr/>
        </p:nvSpPr>
        <p:spPr>
          <a:xfrm>
            <a:off x="2353433" y="2044228"/>
            <a:ext cx="3022600" cy="338554"/>
          </a:xfrm>
          <a:prstGeom prst="rect">
            <a:avLst/>
          </a:prstGeom>
          <a:noFill/>
        </p:spPr>
        <p:txBody>
          <a:bodyPr wrap="square" rtlCol="0">
            <a:spAutoFit/>
          </a:bodyPr>
          <a:lstStyle/>
          <a:p>
            <a:r>
              <a:rPr lang="zh-CN" altLang="en-US" sz="1600" b="1" dirty="0">
                <a:solidFill>
                  <a:srgbClr val="C00000"/>
                </a:solidFill>
              </a:rPr>
              <a:t>将网络调整为验证模式</a:t>
            </a:r>
          </a:p>
        </p:txBody>
      </p:sp>
      <p:cxnSp>
        <p:nvCxnSpPr>
          <p:cNvPr id="30" name="直接箭头连接符 29">
            <a:extLst>
              <a:ext uri="{FF2B5EF4-FFF2-40B4-BE49-F238E27FC236}">
                <a16:creationId xmlns:a16="http://schemas.microsoft.com/office/drawing/2014/main" id="{CF53B6F3-4D5C-4E96-BE9E-2903D45A00E3}"/>
              </a:ext>
            </a:extLst>
          </p:cNvPr>
          <p:cNvCxnSpPr>
            <a:cxnSpLocks/>
            <a:stCxn id="29" idx="1"/>
          </p:cNvCxnSpPr>
          <p:nvPr/>
        </p:nvCxnSpPr>
        <p:spPr>
          <a:xfrm flipH="1">
            <a:off x="1087120" y="2213505"/>
            <a:ext cx="1266313" cy="1131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7" name="图片 36">
            <a:extLst>
              <a:ext uri="{FF2B5EF4-FFF2-40B4-BE49-F238E27FC236}">
                <a16:creationId xmlns:a16="http://schemas.microsoft.com/office/drawing/2014/main" id="{9F61390A-1D15-4A8A-BBFE-AC13329FD386}"/>
              </a:ext>
            </a:extLst>
          </p:cNvPr>
          <p:cNvPicPr>
            <a:picLocks noChangeAspect="1"/>
          </p:cNvPicPr>
          <p:nvPr/>
        </p:nvPicPr>
        <p:blipFill>
          <a:blip r:embed="rId4"/>
          <a:stretch>
            <a:fillRect/>
          </a:stretch>
        </p:blipFill>
        <p:spPr>
          <a:xfrm>
            <a:off x="7645201" y="2466960"/>
            <a:ext cx="4468963" cy="1138772"/>
          </a:xfrm>
          <a:prstGeom prst="rect">
            <a:avLst/>
          </a:prstGeom>
        </p:spPr>
      </p:pic>
    </p:spTree>
    <p:extLst>
      <p:ext uri="{BB962C8B-B14F-4D97-AF65-F5344CB8AC3E}">
        <p14:creationId xmlns:p14="http://schemas.microsoft.com/office/powerpoint/2010/main" val="2158441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05758A2-3851-4963-A04F-C740A2B4F232}"/>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4EFAE2DD-2B1B-4A31-B413-37661DF9470E}"/>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E240786C-6F32-45ED-B1B9-5FE346CB95F3}"/>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p>
          </p:txBody>
        </p:sp>
      </p:grpSp>
      <p:sp>
        <p:nvSpPr>
          <p:cNvPr id="5" name="文本框 4">
            <a:extLst>
              <a:ext uri="{FF2B5EF4-FFF2-40B4-BE49-F238E27FC236}">
                <a16:creationId xmlns:a16="http://schemas.microsoft.com/office/drawing/2014/main" id="{CB408843-F50E-4D97-B014-BB5AF1DCF6C9}"/>
              </a:ext>
            </a:extLst>
          </p:cNvPr>
          <p:cNvSpPr txBox="1"/>
          <p:nvPr/>
        </p:nvSpPr>
        <p:spPr>
          <a:xfrm>
            <a:off x="152400" y="792352"/>
            <a:ext cx="11621678" cy="1138773"/>
          </a:xfrm>
          <a:prstGeom prst="rect">
            <a:avLst/>
          </a:prstGeom>
          <a:solidFill>
            <a:schemeClr val="accent2">
              <a:lumMod val="20000"/>
              <a:lumOff val="80000"/>
            </a:schemeClr>
          </a:solidFill>
        </p:spPr>
        <p:txBody>
          <a:bodyPr wrap="square" rtlCol="0">
            <a:spAutoFit/>
          </a:bodyPr>
          <a:lstStyle/>
          <a:p>
            <a:r>
              <a:rPr lang="zh-CN" altLang="en-US" sz="2800" b="1" dirty="0"/>
              <a:t>保存网络最好性能时的权重文件</a:t>
            </a:r>
            <a:endParaRPr lang="en-US" altLang="zh-CN" sz="2800" b="1" dirty="0"/>
          </a:p>
          <a:p>
            <a:r>
              <a:rPr lang="zh-CN" altLang="en-US" sz="2000" dirty="0"/>
              <a:t>在每个</a:t>
            </a:r>
            <a:r>
              <a:rPr lang="en-US" altLang="zh-CN" sz="2000" dirty="0"/>
              <a:t>epoch</a:t>
            </a:r>
            <a:r>
              <a:rPr lang="zh-CN" altLang="en-US" sz="2000" dirty="0"/>
              <a:t>里网络都会计算分类的精确度，如果某一个</a:t>
            </a:r>
            <a:r>
              <a:rPr lang="en-US" altLang="zh-CN" sz="2000" dirty="0"/>
              <a:t>epoch</a:t>
            </a:r>
            <a:r>
              <a:rPr lang="zh-CN" altLang="en-US" sz="2000" dirty="0"/>
              <a:t>中的精确度高于之前的最高精确度，那么网络就将这一次</a:t>
            </a:r>
            <a:r>
              <a:rPr lang="en-US" altLang="zh-CN" sz="2000" dirty="0"/>
              <a:t>epoch</a:t>
            </a:r>
            <a:r>
              <a:rPr lang="zh-CN" altLang="en-US" sz="2000" dirty="0"/>
              <a:t>训练的网络模型权重保存下来。这个最优权重可以用于后续的网络测试。</a:t>
            </a:r>
          </a:p>
        </p:txBody>
      </p:sp>
      <p:pic>
        <p:nvPicPr>
          <p:cNvPr id="7" name="图片 6">
            <a:extLst>
              <a:ext uri="{FF2B5EF4-FFF2-40B4-BE49-F238E27FC236}">
                <a16:creationId xmlns:a16="http://schemas.microsoft.com/office/drawing/2014/main" id="{65CA8C54-F4C5-41F4-B2FC-DE132CE08B1B}"/>
              </a:ext>
            </a:extLst>
          </p:cNvPr>
          <p:cNvPicPr>
            <a:picLocks noChangeAspect="1"/>
          </p:cNvPicPr>
          <p:nvPr/>
        </p:nvPicPr>
        <p:blipFill>
          <a:blip r:embed="rId2"/>
          <a:stretch>
            <a:fillRect/>
          </a:stretch>
        </p:blipFill>
        <p:spPr>
          <a:xfrm>
            <a:off x="3125329" y="1979335"/>
            <a:ext cx="4634570" cy="887817"/>
          </a:xfrm>
          <a:prstGeom prst="rect">
            <a:avLst/>
          </a:prstGeom>
        </p:spPr>
      </p:pic>
      <p:sp>
        <p:nvSpPr>
          <p:cNvPr id="8" name="文本框 7">
            <a:extLst>
              <a:ext uri="{FF2B5EF4-FFF2-40B4-BE49-F238E27FC236}">
                <a16:creationId xmlns:a16="http://schemas.microsoft.com/office/drawing/2014/main" id="{5BF2FF3C-58BC-4CBF-958B-7D51836938CD}"/>
              </a:ext>
            </a:extLst>
          </p:cNvPr>
          <p:cNvSpPr txBox="1"/>
          <p:nvPr/>
        </p:nvSpPr>
        <p:spPr>
          <a:xfrm>
            <a:off x="152400" y="3084653"/>
            <a:ext cx="3505200" cy="3108543"/>
          </a:xfrm>
          <a:prstGeom prst="rect">
            <a:avLst/>
          </a:prstGeom>
          <a:solidFill>
            <a:schemeClr val="accent2">
              <a:lumMod val="20000"/>
              <a:lumOff val="80000"/>
            </a:schemeClr>
          </a:solidFill>
        </p:spPr>
        <p:txBody>
          <a:bodyPr wrap="square" rtlCol="0">
            <a:spAutoFit/>
          </a:bodyPr>
          <a:lstStyle/>
          <a:p>
            <a:r>
              <a:rPr lang="zh-CN" altLang="en-US" sz="2800" b="1" dirty="0"/>
              <a:t>保存网络训练时的损失和精确度数据</a:t>
            </a:r>
            <a:endParaRPr lang="en-US" altLang="zh-CN" sz="2800" b="1" dirty="0"/>
          </a:p>
          <a:p>
            <a:r>
              <a:rPr lang="zh-CN" altLang="en-US" sz="2000" dirty="0"/>
              <a:t>后期可以根据这些数据来绘制损失曲线以及精确度曲线，以可视化的角度来观察网络训练的过程。正常收敛曲线是一个逐渐平滑的过程，如果发现可以继续收敛，那就说明</a:t>
            </a:r>
            <a:r>
              <a:rPr lang="en-US" altLang="zh-CN" sz="2000" dirty="0"/>
              <a:t>epoch</a:t>
            </a:r>
            <a:r>
              <a:rPr lang="zh-CN" altLang="en-US" sz="2000" dirty="0"/>
              <a:t>可以设置的更大。</a:t>
            </a:r>
          </a:p>
        </p:txBody>
      </p:sp>
      <p:pic>
        <p:nvPicPr>
          <p:cNvPr id="10" name="图片 9">
            <a:extLst>
              <a:ext uri="{FF2B5EF4-FFF2-40B4-BE49-F238E27FC236}">
                <a16:creationId xmlns:a16="http://schemas.microsoft.com/office/drawing/2014/main" id="{487ECE8E-84DC-4A87-A25B-E4FF13984E41}"/>
              </a:ext>
            </a:extLst>
          </p:cNvPr>
          <p:cNvPicPr>
            <a:picLocks noChangeAspect="1"/>
          </p:cNvPicPr>
          <p:nvPr/>
        </p:nvPicPr>
        <p:blipFill rotWithShape="1">
          <a:blip r:embed="rId3"/>
          <a:srcRect l="4951" t="7541" r="8871" b="2038"/>
          <a:stretch/>
        </p:blipFill>
        <p:spPr>
          <a:xfrm>
            <a:off x="3732877" y="2998799"/>
            <a:ext cx="4168493" cy="3280253"/>
          </a:xfrm>
          <a:prstGeom prst="rect">
            <a:avLst/>
          </a:prstGeom>
        </p:spPr>
      </p:pic>
      <p:pic>
        <p:nvPicPr>
          <p:cNvPr id="12" name="图片 11">
            <a:extLst>
              <a:ext uri="{FF2B5EF4-FFF2-40B4-BE49-F238E27FC236}">
                <a16:creationId xmlns:a16="http://schemas.microsoft.com/office/drawing/2014/main" id="{7F46F24D-4375-4B15-B44E-4255BFB4856A}"/>
              </a:ext>
            </a:extLst>
          </p:cNvPr>
          <p:cNvPicPr>
            <a:picLocks noChangeAspect="1"/>
          </p:cNvPicPr>
          <p:nvPr/>
        </p:nvPicPr>
        <p:blipFill rotWithShape="1">
          <a:blip r:embed="rId4"/>
          <a:srcRect l="3179" t="7528" r="9622" b="2052"/>
          <a:stretch/>
        </p:blipFill>
        <p:spPr>
          <a:xfrm>
            <a:off x="7976647" y="2998799"/>
            <a:ext cx="4217841" cy="3280253"/>
          </a:xfrm>
          <a:prstGeom prst="rect">
            <a:avLst/>
          </a:prstGeom>
        </p:spPr>
      </p:pic>
      <p:sp>
        <p:nvSpPr>
          <p:cNvPr id="13" name="文本框 12">
            <a:extLst>
              <a:ext uri="{FF2B5EF4-FFF2-40B4-BE49-F238E27FC236}">
                <a16:creationId xmlns:a16="http://schemas.microsoft.com/office/drawing/2014/main" id="{7AF5C2A5-3464-47EE-BB55-72F902B6A8EF}"/>
              </a:ext>
            </a:extLst>
          </p:cNvPr>
          <p:cNvSpPr txBox="1"/>
          <p:nvPr/>
        </p:nvSpPr>
        <p:spPr>
          <a:xfrm>
            <a:off x="4166578" y="6327262"/>
            <a:ext cx="3593321" cy="377072"/>
          </a:xfrm>
          <a:prstGeom prst="rect">
            <a:avLst/>
          </a:prstGeom>
          <a:noFill/>
        </p:spPr>
        <p:txBody>
          <a:bodyPr wrap="square" rtlCol="0">
            <a:spAutoFit/>
          </a:bodyPr>
          <a:lstStyle/>
          <a:p>
            <a:pPr algn="ctr"/>
            <a:r>
              <a:rPr lang="zh-CN" altLang="en-US" dirty="0"/>
              <a:t>损失曲线</a:t>
            </a:r>
          </a:p>
        </p:txBody>
      </p:sp>
      <p:sp>
        <p:nvSpPr>
          <p:cNvPr id="14" name="文本框 13">
            <a:extLst>
              <a:ext uri="{FF2B5EF4-FFF2-40B4-BE49-F238E27FC236}">
                <a16:creationId xmlns:a16="http://schemas.microsoft.com/office/drawing/2014/main" id="{6657BDD1-51A4-474D-987D-E1C1AAF2CC6C}"/>
              </a:ext>
            </a:extLst>
          </p:cNvPr>
          <p:cNvSpPr txBox="1"/>
          <p:nvPr/>
        </p:nvSpPr>
        <p:spPr>
          <a:xfrm>
            <a:off x="8399420" y="6327262"/>
            <a:ext cx="3593321" cy="377072"/>
          </a:xfrm>
          <a:prstGeom prst="rect">
            <a:avLst/>
          </a:prstGeom>
          <a:noFill/>
        </p:spPr>
        <p:txBody>
          <a:bodyPr wrap="square" rtlCol="0">
            <a:spAutoFit/>
          </a:bodyPr>
          <a:lstStyle/>
          <a:p>
            <a:pPr algn="ctr"/>
            <a:r>
              <a:rPr lang="zh-CN" altLang="en-US" dirty="0"/>
              <a:t>准确度曲线</a:t>
            </a:r>
          </a:p>
        </p:txBody>
      </p:sp>
    </p:spTree>
    <p:extLst>
      <p:ext uri="{BB962C8B-B14F-4D97-AF65-F5344CB8AC3E}">
        <p14:creationId xmlns:p14="http://schemas.microsoft.com/office/powerpoint/2010/main" val="1366488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DAFD460-363D-443A-8250-BDCB9FE6F60E}"/>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8F683942-B3EF-478B-906C-69489DCB8DE7}"/>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B9D45E3-5B58-4F5F-A309-26769B063699}"/>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四、分类任务的性能评价标准</a:t>
              </a:r>
            </a:p>
          </p:txBody>
        </p:sp>
      </p:grpSp>
      <p:sp>
        <p:nvSpPr>
          <p:cNvPr id="5" name="文本框 4">
            <a:extLst>
              <a:ext uri="{FF2B5EF4-FFF2-40B4-BE49-F238E27FC236}">
                <a16:creationId xmlns:a16="http://schemas.microsoft.com/office/drawing/2014/main" id="{D8DC5FBF-204D-4FC7-90BF-62ED943E698E}"/>
              </a:ext>
            </a:extLst>
          </p:cNvPr>
          <p:cNvSpPr txBox="1"/>
          <p:nvPr/>
        </p:nvSpPr>
        <p:spPr>
          <a:xfrm>
            <a:off x="127321" y="808870"/>
            <a:ext cx="4940461" cy="492443"/>
          </a:xfrm>
          <a:prstGeom prst="rect">
            <a:avLst/>
          </a:prstGeom>
          <a:noFill/>
        </p:spPr>
        <p:txBody>
          <a:bodyPr wrap="square" rtlCol="0">
            <a:spAutoFit/>
          </a:bodyPr>
          <a:lstStyle/>
          <a:p>
            <a:r>
              <a:rPr lang="zh-CN" altLang="en-US" sz="2600" b="1" dirty="0"/>
              <a:t>一、混淆矩阵 </a:t>
            </a:r>
            <a:r>
              <a:rPr lang="en-US" altLang="zh-CN" sz="2600" b="1" dirty="0"/>
              <a:t>Confusion Matrix</a:t>
            </a:r>
            <a:endParaRPr lang="zh-CN" altLang="en-US" sz="2600" b="1" dirty="0"/>
          </a:p>
        </p:txBody>
      </p:sp>
      <p:sp>
        <p:nvSpPr>
          <p:cNvPr id="6" name="文本框 5">
            <a:extLst>
              <a:ext uri="{FF2B5EF4-FFF2-40B4-BE49-F238E27FC236}">
                <a16:creationId xmlns:a16="http://schemas.microsoft.com/office/drawing/2014/main" id="{6BCDDB10-542D-45A9-A42A-A5E8F5FF8AEA}"/>
              </a:ext>
            </a:extLst>
          </p:cNvPr>
          <p:cNvSpPr txBox="1"/>
          <p:nvPr/>
        </p:nvSpPr>
        <p:spPr>
          <a:xfrm>
            <a:off x="127321" y="1450308"/>
            <a:ext cx="6412376" cy="1446550"/>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2200" b="0" i="0" dirty="0">
                <a:solidFill>
                  <a:srgbClr val="4F4F4F"/>
                </a:solidFill>
                <a:effectLst/>
                <a:latin typeface="等线" panose="02010600030101010101" pitchFamily="2" charset="-122"/>
                <a:ea typeface="等线" panose="02010600030101010101" pitchFamily="2" charset="-122"/>
              </a:rPr>
              <a:t>TP</a:t>
            </a:r>
            <a:r>
              <a:rPr lang="zh-CN" altLang="en-US" sz="2200" dirty="0">
                <a:solidFill>
                  <a:srgbClr val="4F4F4F"/>
                </a:solidFill>
                <a:latin typeface="等线" panose="02010600030101010101" pitchFamily="2" charset="-122"/>
                <a:ea typeface="等线" panose="02010600030101010101" pitchFamily="2" charset="-122"/>
              </a:rPr>
              <a:t>：</a:t>
            </a:r>
            <a:r>
              <a:rPr lang="en-US" altLang="zh-CN" sz="2200" b="0" i="0" dirty="0">
                <a:solidFill>
                  <a:srgbClr val="4F4F4F"/>
                </a:solidFill>
                <a:effectLst/>
                <a:latin typeface="等线" panose="02010600030101010101" pitchFamily="2" charset="-122"/>
                <a:ea typeface="等线" panose="02010600030101010101" pitchFamily="2" charset="-122"/>
              </a:rPr>
              <a:t>True Positive </a:t>
            </a:r>
            <a:r>
              <a:rPr lang="zh-CN" altLang="en-US" sz="2200" b="0" i="0" dirty="0">
                <a:solidFill>
                  <a:srgbClr val="4F4F4F"/>
                </a:solidFill>
                <a:effectLst/>
                <a:latin typeface="等线" panose="02010600030101010101" pitchFamily="2" charset="-122"/>
                <a:ea typeface="等线" panose="02010600030101010101" pitchFamily="2" charset="-122"/>
              </a:rPr>
              <a:t>真阳性：正样本，预测为正</a:t>
            </a:r>
          </a:p>
          <a:p>
            <a:pPr marL="285750" indent="-285750" algn="just">
              <a:buFont typeface="Arial" panose="020B0604020202020204" pitchFamily="34" charset="0"/>
              <a:buChar char="•"/>
            </a:pPr>
            <a:r>
              <a:rPr lang="en-US" altLang="zh-CN" sz="2200" b="0" i="0" dirty="0">
                <a:solidFill>
                  <a:srgbClr val="4F4F4F"/>
                </a:solidFill>
                <a:effectLst/>
                <a:latin typeface="等线" panose="02010600030101010101" pitchFamily="2" charset="-122"/>
                <a:ea typeface="等线" panose="02010600030101010101" pitchFamily="2" charset="-122"/>
              </a:rPr>
              <a:t>FP</a:t>
            </a:r>
            <a:r>
              <a:rPr lang="zh-CN" altLang="en-US" sz="2200" dirty="0">
                <a:solidFill>
                  <a:srgbClr val="4F4F4F"/>
                </a:solidFill>
                <a:latin typeface="等线" panose="02010600030101010101" pitchFamily="2" charset="-122"/>
                <a:ea typeface="等线" panose="02010600030101010101" pitchFamily="2" charset="-122"/>
              </a:rPr>
              <a:t>：</a:t>
            </a:r>
            <a:r>
              <a:rPr lang="en-US" altLang="zh-CN" sz="2200" b="0" i="0" dirty="0">
                <a:solidFill>
                  <a:srgbClr val="4F4F4F"/>
                </a:solidFill>
                <a:effectLst/>
                <a:latin typeface="等线" panose="02010600030101010101" pitchFamily="2" charset="-122"/>
                <a:ea typeface="等线" panose="02010600030101010101" pitchFamily="2" charset="-122"/>
              </a:rPr>
              <a:t>False Positive </a:t>
            </a:r>
            <a:r>
              <a:rPr lang="zh-CN" altLang="en-US" sz="2200" b="0" i="0" dirty="0">
                <a:solidFill>
                  <a:srgbClr val="4F4F4F"/>
                </a:solidFill>
                <a:effectLst/>
                <a:latin typeface="等线" panose="02010600030101010101" pitchFamily="2" charset="-122"/>
                <a:ea typeface="等线" panose="02010600030101010101" pitchFamily="2" charset="-122"/>
              </a:rPr>
              <a:t>假阳性：正样本，预测为负</a:t>
            </a:r>
            <a:endParaRPr lang="en-US" altLang="zh-CN" sz="2200" b="0" i="0" dirty="0">
              <a:solidFill>
                <a:srgbClr val="4F4F4F"/>
              </a:solidFill>
              <a:effectLst/>
              <a:latin typeface="等线" panose="02010600030101010101" pitchFamily="2" charset="-122"/>
              <a:ea typeface="等线" panose="02010600030101010101" pitchFamily="2" charset="-122"/>
            </a:endParaRPr>
          </a:p>
          <a:p>
            <a:pPr marL="285750" indent="-285750" algn="just">
              <a:buFont typeface="Arial" panose="020B0604020202020204" pitchFamily="34" charset="0"/>
              <a:buChar char="•"/>
            </a:pPr>
            <a:r>
              <a:rPr lang="en-US" altLang="zh-CN" sz="2200" b="0" i="0" dirty="0">
                <a:solidFill>
                  <a:srgbClr val="4F4F4F"/>
                </a:solidFill>
                <a:effectLst/>
                <a:latin typeface="等线" panose="02010600030101010101" pitchFamily="2" charset="-122"/>
                <a:ea typeface="等线" panose="02010600030101010101" pitchFamily="2" charset="-122"/>
              </a:rPr>
              <a:t>TN</a:t>
            </a:r>
            <a:r>
              <a:rPr lang="zh-CN" altLang="en-US" sz="2200" dirty="0">
                <a:solidFill>
                  <a:srgbClr val="4F4F4F"/>
                </a:solidFill>
                <a:latin typeface="等线" panose="02010600030101010101" pitchFamily="2" charset="-122"/>
                <a:ea typeface="等线" panose="02010600030101010101" pitchFamily="2" charset="-122"/>
              </a:rPr>
              <a:t>：</a:t>
            </a:r>
            <a:r>
              <a:rPr lang="en-US" altLang="zh-CN" sz="2200" b="0" i="0" dirty="0">
                <a:solidFill>
                  <a:srgbClr val="4F4F4F"/>
                </a:solidFill>
                <a:effectLst/>
                <a:latin typeface="等线" panose="02010600030101010101" pitchFamily="2" charset="-122"/>
                <a:ea typeface="等线" panose="02010600030101010101" pitchFamily="2" charset="-122"/>
              </a:rPr>
              <a:t>True Negative </a:t>
            </a:r>
            <a:r>
              <a:rPr lang="zh-CN" altLang="en-US" sz="2200" b="0" i="0" dirty="0">
                <a:solidFill>
                  <a:srgbClr val="4F4F4F"/>
                </a:solidFill>
                <a:effectLst/>
                <a:latin typeface="等线" panose="02010600030101010101" pitchFamily="2" charset="-122"/>
                <a:ea typeface="等线" panose="02010600030101010101" pitchFamily="2" charset="-122"/>
              </a:rPr>
              <a:t>真阴性：负样本，预测为负</a:t>
            </a:r>
          </a:p>
          <a:p>
            <a:pPr marL="285750" indent="-285750" algn="just">
              <a:buFont typeface="Arial" panose="020B0604020202020204" pitchFamily="34" charset="0"/>
              <a:buChar char="•"/>
            </a:pPr>
            <a:r>
              <a:rPr lang="en-US" altLang="zh-CN" sz="2200" b="0" i="0" dirty="0">
                <a:solidFill>
                  <a:srgbClr val="4F4F4F"/>
                </a:solidFill>
                <a:effectLst/>
                <a:latin typeface="等线" panose="02010600030101010101" pitchFamily="2" charset="-122"/>
                <a:ea typeface="等线" panose="02010600030101010101" pitchFamily="2" charset="-122"/>
              </a:rPr>
              <a:t>FN</a:t>
            </a:r>
            <a:r>
              <a:rPr lang="zh-CN" altLang="en-US" sz="2200" dirty="0">
                <a:solidFill>
                  <a:srgbClr val="4F4F4F"/>
                </a:solidFill>
                <a:latin typeface="等线" panose="02010600030101010101" pitchFamily="2" charset="-122"/>
                <a:ea typeface="等线" panose="02010600030101010101" pitchFamily="2" charset="-122"/>
              </a:rPr>
              <a:t>：</a:t>
            </a:r>
            <a:r>
              <a:rPr lang="en-US" altLang="zh-CN" sz="2200" b="0" i="0" dirty="0">
                <a:solidFill>
                  <a:srgbClr val="4F4F4F"/>
                </a:solidFill>
                <a:effectLst/>
                <a:latin typeface="等线" panose="02010600030101010101" pitchFamily="2" charset="-122"/>
                <a:ea typeface="等线" panose="02010600030101010101" pitchFamily="2" charset="-122"/>
              </a:rPr>
              <a:t>False Negative </a:t>
            </a:r>
            <a:r>
              <a:rPr lang="zh-CN" altLang="en-US" sz="2200" b="0" i="0" dirty="0">
                <a:solidFill>
                  <a:srgbClr val="4F4F4F"/>
                </a:solidFill>
                <a:effectLst/>
                <a:latin typeface="等线" panose="02010600030101010101" pitchFamily="2" charset="-122"/>
                <a:ea typeface="等线" panose="02010600030101010101" pitchFamily="2" charset="-122"/>
              </a:rPr>
              <a:t>假阴性：</a:t>
            </a:r>
            <a:r>
              <a:rPr lang="zh-CN" altLang="en-US" sz="2200" dirty="0">
                <a:solidFill>
                  <a:srgbClr val="4F4F4F"/>
                </a:solidFill>
                <a:latin typeface="等线" panose="02010600030101010101" pitchFamily="2" charset="-122"/>
                <a:ea typeface="等线" panose="02010600030101010101" pitchFamily="2" charset="-122"/>
              </a:rPr>
              <a:t>负样本，预测为正</a:t>
            </a:r>
            <a:endParaRPr lang="en-US" altLang="zh-CN" sz="2200" dirty="0">
              <a:solidFill>
                <a:srgbClr val="4F4F4F"/>
              </a:solidFill>
              <a:latin typeface="等线" panose="02010600030101010101" pitchFamily="2" charset="-122"/>
              <a:ea typeface="等线" panose="02010600030101010101" pitchFamily="2" charset="-122"/>
            </a:endParaRPr>
          </a:p>
        </p:txBody>
      </p:sp>
      <p:graphicFrame>
        <p:nvGraphicFramePr>
          <p:cNvPr id="7" name="表格 7">
            <a:extLst>
              <a:ext uri="{FF2B5EF4-FFF2-40B4-BE49-F238E27FC236}">
                <a16:creationId xmlns:a16="http://schemas.microsoft.com/office/drawing/2014/main" id="{321A69EC-5D2C-417D-A6A4-E236EA5C5D29}"/>
              </a:ext>
            </a:extLst>
          </p:cNvPr>
          <p:cNvGraphicFramePr>
            <a:graphicFrameLocks noGrp="1"/>
          </p:cNvGraphicFramePr>
          <p:nvPr>
            <p:extLst>
              <p:ext uri="{D42A27DB-BD31-4B8C-83A1-F6EECF244321}">
                <p14:modId xmlns:p14="http://schemas.microsoft.com/office/powerpoint/2010/main" val="29183858"/>
              </p:ext>
            </p:extLst>
          </p:nvPr>
        </p:nvGraphicFramePr>
        <p:xfrm>
          <a:off x="326020" y="3064318"/>
          <a:ext cx="6014977" cy="1371600"/>
        </p:xfrm>
        <a:graphic>
          <a:graphicData uri="http://schemas.openxmlformats.org/drawingml/2006/table">
            <a:tbl>
              <a:tblPr firstRow="1" bandRow="1">
                <a:tableStyleId>{5940675A-B579-460E-94D1-54222C63F5DA}</a:tableStyleId>
              </a:tblPr>
              <a:tblGrid>
                <a:gridCol w="1812788">
                  <a:extLst>
                    <a:ext uri="{9D8B030D-6E8A-4147-A177-3AD203B41FA5}">
                      <a16:colId xmlns:a16="http://schemas.microsoft.com/office/drawing/2014/main" val="2736786263"/>
                    </a:ext>
                  </a:extLst>
                </a:gridCol>
                <a:gridCol w="1990510">
                  <a:extLst>
                    <a:ext uri="{9D8B030D-6E8A-4147-A177-3AD203B41FA5}">
                      <a16:colId xmlns:a16="http://schemas.microsoft.com/office/drawing/2014/main" val="1763552002"/>
                    </a:ext>
                  </a:extLst>
                </a:gridCol>
                <a:gridCol w="2211679">
                  <a:extLst>
                    <a:ext uri="{9D8B030D-6E8A-4147-A177-3AD203B41FA5}">
                      <a16:colId xmlns:a16="http://schemas.microsoft.com/office/drawing/2014/main" val="1221586209"/>
                    </a:ext>
                  </a:extLst>
                </a:gridCol>
              </a:tblGrid>
              <a:tr h="253499">
                <a:tc>
                  <a:txBody>
                    <a:bodyPr/>
                    <a:lstStyle/>
                    <a:p>
                      <a:pPr algn="ctr" fontAlgn="ctr" latinLnBrk="0"/>
                      <a:endParaRPr lang="zh-CN" altLang="en-US" sz="2200" b="0" dirty="0">
                        <a:solidFill>
                          <a:srgbClr val="4F4F4F"/>
                        </a:solidFill>
                        <a:effectLst/>
                        <a:latin typeface="-apple-system"/>
                      </a:endParaRPr>
                    </a:p>
                  </a:txBody>
                  <a:tcPr marL="60960" marR="60960" marT="60960" marB="60960" anchor="ctr"/>
                </a:tc>
                <a:tc>
                  <a:txBody>
                    <a:bodyPr/>
                    <a:lstStyle/>
                    <a:p>
                      <a:pPr algn="ctr" fontAlgn="ctr" latinLnBrk="0"/>
                      <a:r>
                        <a:rPr lang="zh-CN" altLang="en-US" sz="2200" b="0" dirty="0">
                          <a:solidFill>
                            <a:srgbClr val="4F4F4F"/>
                          </a:solidFill>
                          <a:effectLst/>
                          <a:latin typeface="-apple-system"/>
                        </a:rPr>
                        <a:t>预测为正样本</a:t>
                      </a:r>
                    </a:p>
                  </a:txBody>
                  <a:tcPr marL="60960" marR="60960" marT="60960" marB="60960" anchor="ctr"/>
                </a:tc>
                <a:tc>
                  <a:txBody>
                    <a:bodyPr/>
                    <a:lstStyle/>
                    <a:p>
                      <a:pPr algn="ctr" fontAlgn="ctr" latinLnBrk="0"/>
                      <a:r>
                        <a:rPr lang="zh-CN" altLang="en-US" sz="2200" b="0" dirty="0">
                          <a:solidFill>
                            <a:srgbClr val="4F4F4F"/>
                          </a:solidFill>
                          <a:effectLst/>
                          <a:latin typeface="-apple-system"/>
                        </a:rPr>
                        <a:t>预测为负样本</a:t>
                      </a:r>
                    </a:p>
                  </a:txBody>
                  <a:tcPr marL="60960" marR="60960" marT="60960" marB="60960" anchor="ctr"/>
                </a:tc>
                <a:extLst>
                  <a:ext uri="{0D108BD9-81ED-4DB2-BD59-A6C34878D82A}">
                    <a16:rowId xmlns:a16="http://schemas.microsoft.com/office/drawing/2014/main" val="2403064329"/>
                  </a:ext>
                </a:extLst>
              </a:tr>
              <a:tr h="370840">
                <a:tc>
                  <a:txBody>
                    <a:bodyPr/>
                    <a:lstStyle/>
                    <a:p>
                      <a:pPr algn="ctr" fontAlgn="ctr" latinLnBrk="0"/>
                      <a:r>
                        <a:rPr lang="zh-CN" altLang="en-US" sz="2200" b="0">
                          <a:solidFill>
                            <a:srgbClr val="4F4F4F"/>
                          </a:solidFill>
                          <a:effectLst/>
                          <a:latin typeface="-apple-system"/>
                        </a:rPr>
                        <a:t>标签为正样本</a:t>
                      </a:r>
                    </a:p>
                  </a:txBody>
                  <a:tcPr marL="60960" marR="60960" marT="60960" marB="60960" anchor="ctr"/>
                </a:tc>
                <a:tc>
                  <a:txBody>
                    <a:bodyPr/>
                    <a:lstStyle/>
                    <a:p>
                      <a:pPr algn="ctr" fontAlgn="ctr" latinLnBrk="0"/>
                      <a:r>
                        <a:rPr lang="en-US" sz="2200" b="0" dirty="0">
                          <a:solidFill>
                            <a:srgbClr val="4F4F4F"/>
                          </a:solidFill>
                          <a:effectLst/>
                          <a:latin typeface="-apple-system"/>
                        </a:rPr>
                        <a:t>TP</a:t>
                      </a:r>
                    </a:p>
                  </a:txBody>
                  <a:tcPr marL="60960" marR="60960" marT="60960" marB="60960" anchor="ctr"/>
                </a:tc>
                <a:tc>
                  <a:txBody>
                    <a:bodyPr/>
                    <a:lstStyle/>
                    <a:p>
                      <a:pPr algn="ctr" fontAlgn="ctr" latinLnBrk="0"/>
                      <a:r>
                        <a:rPr lang="en-US" sz="2200" b="0" dirty="0">
                          <a:solidFill>
                            <a:srgbClr val="4F4F4F"/>
                          </a:solidFill>
                          <a:effectLst/>
                          <a:latin typeface="-apple-system"/>
                        </a:rPr>
                        <a:t>FN</a:t>
                      </a:r>
                    </a:p>
                  </a:txBody>
                  <a:tcPr marL="60960" marR="60960" marT="60960" marB="60960" anchor="ctr"/>
                </a:tc>
                <a:extLst>
                  <a:ext uri="{0D108BD9-81ED-4DB2-BD59-A6C34878D82A}">
                    <a16:rowId xmlns:a16="http://schemas.microsoft.com/office/drawing/2014/main" val="2577252575"/>
                  </a:ext>
                </a:extLst>
              </a:tr>
              <a:tr h="370840">
                <a:tc>
                  <a:txBody>
                    <a:bodyPr/>
                    <a:lstStyle/>
                    <a:p>
                      <a:pPr algn="ctr" fontAlgn="ctr" latinLnBrk="0"/>
                      <a:r>
                        <a:rPr lang="zh-CN" altLang="en-US" sz="2200" b="0">
                          <a:solidFill>
                            <a:srgbClr val="4F4F4F"/>
                          </a:solidFill>
                          <a:effectLst/>
                          <a:latin typeface="-apple-system"/>
                        </a:rPr>
                        <a:t>标签为负样本</a:t>
                      </a:r>
                    </a:p>
                  </a:txBody>
                  <a:tcPr marL="60960" marR="60960" marT="60960" marB="60960" anchor="ctr"/>
                </a:tc>
                <a:tc>
                  <a:txBody>
                    <a:bodyPr/>
                    <a:lstStyle/>
                    <a:p>
                      <a:pPr algn="ctr" fontAlgn="ctr" latinLnBrk="0"/>
                      <a:r>
                        <a:rPr lang="en-US" sz="2200" b="0" dirty="0">
                          <a:solidFill>
                            <a:srgbClr val="4F4F4F"/>
                          </a:solidFill>
                          <a:effectLst/>
                          <a:latin typeface="-apple-system"/>
                        </a:rPr>
                        <a:t>FP</a:t>
                      </a:r>
                    </a:p>
                  </a:txBody>
                  <a:tcPr marL="60960" marR="60960" marT="60960" marB="60960" anchor="ctr"/>
                </a:tc>
                <a:tc>
                  <a:txBody>
                    <a:bodyPr/>
                    <a:lstStyle/>
                    <a:p>
                      <a:pPr algn="ctr" fontAlgn="ctr" latinLnBrk="0"/>
                      <a:r>
                        <a:rPr lang="en-US" sz="2200" b="0" dirty="0">
                          <a:solidFill>
                            <a:srgbClr val="4F4F4F"/>
                          </a:solidFill>
                          <a:effectLst/>
                          <a:latin typeface="-apple-system"/>
                        </a:rPr>
                        <a:t>TN</a:t>
                      </a:r>
                    </a:p>
                  </a:txBody>
                  <a:tcPr marL="60960" marR="60960" marT="60960" marB="60960" anchor="ctr"/>
                </a:tc>
                <a:extLst>
                  <a:ext uri="{0D108BD9-81ED-4DB2-BD59-A6C34878D82A}">
                    <a16:rowId xmlns:a16="http://schemas.microsoft.com/office/drawing/2014/main" val="1731162556"/>
                  </a:ext>
                </a:extLst>
              </a:tr>
            </a:tbl>
          </a:graphicData>
        </a:graphic>
      </p:graphicFrame>
      <p:sp>
        <p:nvSpPr>
          <p:cNvPr id="8" name="文本框 7">
            <a:extLst>
              <a:ext uri="{FF2B5EF4-FFF2-40B4-BE49-F238E27FC236}">
                <a16:creationId xmlns:a16="http://schemas.microsoft.com/office/drawing/2014/main" id="{F16C57BC-3B54-4691-80FC-E372041FC603}"/>
              </a:ext>
            </a:extLst>
          </p:cNvPr>
          <p:cNvSpPr txBox="1"/>
          <p:nvPr/>
        </p:nvSpPr>
        <p:spPr>
          <a:xfrm>
            <a:off x="6539697" y="808870"/>
            <a:ext cx="4940461" cy="492443"/>
          </a:xfrm>
          <a:prstGeom prst="rect">
            <a:avLst/>
          </a:prstGeom>
          <a:noFill/>
        </p:spPr>
        <p:txBody>
          <a:bodyPr wrap="square" rtlCol="0">
            <a:spAutoFit/>
          </a:bodyPr>
          <a:lstStyle/>
          <a:p>
            <a:r>
              <a:rPr lang="zh-CN" altLang="en-US" sz="2600" b="1" dirty="0"/>
              <a:t>二、常见二分类评价指标</a:t>
            </a:r>
          </a:p>
        </p:txBody>
      </p:sp>
      <p:sp>
        <p:nvSpPr>
          <p:cNvPr id="9" name="文本框 8">
            <a:extLst>
              <a:ext uri="{FF2B5EF4-FFF2-40B4-BE49-F238E27FC236}">
                <a16:creationId xmlns:a16="http://schemas.microsoft.com/office/drawing/2014/main" id="{5CDE919D-0DDB-4DA8-821F-CCD127433BE4}"/>
              </a:ext>
            </a:extLst>
          </p:cNvPr>
          <p:cNvSpPr txBox="1"/>
          <p:nvPr/>
        </p:nvSpPr>
        <p:spPr>
          <a:xfrm>
            <a:off x="6539696" y="1282848"/>
            <a:ext cx="5652303" cy="769441"/>
          </a:xfrm>
          <a:prstGeom prst="rect">
            <a:avLst/>
          </a:prstGeom>
          <a:noFill/>
        </p:spPr>
        <p:txBody>
          <a:bodyPr wrap="square" rtlCol="0">
            <a:spAutoFit/>
          </a:bodyPr>
          <a:lstStyle/>
          <a:p>
            <a:pPr algn="just"/>
            <a:r>
              <a:rPr lang="en-US" altLang="zh-CN" sz="2200" b="1" dirty="0">
                <a:latin typeface="等线" panose="02010600030101010101" pitchFamily="2" charset="-122"/>
                <a:ea typeface="等线" panose="02010600030101010101" pitchFamily="2" charset="-122"/>
              </a:rPr>
              <a:t>1. Accuracy</a:t>
            </a:r>
            <a:r>
              <a:rPr lang="zh-CN" altLang="en-US" sz="2200" b="1" dirty="0">
                <a:latin typeface="等线" panose="02010600030101010101" pitchFamily="2" charset="-122"/>
                <a:ea typeface="等线" panose="02010600030101010101" pitchFamily="2" charset="-122"/>
              </a:rPr>
              <a:t>（准确度）</a:t>
            </a:r>
            <a:r>
              <a:rPr lang="zh-CN" altLang="en-US" sz="2200" dirty="0">
                <a:solidFill>
                  <a:srgbClr val="4F4F4F"/>
                </a:solidFill>
                <a:latin typeface="等线" panose="02010600030101010101" pitchFamily="2" charset="-122"/>
                <a:ea typeface="等线" panose="02010600030101010101" pitchFamily="2" charset="-122"/>
              </a:rPr>
              <a:t>：</a:t>
            </a:r>
            <a:r>
              <a:rPr lang="zh-CN" altLang="en-US" sz="2200" dirty="0">
                <a:solidFill>
                  <a:srgbClr val="C00000"/>
                </a:solidFill>
                <a:latin typeface="等线" panose="02010600030101010101" pitchFamily="2" charset="-122"/>
                <a:ea typeface="等线" panose="02010600030101010101" pitchFamily="2" charset="-122"/>
              </a:rPr>
              <a:t>所有正确分类的样本数量</a:t>
            </a:r>
            <a:r>
              <a:rPr lang="zh-CN" altLang="en-US" sz="2200" dirty="0">
                <a:solidFill>
                  <a:srgbClr val="4F4F4F"/>
                </a:solidFill>
                <a:latin typeface="等线" panose="02010600030101010101" pitchFamily="2" charset="-122"/>
                <a:ea typeface="等线" panose="02010600030101010101" pitchFamily="2" charset="-122"/>
              </a:rPr>
              <a:t>占</a:t>
            </a:r>
            <a:r>
              <a:rPr lang="zh-CN" altLang="en-US" sz="2200" dirty="0">
                <a:solidFill>
                  <a:srgbClr val="C00000"/>
                </a:solidFill>
                <a:latin typeface="等线" panose="02010600030101010101" pitchFamily="2" charset="-122"/>
                <a:ea typeface="等线" panose="02010600030101010101" pitchFamily="2" charset="-122"/>
              </a:rPr>
              <a:t>所有样本数量</a:t>
            </a:r>
            <a:r>
              <a:rPr lang="zh-CN" altLang="en-US" sz="2200" dirty="0">
                <a:solidFill>
                  <a:srgbClr val="4F4F4F"/>
                </a:solidFill>
                <a:latin typeface="等线" panose="02010600030101010101" pitchFamily="2" charset="-122"/>
                <a:ea typeface="等线" panose="02010600030101010101" pitchFamily="2" charset="-122"/>
              </a:rPr>
              <a:t>的比例</a:t>
            </a:r>
            <a:endParaRPr lang="en-US" altLang="zh-CN" sz="2200" dirty="0">
              <a:solidFill>
                <a:srgbClr val="4F4F4F"/>
              </a:solidFill>
              <a:latin typeface="等线" panose="02010600030101010101" pitchFamily="2" charset="-122"/>
              <a:ea typeface="等线" panose="02010600030101010101" pitchFamily="2" charset="-122"/>
            </a:endParaRPr>
          </a:p>
        </p:txBody>
      </p:sp>
      <p:pic>
        <p:nvPicPr>
          <p:cNvPr id="11" name="图片 10">
            <a:extLst>
              <a:ext uri="{FF2B5EF4-FFF2-40B4-BE49-F238E27FC236}">
                <a16:creationId xmlns:a16="http://schemas.microsoft.com/office/drawing/2014/main" id="{9299F4B0-943E-4874-861C-C4DCFB1F0016}"/>
              </a:ext>
            </a:extLst>
          </p:cNvPr>
          <p:cNvPicPr>
            <a:picLocks noChangeAspect="1"/>
          </p:cNvPicPr>
          <p:nvPr/>
        </p:nvPicPr>
        <p:blipFill>
          <a:blip r:embed="rId2"/>
          <a:stretch>
            <a:fillRect/>
          </a:stretch>
        </p:blipFill>
        <p:spPr>
          <a:xfrm>
            <a:off x="7154540" y="1973570"/>
            <a:ext cx="3993765" cy="769441"/>
          </a:xfrm>
          <a:prstGeom prst="rect">
            <a:avLst/>
          </a:prstGeom>
        </p:spPr>
      </p:pic>
      <p:sp>
        <p:nvSpPr>
          <p:cNvPr id="12" name="文本框 11">
            <a:extLst>
              <a:ext uri="{FF2B5EF4-FFF2-40B4-BE49-F238E27FC236}">
                <a16:creationId xmlns:a16="http://schemas.microsoft.com/office/drawing/2014/main" id="{88EF407A-7FD0-407E-9D9E-69640A53AD12}"/>
              </a:ext>
            </a:extLst>
          </p:cNvPr>
          <p:cNvSpPr txBox="1"/>
          <p:nvPr/>
        </p:nvSpPr>
        <p:spPr>
          <a:xfrm>
            <a:off x="6539696" y="2847669"/>
            <a:ext cx="5652303" cy="769441"/>
          </a:xfrm>
          <a:prstGeom prst="rect">
            <a:avLst/>
          </a:prstGeom>
          <a:noFill/>
        </p:spPr>
        <p:txBody>
          <a:bodyPr wrap="square" rtlCol="0">
            <a:spAutoFit/>
          </a:bodyPr>
          <a:lstStyle/>
          <a:p>
            <a:pPr algn="just"/>
            <a:r>
              <a:rPr lang="en-US" altLang="zh-CN" sz="2200" b="1" dirty="0">
                <a:latin typeface="等线" panose="02010600030101010101" pitchFamily="2" charset="-122"/>
                <a:ea typeface="等线" panose="02010600030101010101" pitchFamily="2" charset="-122"/>
              </a:rPr>
              <a:t>2. Precision</a:t>
            </a:r>
            <a:r>
              <a:rPr lang="zh-CN" altLang="en-US" sz="2200" b="1" dirty="0">
                <a:latin typeface="等线" panose="02010600030101010101" pitchFamily="2" charset="-122"/>
                <a:ea typeface="等线" panose="02010600030101010101" pitchFamily="2" charset="-122"/>
              </a:rPr>
              <a:t>（精确度）</a:t>
            </a:r>
            <a:r>
              <a:rPr lang="zh-CN" altLang="en-US" sz="2200" dirty="0">
                <a:solidFill>
                  <a:srgbClr val="4F4F4F"/>
                </a:solidFill>
                <a:latin typeface="等线" panose="02010600030101010101" pitchFamily="2" charset="-122"/>
                <a:ea typeface="等线" panose="02010600030101010101" pitchFamily="2" charset="-122"/>
              </a:rPr>
              <a:t>：</a:t>
            </a:r>
            <a:r>
              <a:rPr lang="zh-CN" altLang="en-US" sz="2200" dirty="0">
                <a:solidFill>
                  <a:srgbClr val="C00000"/>
                </a:solidFill>
                <a:latin typeface="等线" panose="02010600030101010101" pitchFamily="2" charset="-122"/>
                <a:ea typeface="等线" panose="02010600030101010101" pitchFamily="2" charset="-122"/>
              </a:rPr>
              <a:t>正确分类的正样本个数</a:t>
            </a:r>
            <a:r>
              <a:rPr lang="zh-CN" altLang="en-US" sz="2200" dirty="0">
                <a:solidFill>
                  <a:srgbClr val="4F4F4F"/>
                </a:solidFill>
                <a:latin typeface="等线" panose="02010600030101010101" pitchFamily="2" charset="-122"/>
                <a:ea typeface="等线" panose="02010600030101010101" pitchFamily="2" charset="-122"/>
              </a:rPr>
              <a:t>占</a:t>
            </a:r>
            <a:r>
              <a:rPr lang="zh-CN" altLang="en-US" sz="2200" dirty="0">
                <a:solidFill>
                  <a:srgbClr val="C00000"/>
                </a:solidFill>
                <a:latin typeface="等线" panose="02010600030101010101" pitchFamily="2" charset="-122"/>
                <a:ea typeface="等线" panose="02010600030101010101" pitchFamily="2" charset="-122"/>
              </a:rPr>
              <a:t>所有预测为正样本个数</a:t>
            </a:r>
            <a:r>
              <a:rPr lang="zh-CN" altLang="en-US" sz="2200" dirty="0">
                <a:solidFill>
                  <a:srgbClr val="4F4F4F"/>
                </a:solidFill>
                <a:latin typeface="等线" panose="02010600030101010101" pitchFamily="2" charset="-122"/>
                <a:ea typeface="等线" panose="02010600030101010101" pitchFamily="2" charset="-122"/>
              </a:rPr>
              <a:t>的比例</a:t>
            </a:r>
            <a:endParaRPr lang="en-US" altLang="zh-CN" sz="2200" dirty="0">
              <a:solidFill>
                <a:srgbClr val="4F4F4F"/>
              </a:solidFill>
              <a:latin typeface="等线" panose="02010600030101010101" pitchFamily="2" charset="-122"/>
              <a:ea typeface="等线" panose="02010600030101010101" pitchFamily="2" charset="-122"/>
            </a:endParaRPr>
          </a:p>
        </p:txBody>
      </p:sp>
      <p:pic>
        <p:nvPicPr>
          <p:cNvPr id="14" name="图片 13">
            <a:extLst>
              <a:ext uri="{FF2B5EF4-FFF2-40B4-BE49-F238E27FC236}">
                <a16:creationId xmlns:a16="http://schemas.microsoft.com/office/drawing/2014/main" id="{B8091842-FE97-4E19-8F8C-13B793BCF8AA}"/>
              </a:ext>
            </a:extLst>
          </p:cNvPr>
          <p:cNvPicPr>
            <a:picLocks noChangeAspect="1"/>
          </p:cNvPicPr>
          <p:nvPr/>
        </p:nvPicPr>
        <p:blipFill rotWithShape="1">
          <a:blip r:embed="rId3"/>
          <a:srcRect l="2436" t="16836" r="3404" b="12190"/>
          <a:stretch/>
        </p:blipFill>
        <p:spPr>
          <a:xfrm>
            <a:off x="7811571" y="3617110"/>
            <a:ext cx="2679701" cy="609600"/>
          </a:xfrm>
          <a:prstGeom prst="rect">
            <a:avLst/>
          </a:prstGeom>
        </p:spPr>
      </p:pic>
      <p:sp>
        <p:nvSpPr>
          <p:cNvPr id="15" name="文本框 14">
            <a:extLst>
              <a:ext uri="{FF2B5EF4-FFF2-40B4-BE49-F238E27FC236}">
                <a16:creationId xmlns:a16="http://schemas.microsoft.com/office/drawing/2014/main" id="{60805FC6-66B6-455D-856A-D101B78A5408}"/>
              </a:ext>
            </a:extLst>
          </p:cNvPr>
          <p:cNvSpPr txBox="1"/>
          <p:nvPr/>
        </p:nvSpPr>
        <p:spPr>
          <a:xfrm>
            <a:off x="6539696" y="4386551"/>
            <a:ext cx="5652303" cy="769441"/>
          </a:xfrm>
          <a:prstGeom prst="rect">
            <a:avLst/>
          </a:prstGeom>
          <a:noFill/>
        </p:spPr>
        <p:txBody>
          <a:bodyPr wrap="square" rtlCol="0">
            <a:spAutoFit/>
          </a:bodyPr>
          <a:lstStyle/>
          <a:p>
            <a:pPr algn="just"/>
            <a:r>
              <a:rPr lang="en-US" altLang="zh-CN" sz="2200" b="1" dirty="0">
                <a:latin typeface="等线" panose="02010600030101010101" pitchFamily="2" charset="-122"/>
                <a:ea typeface="等线" panose="02010600030101010101" pitchFamily="2" charset="-122"/>
              </a:rPr>
              <a:t>3. Recall</a:t>
            </a:r>
            <a:r>
              <a:rPr lang="zh-CN" altLang="en-US" sz="2200" b="1" dirty="0">
                <a:latin typeface="等线" panose="02010600030101010101" pitchFamily="2" charset="-122"/>
                <a:ea typeface="等线" panose="02010600030101010101" pitchFamily="2" charset="-122"/>
              </a:rPr>
              <a:t>（召回率）</a:t>
            </a:r>
            <a:r>
              <a:rPr lang="zh-CN" altLang="en-US" sz="2200" dirty="0">
                <a:solidFill>
                  <a:srgbClr val="4F4F4F"/>
                </a:solidFill>
                <a:latin typeface="等线" panose="02010600030101010101" pitchFamily="2" charset="-122"/>
                <a:ea typeface="等线" panose="02010600030101010101" pitchFamily="2" charset="-122"/>
              </a:rPr>
              <a:t>：</a:t>
            </a:r>
            <a:r>
              <a:rPr lang="zh-CN" altLang="en-US" sz="2200" dirty="0">
                <a:solidFill>
                  <a:srgbClr val="C00000"/>
                </a:solidFill>
                <a:latin typeface="等线" panose="02010600030101010101" pitchFamily="2" charset="-122"/>
                <a:ea typeface="等线" panose="02010600030101010101" pitchFamily="2" charset="-122"/>
              </a:rPr>
              <a:t>正确分类的正样本个数</a:t>
            </a:r>
            <a:r>
              <a:rPr lang="zh-CN" altLang="en-US" sz="2200" dirty="0">
                <a:solidFill>
                  <a:srgbClr val="4F4F4F"/>
                </a:solidFill>
                <a:latin typeface="等线" panose="02010600030101010101" pitchFamily="2" charset="-122"/>
                <a:ea typeface="等线" panose="02010600030101010101" pitchFamily="2" charset="-122"/>
              </a:rPr>
              <a:t>占</a:t>
            </a:r>
            <a:r>
              <a:rPr lang="zh-CN" altLang="en-US" sz="2200" dirty="0">
                <a:solidFill>
                  <a:srgbClr val="C00000"/>
                </a:solidFill>
                <a:latin typeface="等线" panose="02010600030101010101" pitchFamily="2" charset="-122"/>
                <a:ea typeface="等线" panose="02010600030101010101" pitchFamily="2" charset="-122"/>
              </a:rPr>
              <a:t>所有实际正样本个数</a:t>
            </a:r>
            <a:r>
              <a:rPr lang="zh-CN" altLang="en-US" sz="2200" dirty="0">
                <a:solidFill>
                  <a:srgbClr val="4F4F4F"/>
                </a:solidFill>
                <a:latin typeface="等线" panose="02010600030101010101" pitchFamily="2" charset="-122"/>
                <a:ea typeface="等线" panose="02010600030101010101" pitchFamily="2" charset="-122"/>
              </a:rPr>
              <a:t>的比例</a:t>
            </a:r>
            <a:endParaRPr lang="en-US" altLang="zh-CN" sz="2200" dirty="0">
              <a:solidFill>
                <a:srgbClr val="4F4F4F"/>
              </a:solidFill>
              <a:latin typeface="等线" panose="02010600030101010101" pitchFamily="2" charset="-122"/>
              <a:ea typeface="等线" panose="02010600030101010101" pitchFamily="2" charset="-122"/>
            </a:endParaRPr>
          </a:p>
        </p:txBody>
      </p:sp>
      <p:pic>
        <p:nvPicPr>
          <p:cNvPr id="17" name="图片 16">
            <a:extLst>
              <a:ext uri="{FF2B5EF4-FFF2-40B4-BE49-F238E27FC236}">
                <a16:creationId xmlns:a16="http://schemas.microsoft.com/office/drawing/2014/main" id="{260716BC-F61D-46A9-A042-D92DE41B039F}"/>
              </a:ext>
            </a:extLst>
          </p:cNvPr>
          <p:cNvPicPr>
            <a:picLocks noChangeAspect="1"/>
          </p:cNvPicPr>
          <p:nvPr/>
        </p:nvPicPr>
        <p:blipFill>
          <a:blip r:embed="rId4"/>
          <a:stretch>
            <a:fillRect/>
          </a:stretch>
        </p:blipFill>
        <p:spPr>
          <a:xfrm>
            <a:off x="7923330" y="5178465"/>
            <a:ext cx="2338953" cy="683289"/>
          </a:xfrm>
          <a:prstGeom prst="rect">
            <a:avLst/>
          </a:prstGeom>
        </p:spPr>
      </p:pic>
      <p:sp>
        <p:nvSpPr>
          <p:cNvPr id="18" name="文本框 17">
            <a:extLst>
              <a:ext uri="{FF2B5EF4-FFF2-40B4-BE49-F238E27FC236}">
                <a16:creationId xmlns:a16="http://schemas.microsoft.com/office/drawing/2014/main" id="{FAF23F92-D701-48D4-AEFD-C27046850143}"/>
              </a:ext>
            </a:extLst>
          </p:cNvPr>
          <p:cNvSpPr txBox="1"/>
          <p:nvPr/>
        </p:nvSpPr>
        <p:spPr>
          <a:xfrm>
            <a:off x="894077" y="5141502"/>
            <a:ext cx="5652303" cy="769441"/>
          </a:xfrm>
          <a:prstGeom prst="rect">
            <a:avLst/>
          </a:prstGeom>
          <a:noFill/>
        </p:spPr>
        <p:txBody>
          <a:bodyPr wrap="square" rtlCol="0">
            <a:spAutoFit/>
          </a:bodyPr>
          <a:lstStyle/>
          <a:p>
            <a:pPr algn="just"/>
            <a:r>
              <a:rPr lang="en-US" altLang="zh-CN" sz="2200" b="1" dirty="0">
                <a:latin typeface="等线" panose="02010600030101010101" pitchFamily="2" charset="-122"/>
                <a:ea typeface="等线" panose="02010600030101010101" pitchFamily="2" charset="-122"/>
              </a:rPr>
              <a:t>4. F1-Score</a:t>
            </a:r>
            <a:r>
              <a:rPr lang="zh-CN" altLang="en-US" sz="2200" b="1" dirty="0">
                <a:latin typeface="等线" panose="02010600030101010101" pitchFamily="2" charset="-122"/>
                <a:ea typeface="等线" panose="02010600030101010101" pitchFamily="2" charset="-122"/>
              </a:rPr>
              <a:t>（</a:t>
            </a:r>
            <a:r>
              <a:rPr lang="en-US" altLang="zh-CN" sz="2200" b="1" dirty="0">
                <a:latin typeface="等线" panose="02010600030101010101" pitchFamily="2" charset="-122"/>
                <a:ea typeface="等线" panose="02010600030101010101" pitchFamily="2" charset="-122"/>
              </a:rPr>
              <a:t>F1</a:t>
            </a:r>
            <a:r>
              <a:rPr lang="zh-CN" altLang="en-US" sz="2200" b="1" dirty="0">
                <a:latin typeface="等线" panose="02010600030101010101" pitchFamily="2" charset="-122"/>
                <a:ea typeface="等线" panose="02010600030101010101" pitchFamily="2" charset="-122"/>
              </a:rPr>
              <a:t>分数）</a:t>
            </a:r>
            <a:r>
              <a:rPr lang="zh-CN" altLang="en-US" sz="2200" dirty="0">
                <a:solidFill>
                  <a:srgbClr val="4F4F4F"/>
                </a:solidFill>
                <a:latin typeface="等线" panose="02010600030101010101" pitchFamily="2" charset="-122"/>
                <a:ea typeface="等线" panose="02010600030101010101" pitchFamily="2" charset="-122"/>
              </a:rPr>
              <a:t>：综合精确度和召回率的指标</a:t>
            </a:r>
            <a:endParaRPr lang="en-US" altLang="zh-CN" sz="2200" dirty="0">
              <a:solidFill>
                <a:srgbClr val="4F4F4F"/>
              </a:solidFill>
              <a:latin typeface="等线" panose="02010600030101010101" pitchFamily="2" charset="-122"/>
              <a:ea typeface="等线" panose="02010600030101010101" pitchFamily="2" charset="-122"/>
            </a:endParaRPr>
          </a:p>
        </p:txBody>
      </p:sp>
      <p:pic>
        <p:nvPicPr>
          <p:cNvPr id="20" name="图片 19">
            <a:extLst>
              <a:ext uri="{FF2B5EF4-FFF2-40B4-BE49-F238E27FC236}">
                <a16:creationId xmlns:a16="http://schemas.microsoft.com/office/drawing/2014/main" id="{47D30B4B-7224-4DF6-BA9E-D6991C670724}"/>
              </a:ext>
            </a:extLst>
          </p:cNvPr>
          <p:cNvPicPr>
            <a:picLocks noChangeAspect="1"/>
          </p:cNvPicPr>
          <p:nvPr/>
        </p:nvPicPr>
        <p:blipFill>
          <a:blip r:embed="rId5"/>
          <a:stretch>
            <a:fillRect/>
          </a:stretch>
        </p:blipFill>
        <p:spPr>
          <a:xfrm>
            <a:off x="2597551" y="5861754"/>
            <a:ext cx="3948829" cy="769441"/>
          </a:xfrm>
          <a:prstGeom prst="rect">
            <a:avLst/>
          </a:prstGeom>
        </p:spPr>
      </p:pic>
    </p:spTree>
    <p:extLst>
      <p:ext uri="{BB962C8B-B14F-4D97-AF65-F5344CB8AC3E}">
        <p14:creationId xmlns:p14="http://schemas.microsoft.com/office/powerpoint/2010/main" val="3583290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00F4E0E-F3AA-44E5-A585-DD3E8007E658}"/>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25E44219-99E4-4F78-A064-479F5EBE212E}"/>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9CCD610C-DF0D-4124-AD94-89203A3C0746}"/>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四、分类任务的性能评价标准</a:t>
              </a:r>
            </a:p>
          </p:txBody>
        </p:sp>
      </p:grpSp>
      <p:pic>
        <p:nvPicPr>
          <p:cNvPr id="8" name="图片 7">
            <a:extLst>
              <a:ext uri="{FF2B5EF4-FFF2-40B4-BE49-F238E27FC236}">
                <a16:creationId xmlns:a16="http://schemas.microsoft.com/office/drawing/2014/main" id="{4FAC90BA-DC15-40F8-B47A-426B3E94E76C}"/>
              </a:ext>
            </a:extLst>
          </p:cNvPr>
          <p:cNvPicPr>
            <a:picLocks noChangeAspect="1"/>
          </p:cNvPicPr>
          <p:nvPr/>
        </p:nvPicPr>
        <p:blipFill>
          <a:blip r:embed="rId2"/>
          <a:stretch>
            <a:fillRect/>
          </a:stretch>
        </p:blipFill>
        <p:spPr>
          <a:xfrm>
            <a:off x="102702" y="659876"/>
            <a:ext cx="11986596" cy="5223853"/>
          </a:xfrm>
          <a:prstGeom prst="rect">
            <a:avLst/>
          </a:prstGeom>
        </p:spPr>
      </p:pic>
    </p:spTree>
    <p:extLst>
      <p:ext uri="{BB962C8B-B14F-4D97-AF65-F5344CB8AC3E}">
        <p14:creationId xmlns:p14="http://schemas.microsoft.com/office/powerpoint/2010/main" val="3187933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F828627-2ABB-4041-A020-14673BB1CF45}"/>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24C1CAA6-4924-4EA7-BA38-113772471462}"/>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CC9C053-BCEF-4361-A998-3FAA02A3953F}"/>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五、测试代码</a:t>
              </a:r>
            </a:p>
          </p:txBody>
        </p:sp>
      </p:grpSp>
      <p:sp>
        <p:nvSpPr>
          <p:cNvPr id="5" name="文本框 4">
            <a:extLst>
              <a:ext uri="{FF2B5EF4-FFF2-40B4-BE49-F238E27FC236}">
                <a16:creationId xmlns:a16="http://schemas.microsoft.com/office/drawing/2014/main" id="{5C271526-B76E-4AEB-A3A7-9CA8DE8293B4}"/>
              </a:ext>
            </a:extLst>
          </p:cNvPr>
          <p:cNvSpPr txBox="1"/>
          <p:nvPr/>
        </p:nvSpPr>
        <p:spPr>
          <a:xfrm>
            <a:off x="94268" y="782425"/>
            <a:ext cx="5307291" cy="400110"/>
          </a:xfrm>
          <a:prstGeom prst="rect">
            <a:avLst/>
          </a:prstGeom>
          <a:solidFill>
            <a:schemeClr val="accent6">
              <a:lumMod val="40000"/>
              <a:lumOff val="60000"/>
            </a:schemeClr>
          </a:solidFill>
        </p:spPr>
        <p:txBody>
          <a:bodyPr wrap="square" rtlCol="0">
            <a:spAutoFit/>
          </a:bodyPr>
          <a:lstStyle/>
          <a:p>
            <a:r>
              <a:rPr lang="en-US" altLang="zh-CN" sz="2000" dirty="0"/>
              <a:t>1. </a:t>
            </a:r>
            <a:r>
              <a:rPr lang="zh-CN" altLang="en-US" sz="2000" dirty="0"/>
              <a:t>测试代码中比较重要的参数主要是以下几个：</a:t>
            </a:r>
          </a:p>
        </p:txBody>
      </p:sp>
      <p:pic>
        <p:nvPicPr>
          <p:cNvPr id="7" name="图片 6">
            <a:extLst>
              <a:ext uri="{FF2B5EF4-FFF2-40B4-BE49-F238E27FC236}">
                <a16:creationId xmlns:a16="http://schemas.microsoft.com/office/drawing/2014/main" id="{CEDDCEDD-8A83-425D-B6E2-24DA0089BE1B}"/>
              </a:ext>
            </a:extLst>
          </p:cNvPr>
          <p:cNvPicPr>
            <a:picLocks noChangeAspect="1"/>
          </p:cNvPicPr>
          <p:nvPr/>
        </p:nvPicPr>
        <p:blipFill>
          <a:blip r:embed="rId2"/>
          <a:stretch>
            <a:fillRect/>
          </a:stretch>
        </p:blipFill>
        <p:spPr>
          <a:xfrm>
            <a:off x="439426" y="1649693"/>
            <a:ext cx="3048492" cy="1292127"/>
          </a:xfrm>
          <a:prstGeom prst="rect">
            <a:avLst/>
          </a:prstGeom>
          <a:ln w="19050">
            <a:solidFill>
              <a:srgbClr val="FF0000"/>
            </a:solidFill>
          </a:ln>
        </p:spPr>
      </p:pic>
      <p:sp>
        <p:nvSpPr>
          <p:cNvPr id="10" name="文本框 9">
            <a:extLst>
              <a:ext uri="{FF2B5EF4-FFF2-40B4-BE49-F238E27FC236}">
                <a16:creationId xmlns:a16="http://schemas.microsoft.com/office/drawing/2014/main" id="{B1E6DBE3-7BF9-4A65-99CC-AF31712F7F40}"/>
              </a:ext>
            </a:extLst>
          </p:cNvPr>
          <p:cNvSpPr txBox="1"/>
          <p:nvPr/>
        </p:nvSpPr>
        <p:spPr>
          <a:xfrm>
            <a:off x="188536" y="1216059"/>
            <a:ext cx="6001732" cy="400110"/>
          </a:xfrm>
          <a:prstGeom prst="rect">
            <a:avLst/>
          </a:prstGeom>
          <a:noFill/>
        </p:spPr>
        <p:txBody>
          <a:bodyPr wrap="square" rtlCol="0">
            <a:spAutoFit/>
          </a:bodyPr>
          <a:lstStyle/>
          <a:p>
            <a:r>
              <a:rPr lang="zh-CN" altLang="en-US" sz="2000" b="1" dirty="0">
                <a:solidFill>
                  <a:srgbClr val="C00000"/>
                </a:solidFill>
              </a:rPr>
              <a:t>① 测试集的图片路径；</a:t>
            </a:r>
          </a:p>
        </p:txBody>
      </p:sp>
      <p:sp>
        <p:nvSpPr>
          <p:cNvPr id="11" name="文本框 10">
            <a:extLst>
              <a:ext uri="{FF2B5EF4-FFF2-40B4-BE49-F238E27FC236}">
                <a16:creationId xmlns:a16="http://schemas.microsoft.com/office/drawing/2014/main" id="{A6ED8EAE-172B-43EB-B832-9C66A8160B61}"/>
              </a:ext>
            </a:extLst>
          </p:cNvPr>
          <p:cNvSpPr txBox="1"/>
          <p:nvPr/>
        </p:nvSpPr>
        <p:spPr>
          <a:xfrm>
            <a:off x="188536" y="2976779"/>
            <a:ext cx="6001732" cy="400110"/>
          </a:xfrm>
          <a:prstGeom prst="rect">
            <a:avLst/>
          </a:prstGeom>
          <a:noFill/>
        </p:spPr>
        <p:txBody>
          <a:bodyPr wrap="square" rtlCol="0">
            <a:spAutoFit/>
          </a:bodyPr>
          <a:lstStyle/>
          <a:p>
            <a:r>
              <a:rPr lang="zh-CN" altLang="en-US" sz="2000" b="1" dirty="0">
                <a:solidFill>
                  <a:srgbClr val="C00000"/>
                </a:solidFill>
              </a:rPr>
              <a:t>② 之前训练好的权重文件的路径；</a:t>
            </a:r>
          </a:p>
        </p:txBody>
      </p:sp>
      <p:pic>
        <p:nvPicPr>
          <p:cNvPr id="13" name="图片 12">
            <a:extLst>
              <a:ext uri="{FF2B5EF4-FFF2-40B4-BE49-F238E27FC236}">
                <a16:creationId xmlns:a16="http://schemas.microsoft.com/office/drawing/2014/main" id="{9479F7B3-C18C-4CB9-9AE3-98DB83332A87}"/>
              </a:ext>
            </a:extLst>
          </p:cNvPr>
          <p:cNvPicPr>
            <a:picLocks noChangeAspect="1"/>
          </p:cNvPicPr>
          <p:nvPr/>
        </p:nvPicPr>
        <p:blipFill>
          <a:blip r:embed="rId3"/>
          <a:stretch>
            <a:fillRect/>
          </a:stretch>
        </p:blipFill>
        <p:spPr>
          <a:xfrm>
            <a:off x="439426" y="3446947"/>
            <a:ext cx="3934611" cy="1290552"/>
          </a:xfrm>
          <a:prstGeom prst="rect">
            <a:avLst/>
          </a:prstGeom>
          <a:ln w="19050">
            <a:solidFill>
              <a:srgbClr val="FF0000"/>
            </a:solidFill>
          </a:ln>
        </p:spPr>
      </p:pic>
      <p:pic>
        <p:nvPicPr>
          <p:cNvPr id="15" name="图片 14">
            <a:extLst>
              <a:ext uri="{FF2B5EF4-FFF2-40B4-BE49-F238E27FC236}">
                <a16:creationId xmlns:a16="http://schemas.microsoft.com/office/drawing/2014/main" id="{CF963B3F-EF24-41FF-A45F-E4179606FA8E}"/>
              </a:ext>
            </a:extLst>
          </p:cNvPr>
          <p:cNvPicPr>
            <a:picLocks noChangeAspect="1"/>
          </p:cNvPicPr>
          <p:nvPr/>
        </p:nvPicPr>
        <p:blipFill>
          <a:blip r:embed="rId4"/>
          <a:stretch>
            <a:fillRect/>
          </a:stretch>
        </p:blipFill>
        <p:spPr>
          <a:xfrm>
            <a:off x="220036" y="5208307"/>
            <a:ext cx="2186695" cy="1360610"/>
          </a:xfrm>
          <a:prstGeom prst="rect">
            <a:avLst/>
          </a:prstGeom>
          <a:ln w="19050">
            <a:solidFill>
              <a:srgbClr val="FF0000"/>
            </a:solidFill>
          </a:ln>
        </p:spPr>
      </p:pic>
      <p:sp>
        <p:nvSpPr>
          <p:cNvPr id="16" name="文本框 15">
            <a:extLst>
              <a:ext uri="{FF2B5EF4-FFF2-40B4-BE49-F238E27FC236}">
                <a16:creationId xmlns:a16="http://schemas.microsoft.com/office/drawing/2014/main" id="{75DB4D02-E062-4ABF-A9DA-187CCB84F543}"/>
              </a:ext>
            </a:extLst>
          </p:cNvPr>
          <p:cNvSpPr txBox="1"/>
          <p:nvPr/>
        </p:nvSpPr>
        <p:spPr>
          <a:xfrm>
            <a:off x="188536" y="4737499"/>
            <a:ext cx="6001732" cy="400110"/>
          </a:xfrm>
          <a:prstGeom prst="rect">
            <a:avLst/>
          </a:prstGeom>
          <a:noFill/>
        </p:spPr>
        <p:txBody>
          <a:bodyPr wrap="square" rtlCol="0">
            <a:spAutoFit/>
          </a:bodyPr>
          <a:lstStyle/>
          <a:p>
            <a:r>
              <a:rPr lang="zh-CN" altLang="en-US" sz="2000" b="1" dirty="0">
                <a:solidFill>
                  <a:srgbClr val="C00000"/>
                </a:solidFill>
              </a:rPr>
              <a:t>③ 类别数量和批大小；</a:t>
            </a:r>
          </a:p>
        </p:txBody>
      </p:sp>
      <p:pic>
        <p:nvPicPr>
          <p:cNvPr id="18" name="图片 17">
            <a:extLst>
              <a:ext uri="{FF2B5EF4-FFF2-40B4-BE49-F238E27FC236}">
                <a16:creationId xmlns:a16="http://schemas.microsoft.com/office/drawing/2014/main" id="{A12E1EC4-002B-4C8B-8F41-F1A5A186A207}"/>
              </a:ext>
            </a:extLst>
          </p:cNvPr>
          <p:cNvPicPr>
            <a:picLocks noChangeAspect="1"/>
          </p:cNvPicPr>
          <p:nvPr/>
        </p:nvPicPr>
        <p:blipFill>
          <a:blip r:embed="rId5"/>
          <a:stretch>
            <a:fillRect/>
          </a:stretch>
        </p:blipFill>
        <p:spPr>
          <a:xfrm>
            <a:off x="2580833" y="5208307"/>
            <a:ext cx="2094862" cy="1286732"/>
          </a:xfrm>
          <a:prstGeom prst="rect">
            <a:avLst/>
          </a:prstGeom>
          <a:ln w="19050">
            <a:solidFill>
              <a:srgbClr val="FF0000"/>
            </a:solidFill>
          </a:ln>
        </p:spPr>
      </p:pic>
      <p:sp>
        <p:nvSpPr>
          <p:cNvPr id="22" name="文本框 21">
            <a:extLst>
              <a:ext uri="{FF2B5EF4-FFF2-40B4-BE49-F238E27FC236}">
                <a16:creationId xmlns:a16="http://schemas.microsoft.com/office/drawing/2014/main" id="{F7E3ADA9-9D00-4D6F-B5FA-F069AA7CBD9A}"/>
              </a:ext>
            </a:extLst>
          </p:cNvPr>
          <p:cNvSpPr txBox="1"/>
          <p:nvPr/>
        </p:nvSpPr>
        <p:spPr>
          <a:xfrm>
            <a:off x="6268824" y="782425"/>
            <a:ext cx="5307291" cy="400110"/>
          </a:xfrm>
          <a:prstGeom prst="rect">
            <a:avLst/>
          </a:prstGeom>
          <a:solidFill>
            <a:schemeClr val="accent6">
              <a:lumMod val="40000"/>
              <a:lumOff val="60000"/>
            </a:schemeClr>
          </a:solidFill>
        </p:spPr>
        <p:txBody>
          <a:bodyPr wrap="square" rtlCol="0">
            <a:spAutoFit/>
          </a:bodyPr>
          <a:lstStyle/>
          <a:p>
            <a:r>
              <a:rPr lang="en-US" altLang="zh-CN" sz="2000" dirty="0"/>
              <a:t>2. </a:t>
            </a:r>
            <a:r>
              <a:rPr lang="zh-CN" altLang="en-US" sz="2000" dirty="0"/>
              <a:t>测试代码中关键的代码步骤有如下几个：</a:t>
            </a:r>
          </a:p>
        </p:txBody>
      </p:sp>
      <p:pic>
        <p:nvPicPr>
          <p:cNvPr id="24" name="图片 23">
            <a:extLst>
              <a:ext uri="{FF2B5EF4-FFF2-40B4-BE49-F238E27FC236}">
                <a16:creationId xmlns:a16="http://schemas.microsoft.com/office/drawing/2014/main" id="{329777E1-7F3E-4C77-9083-9C08AB5F1F5B}"/>
              </a:ext>
            </a:extLst>
          </p:cNvPr>
          <p:cNvPicPr>
            <a:picLocks noChangeAspect="1"/>
          </p:cNvPicPr>
          <p:nvPr/>
        </p:nvPicPr>
        <p:blipFill>
          <a:blip r:embed="rId6"/>
          <a:stretch>
            <a:fillRect/>
          </a:stretch>
        </p:blipFill>
        <p:spPr>
          <a:xfrm>
            <a:off x="6190268" y="1925474"/>
            <a:ext cx="6000750" cy="666750"/>
          </a:xfrm>
          <a:prstGeom prst="rect">
            <a:avLst/>
          </a:prstGeom>
          <a:ln w="19050">
            <a:solidFill>
              <a:srgbClr val="FF0000"/>
            </a:solidFill>
          </a:ln>
        </p:spPr>
      </p:pic>
      <p:sp>
        <p:nvSpPr>
          <p:cNvPr id="25" name="文本框 24">
            <a:extLst>
              <a:ext uri="{FF2B5EF4-FFF2-40B4-BE49-F238E27FC236}">
                <a16:creationId xmlns:a16="http://schemas.microsoft.com/office/drawing/2014/main" id="{C7DDE57F-9481-42F4-9C74-A12958942456}"/>
              </a:ext>
            </a:extLst>
          </p:cNvPr>
          <p:cNvSpPr txBox="1"/>
          <p:nvPr/>
        </p:nvSpPr>
        <p:spPr>
          <a:xfrm>
            <a:off x="6096000" y="1216059"/>
            <a:ext cx="6001732" cy="707886"/>
          </a:xfrm>
          <a:prstGeom prst="rect">
            <a:avLst/>
          </a:prstGeom>
          <a:noFill/>
        </p:spPr>
        <p:txBody>
          <a:bodyPr wrap="square" rtlCol="0">
            <a:spAutoFit/>
          </a:bodyPr>
          <a:lstStyle/>
          <a:p>
            <a:r>
              <a:rPr lang="zh-CN" altLang="en-US" sz="2000" b="1" dirty="0">
                <a:solidFill>
                  <a:srgbClr val="C00000"/>
                </a:solidFill>
              </a:rPr>
              <a:t>① 加载所有的测试及图像的路径，后需要根据这些路径读取图片；</a:t>
            </a:r>
          </a:p>
        </p:txBody>
      </p:sp>
      <p:pic>
        <p:nvPicPr>
          <p:cNvPr id="27" name="图片 26">
            <a:extLst>
              <a:ext uri="{FF2B5EF4-FFF2-40B4-BE49-F238E27FC236}">
                <a16:creationId xmlns:a16="http://schemas.microsoft.com/office/drawing/2014/main" id="{E1F53D66-D211-40EC-8650-0F083E0CE151}"/>
              </a:ext>
            </a:extLst>
          </p:cNvPr>
          <p:cNvPicPr>
            <a:picLocks noChangeAspect="1"/>
          </p:cNvPicPr>
          <p:nvPr/>
        </p:nvPicPr>
        <p:blipFill>
          <a:blip r:embed="rId7"/>
          <a:stretch>
            <a:fillRect/>
          </a:stretch>
        </p:blipFill>
        <p:spPr>
          <a:xfrm>
            <a:off x="4849797" y="3475106"/>
            <a:ext cx="7342203" cy="2364962"/>
          </a:xfrm>
          <a:prstGeom prst="rect">
            <a:avLst/>
          </a:prstGeom>
          <a:ln w="19050">
            <a:solidFill>
              <a:srgbClr val="FF0000"/>
            </a:solidFill>
          </a:ln>
        </p:spPr>
      </p:pic>
      <p:sp>
        <p:nvSpPr>
          <p:cNvPr id="28" name="文本框 27">
            <a:extLst>
              <a:ext uri="{FF2B5EF4-FFF2-40B4-BE49-F238E27FC236}">
                <a16:creationId xmlns:a16="http://schemas.microsoft.com/office/drawing/2014/main" id="{151D242C-4A1B-4985-9861-77FC9C229348}"/>
              </a:ext>
            </a:extLst>
          </p:cNvPr>
          <p:cNvSpPr txBox="1"/>
          <p:nvPr/>
        </p:nvSpPr>
        <p:spPr>
          <a:xfrm>
            <a:off x="6096000" y="2592224"/>
            <a:ext cx="6001732" cy="707886"/>
          </a:xfrm>
          <a:prstGeom prst="rect">
            <a:avLst/>
          </a:prstGeom>
          <a:noFill/>
        </p:spPr>
        <p:txBody>
          <a:bodyPr wrap="square" rtlCol="0">
            <a:spAutoFit/>
          </a:bodyPr>
          <a:lstStyle/>
          <a:p>
            <a:r>
              <a:rPr lang="zh-CN" altLang="en-US" sz="2000" b="1" dirty="0">
                <a:solidFill>
                  <a:srgbClr val="C00000"/>
                </a:solidFill>
              </a:rPr>
              <a:t>② 根据测试集图片的类别属性，把每一个测试样本的类别序号存储在一个列表中，方便后续计算指标；</a:t>
            </a:r>
          </a:p>
        </p:txBody>
      </p:sp>
    </p:spTree>
    <p:extLst>
      <p:ext uri="{BB962C8B-B14F-4D97-AF65-F5344CB8AC3E}">
        <p14:creationId xmlns:p14="http://schemas.microsoft.com/office/powerpoint/2010/main" val="609009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DBA2CE1E-8DEA-4407-9684-1A61186099CB}"/>
              </a:ext>
            </a:extLst>
          </p:cNvPr>
          <p:cNvGrpSpPr/>
          <p:nvPr/>
        </p:nvGrpSpPr>
        <p:grpSpPr>
          <a:xfrm>
            <a:off x="0" y="0"/>
            <a:ext cx="12192000" cy="659876"/>
            <a:chOff x="0" y="0"/>
            <a:chExt cx="12192000" cy="659876"/>
          </a:xfrm>
        </p:grpSpPr>
        <p:sp>
          <p:nvSpPr>
            <p:cNvPr id="2" name="矩形 1">
              <a:extLst>
                <a:ext uri="{FF2B5EF4-FFF2-40B4-BE49-F238E27FC236}">
                  <a16:creationId xmlns:a16="http://schemas.microsoft.com/office/drawing/2014/main" id="{5DFF835E-C6D5-4229-BCDE-975C0EC066A0}"/>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E73B237C-6B28-4D13-8D93-2A799F8768A5}"/>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一、分类问题介绍（二分类）</a:t>
              </a:r>
            </a:p>
          </p:txBody>
        </p:sp>
      </p:grpSp>
      <p:grpSp>
        <p:nvGrpSpPr>
          <p:cNvPr id="5" name="组合 4">
            <a:extLst>
              <a:ext uri="{FF2B5EF4-FFF2-40B4-BE49-F238E27FC236}">
                <a16:creationId xmlns:a16="http://schemas.microsoft.com/office/drawing/2014/main" id="{7441F751-2F16-4DAE-A9DA-0AE35F74744F}"/>
              </a:ext>
            </a:extLst>
          </p:cNvPr>
          <p:cNvGrpSpPr/>
          <p:nvPr/>
        </p:nvGrpSpPr>
        <p:grpSpPr>
          <a:xfrm>
            <a:off x="338092" y="734766"/>
            <a:ext cx="11515815" cy="6188186"/>
            <a:chOff x="338092" y="612846"/>
            <a:chExt cx="11515815" cy="6188186"/>
          </a:xfrm>
        </p:grpSpPr>
        <p:pic>
          <p:nvPicPr>
            <p:cNvPr id="9" name="图片 8">
              <a:extLst>
                <a:ext uri="{FF2B5EF4-FFF2-40B4-BE49-F238E27FC236}">
                  <a16:creationId xmlns:a16="http://schemas.microsoft.com/office/drawing/2014/main" id="{1DE82595-15C0-40A9-9D98-554BF4F839CB}"/>
                </a:ext>
              </a:extLst>
            </p:cNvPr>
            <p:cNvPicPr>
              <a:picLocks noChangeAspect="1"/>
            </p:cNvPicPr>
            <p:nvPr/>
          </p:nvPicPr>
          <p:blipFill>
            <a:blip r:embed="rId2"/>
            <a:stretch>
              <a:fillRect/>
            </a:stretch>
          </p:blipFill>
          <p:spPr>
            <a:xfrm>
              <a:off x="338092" y="612846"/>
              <a:ext cx="11515815" cy="6188186"/>
            </a:xfrm>
            <a:prstGeom prst="rect">
              <a:avLst/>
            </a:prstGeom>
          </p:spPr>
        </p:pic>
        <p:sp>
          <p:nvSpPr>
            <p:cNvPr id="4" name="文本框 3">
              <a:extLst>
                <a:ext uri="{FF2B5EF4-FFF2-40B4-BE49-F238E27FC236}">
                  <a16:creationId xmlns:a16="http://schemas.microsoft.com/office/drawing/2014/main" id="{356ACA7D-67A7-0E7A-D2F6-592B267CC907}"/>
                </a:ext>
              </a:extLst>
            </p:cNvPr>
            <p:cNvSpPr txBox="1"/>
            <p:nvPr/>
          </p:nvSpPr>
          <p:spPr>
            <a:xfrm>
              <a:off x="10650128" y="3167390"/>
              <a:ext cx="1123950" cy="523220"/>
            </a:xfrm>
            <a:prstGeom prst="rect">
              <a:avLst/>
            </a:prstGeom>
            <a:noFill/>
          </p:spPr>
          <p:txBody>
            <a:bodyPr wrap="square" rtlCol="0">
              <a:spAutoFit/>
            </a:bodyPr>
            <a:lstStyle/>
            <a:p>
              <a:pPr algn="ctr"/>
              <a:r>
                <a:rPr lang="zh-CN" altLang="en-US" sz="2800" dirty="0"/>
                <a:t>正类</a:t>
              </a:r>
            </a:p>
          </p:txBody>
        </p:sp>
        <p:sp>
          <p:nvSpPr>
            <p:cNvPr id="7" name="文本框 6">
              <a:extLst>
                <a:ext uri="{FF2B5EF4-FFF2-40B4-BE49-F238E27FC236}">
                  <a16:creationId xmlns:a16="http://schemas.microsoft.com/office/drawing/2014/main" id="{3A2D7B29-5ECF-FC65-2DE8-5B059CBE26A3}"/>
                </a:ext>
              </a:extLst>
            </p:cNvPr>
            <p:cNvSpPr txBox="1"/>
            <p:nvPr/>
          </p:nvSpPr>
          <p:spPr>
            <a:xfrm>
              <a:off x="10734492" y="5573733"/>
              <a:ext cx="1039586" cy="523220"/>
            </a:xfrm>
            <a:prstGeom prst="rect">
              <a:avLst/>
            </a:prstGeom>
            <a:noFill/>
          </p:spPr>
          <p:txBody>
            <a:bodyPr wrap="square" rtlCol="0">
              <a:spAutoFit/>
            </a:bodyPr>
            <a:lstStyle/>
            <a:p>
              <a:pPr algn="ctr"/>
              <a:r>
                <a:rPr lang="zh-CN" altLang="en-US" sz="2800" dirty="0"/>
                <a:t>负类</a:t>
              </a:r>
            </a:p>
          </p:txBody>
        </p:sp>
      </p:grpSp>
    </p:spTree>
    <p:extLst>
      <p:ext uri="{BB962C8B-B14F-4D97-AF65-F5344CB8AC3E}">
        <p14:creationId xmlns:p14="http://schemas.microsoft.com/office/powerpoint/2010/main" val="3730153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939BB43F-D479-4EC7-B570-5FF73F4C0B51}"/>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B3767DB7-D485-4CA1-85AA-6B7C440EC19F}"/>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13C95CCE-FE7B-420E-A160-EE4C6B33C190}"/>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五、测试代码</a:t>
              </a:r>
            </a:p>
          </p:txBody>
        </p:sp>
      </p:grpSp>
      <p:sp>
        <p:nvSpPr>
          <p:cNvPr id="7" name="文本框 6">
            <a:extLst>
              <a:ext uri="{FF2B5EF4-FFF2-40B4-BE49-F238E27FC236}">
                <a16:creationId xmlns:a16="http://schemas.microsoft.com/office/drawing/2014/main" id="{47788C1F-0262-4FA1-9D52-441F36E5586F}"/>
              </a:ext>
            </a:extLst>
          </p:cNvPr>
          <p:cNvSpPr txBox="1"/>
          <p:nvPr/>
        </p:nvSpPr>
        <p:spPr>
          <a:xfrm>
            <a:off x="188535" y="782425"/>
            <a:ext cx="5307291" cy="400110"/>
          </a:xfrm>
          <a:prstGeom prst="rect">
            <a:avLst/>
          </a:prstGeom>
          <a:solidFill>
            <a:schemeClr val="accent6">
              <a:lumMod val="40000"/>
              <a:lumOff val="60000"/>
            </a:schemeClr>
          </a:solidFill>
        </p:spPr>
        <p:txBody>
          <a:bodyPr wrap="square" rtlCol="0">
            <a:spAutoFit/>
          </a:bodyPr>
          <a:lstStyle/>
          <a:p>
            <a:r>
              <a:rPr lang="en-US" altLang="zh-CN" sz="2000" dirty="0"/>
              <a:t>2. </a:t>
            </a:r>
            <a:r>
              <a:rPr lang="zh-CN" altLang="en-US" sz="2000" dirty="0"/>
              <a:t>测试代码中关键的代码步骤有如下几个：</a:t>
            </a:r>
          </a:p>
        </p:txBody>
      </p:sp>
      <p:pic>
        <p:nvPicPr>
          <p:cNvPr id="9" name="图片 8">
            <a:extLst>
              <a:ext uri="{FF2B5EF4-FFF2-40B4-BE49-F238E27FC236}">
                <a16:creationId xmlns:a16="http://schemas.microsoft.com/office/drawing/2014/main" id="{BBAF36EF-EDEE-491E-ADDE-75C4677A1254}"/>
              </a:ext>
            </a:extLst>
          </p:cNvPr>
          <p:cNvPicPr>
            <a:picLocks noChangeAspect="1"/>
          </p:cNvPicPr>
          <p:nvPr/>
        </p:nvPicPr>
        <p:blipFill>
          <a:blip r:embed="rId2"/>
          <a:stretch>
            <a:fillRect/>
          </a:stretch>
        </p:blipFill>
        <p:spPr>
          <a:xfrm>
            <a:off x="6190268" y="1228927"/>
            <a:ext cx="3981450" cy="352425"/>
          </a:xfrm>
          <a:prstGeom prst="rect">
            <a:avLst/>
          </a:prstGeom>
          <a:ln w="19050">
            <a:solidFill>
              <a:srgbClr val="FF0000"/>
            </a:solidFill>
          </a:ln>
        </p:spPr>
      </p:pic>
      <p:sp>
        <p:nvSpPr>
          <p:cNvPr id="10" name="文本框 9">
            <a:extLst>
              <a:ext uri="{FF2B5EF4-FFF2-40B4-BE49-F238E27FC236}">
                <a16:creationId xmlns:a16="http://schemas.microsoft.com/office/drawing/2014/main" id="{7A56515E-A178-4DE8-8C92-8F3374ADDD8D}"/>
              </a:ext>
            </a:extLst>
          </p:cNvPr>
          <p:cNvSpPr txBox="1"/>
          <p:nvPr/>
        </p:nvSpPr>
        <p:spPr>
          <a:xfrm>
            <a:off x="188536" y="1216059"/>
            <a:ext cx="6001732" cy="400110"/>
          </a:xfrm>
          <a:prstGeom prst="rect">
            <a:avLst/>
          </a:prstGeom>
          <a:noFill/>
        </p:spPr>
        <p:txBody>
          <a:bodyPr wrap="square" rtlCol="0">
            <a:spAutoFit/>
          </a:bodyPr>
          <a:lstStyle/>
          <a:p>
            <a:r>
              <a:rPr lang="zh-CN" altLang="en-US" sz="2000" b="1" dirty="0">
                <a:solidFill>
                  <a:srgbClr val="C00000"/>
                </a:solidFill>
              </a:rPr>
              <a:t>③ 定义所有样本的</a:t>
            </a:r>
            <a:r>
              <a:rPr lang="en-US" altLang="zh-CN" sz="2000" b="1" dirty="0">
                <a:solidFill>
                  <a:srgbClr val="C00000"/>
                </a:solidFill>
              </a:rPr>
              <a:t>TP/TN/FP/FN</a:t>
            </a:r>
            <a:r>
              <a:rPr lang="zh-CN" altLang="en-US" sz="2000" b="1" dirty="0">
                <a:solidFill>
                  <a:srgbClr val="C00000"/>
                </a:solidFill>
              </a:rPr>
              <a:t>，方便后续计算；</a:t>
            </a:r>
          </a:p>
        </p:txBody>
      </p:sp>
      <p:sp>
        <p:nvSpPr>
          <p:cNvPr id="11" name="文本框 10">
            <a:extLst>
              <a:ext uri="{FF2B5EF4-FFF2-40B4-BE49-F238E27FC236}">
                <a16:creationId xmlns:a16="http://schemas.microsoft.com/office/drawing/2014/main" id="{E637577A-11E1-4838-ACAA-380BDF79A115}"/>
              </a:ext>
            </a:extLst>
          </p:cNvPr>
          <p:cNvSpPr txBox="1"/>
          <p:nvPr/>
        </p:nvSpPr>
        <p:spPr>
          <a:xfrm>
            <a:off x="188535" y="1616169"/>
            <a:ext cx="11585543" cy="400110"/>
          </a:xfrm>
          <a:prstGeom prst="rect">
            <a:avLst/>
          </a:prstGeom>
          <a:noFill/>
        </p:spPr>
        <p:txBody>
          <a:bodyPr wrap="square" rtlCol="0">
            <a:spAutoFit/>
          </a:bodyPr>
          <a:lstStyle/>
          <a:p>
            <a:r>
              <a:rPr lang="zh-CN" altLang="en-US" sz="2000" b="1" dirty="0">
                <a:solidFill>
                  <a:srgbClr val="C00000"/>
                </a:solidFill>
              </a:rPr>
              <a:t>④ 比对一批</a:t>
            </a:r>
            <a:r>
              <a:rPr lang="en-US" altLang="zh-CN" sz="2000" b="1" dirty="0">
                <a:solidFill>
                  <a:srgbClr val="C00000"/>
                </a:solidFill>
              </a:rPr>
              <a:t>(batch)</a:t>
            </a:r>
            <a:r>
              <a:rPr lang="zh-CN" altLang="en-US" sz="2000" b="1" dirty="0">
                <a:solidFill>
                  <a:srgbClr val="C00000"/>
                </a:solidFill>
              </a:rPr>
              <a:t>图片的真实类别标签和预测的类别标签，然后把一批的比对结果加到总的数量中；</a:t>
            </a:r>
          </a:p>
        </p:txBody>
      </p:sp>
      <p:pic>
        <p:nvPicPr>
          <p:cNvPr id="13" name="图片 12">
            <a:extLst>
              <a:ext uri="{FF2B5EF4-FFF2-40B4-BE49-F238E27FC236}">
                <a16:creationId xmlns:a16="http://schemas.microsoft.com/office/drawing/2014/main" id="{9EE3345C-ED6A-430C-9FF9-D419B95F4E8A}"/>
              </a:ext>
            </a:extLst>
          </p:cNvPr>
          <p:cNvPicPr>
            <a:picLocks noChangeAspect="1"/>
          </p:cNvPicPr>
          <p:nvPr/>
        </p:nvPicPr>
        <p:blipFill>
          <a:blip r:embed="rId3"/>
          <a:stretch>
            <a:fillRect/>
          </a:stretch>
        </p:blipFill>
        <p:spPr>
          <a:xfrm>
            <a:off x="744716" y="1998860"/>
            <a:ext cx="9502220" cy="2309888"/>
          </a:xfrm>
          <a:prstGeom prst="rect">
            <a:avLst/>
          </a:prstGeom>
          <a:ln w="19050">
            <a:solidFill>
              <a:srgbClr val="FF0000"/>
            </a:solidFill>
          </a:ln>
        </p:spPr>
      </p:pic>
      <p:pic>
        <p:nvPicPr>
          <p:cNvPr id="15" name="图片 14">
            <a:extLst>
              <a:ext uri="{FF2B5EF4-FFF2-40B4-BE49-F238E27FC236}">
                <a16:creationId xmlns:a16="http://schemas.microsoft.com/office/drawing/2014/main" id="{60D95E9F-05B5-4B2E-8208-A0D3975FF12E}"/>
              </a:ext>
            </a:extLst>
          </p:cNvPr>
          <p:cNvPicPr>
            <a:picLocks noChangeAspect="1"/>
          </p:cNvPicPr>
          <p:nvPr/>
        </p:nvPicPr>
        <p:blipFill>
          <a:blip r:embed="rId4"/>
          <a:stretch>
            <a:fillRect/>
          </a:stretch>
        </p:blipFill>
        <p:spPr>
          <a:xfrm>
            <a:off x="188535" y="5149040"/>
            <a:ext cx="4656842" cy="948354"/>
          </a:xfrm>
          <a:prstGeom prst="rect">
            <a:avLst/>
          </a:prstGeom>
          <a:ln w="19050">
            <a:solidFill>
              <a:srgbClr val="FF0000"/>
            </a:solidFill>
          </a:ln>
        </p:spPr>
      </p:pic>
      <p:sp>
        <p:nvSpPr>
          <p:cNvPr id="16" name="文本框 15">
            <a:extLst>
              <a:ext uri="{FF2B5EF4-FFF2-40B4-BE49-F238E27FC236}">
                <a16:creationId xmlns:a16="http://schemas.microsoft.com/office/drawing/2014/main" id="{90B821F5-9F6A-46F6-AAC2-A5003407838B}"/>
              </a:ext>
            </a:extLst>
          </p:cNvPr>
          <p:cNvSpPr txBox="1"/>
          <p:nvPr/>
        </p:nvSpPr>
        <p:spPr>
          <a:xfrm>
            <a:off x="188537" y="4360001"/>
            <a:ext cx="4746327" cy="707886"/>
          </a:xfrm>
          <a:prstGeom prst="rect">
            <a:avLst/>
          </a:prstGeom>
          <a:noFill/>
        </p:spPr>
        <p:txBody>
          <a:bodyPr wrap="square" rtlCol="0">
            <a:spAutoFit/>
          </a:bodyPr>
          <a:lstStyle/>
          <a:p>
            <a:r>
              <a:rPr lang="zh-CN" altLang="en-US" sz="2000" b="1" dirty="0">
                <a:solidFill>
                  <a:srgbClr val="C00000"/>
                </a:solidFill>
              </a:rPr>
              <a:t>⑤ 在所有</a:t>
            </a:r>
            <a:r>
              <a:rPr lang="en-US" altLang="zh-CN" sz="2000" b="1" dirty="0">
                <a:solidFill>
                  <a:srgbClr val="C00000"/>
                </a:solidFill>
              </a:rPr>
              <a:t>batch</a:t>
            </a:r>
            <a:r>
              <a:rPr lang="zh-CN" altLang="en-US" sz="2000" b="1" dirty="0">
                <a:solidFill>
                  <a:srgbClr val="C00000"/>
                </a:solidFill>
              </a:rPr>
              <a:t>都测试完毕后，使用总的</a:t>
            </a:r>
            <a:r>
              <a:rPr lang="en-US" altLang="zh-CN" sz="2000" b="1" dirty="0">
                <a:solidFill>
                  <a:srgbClr val="C00000"/>
                </a:solidFill>
              </a:rPr>
              <a:t>TN/TP/FP/FN</a:t>
            </a:r>
            <a:r>
              <a:rPr lang="zh-CN" altLang="en-US" sz="2000" b="1" dirty="0">
                <a:solidFill>
                  <a:srgbClr val="C00000"/>
                </a:solidFill>
              </a:rPr>
              <a:t>来计算各个指标；</a:t>
            </a:r>
          </a:p>
        </p:txBody>
      </p:sp>
      <p:sp>
        <p:nvSpPr>
          <p:cNvPr id="19" name="文本框 18">
            <a:extLst>
              <a:ext uri="{FF2B5EF4-FFF2-40B4-BE49-F238E27FC236}">
                <a16:creationId xmlns:a16="http://schemas.microsoft.com/office/drawing/2014/main" id="{115D8658-A4FC-4746-AC70-4929F9C2399A}"/>
              </a:ext>
            </a:extLst>
          </p:cNvPr>
          <p:cNvSpPr txBox="1"/>
          <p:nvPr/>
        </p:nvSpPr>
        <p:spPr>
          <a:xfrm>
            <a:off x="6341883" y="4748930"/>
            <a:ext cx="4378750" cy="400110"/>
          </a:xfrm>
          <a:prstGeom prst="rect">
            <a:avLst/>
          </a:prstGeom>
          <a:noFill/>
        </p:spPr>
        <p:txBody>
          <a:bodyPr wrap="square" rtlCol="0">
            <a:spAutoFit/>
          </a:bodyPr>
          <a:lstStyle/>
          <a:p>
            <a:r>
              <a:rPr lang="zh-CN" altLang="en-US" sz="2000" dirty="0"/>
              <a:t>可供参考的船舶分类模型的分类指标</a:t>
            </a:r>
          </a:p>
        </p:txBody>
      </p:sp>
      <p:graphicFrame>
        <p:nvGraphicFramePr>
          <p:cNvPr id="20" name="表格 20">
            <a:extLst>
              <a:ext uri="{FF2B5EF4-FFF2-40B4-BE49-F238E27FC236}">
                <a16:creationId xmlns:a16="http://schemas.microsoft.com/office/drawing/2014/main" id="{F2A2C0A9-4A6A-4DB4-AF87-DE91F8DF1435}"/>
              </a:ext>
            </a:extLst>
          </p:cNvPr>
          <p:cNvGraphicFramePr>
            <a:graphicFrameLocks noGrp="1"/>
          </p:cNvGraphicFramePr>
          <p:nvPr>
            <p:extLst>
              <p:ext uri="{D42A27DB-BD31-4B8C-83A1-F6EECF244321}">
                <p14:modId xmlns:p14="http://schemas.microsoft.com/office/powerpoint/2010/main" val="2871975593"/>
              </p:ext>
            </p:extLst>
          </p:nvPr>
        </p:nvGraphicFramePr>
        <p:xfrm>
          <a:off x="5495826" y="5149040"/>
          <a:ext cx="6070864" cy="853440"/>
        </p:xfrm>
        <a:graphic>
          <a:graphicData uri="http://schemas.openxmlformats.org/drawingml/2006/table">
            <a:tbl>
              <a:tblPr firstRow="1" bandRow="1">
                <a:tableStyleId>{5C22544A-7EE6-4342-B048-85BDC9FD1C3A}</a:tableStyleId>
              </a:tblPr>
              <a:tblGrid>
                <a:gridCol w="1517716">
                  <a:extLst>
                    <a:ext uri="{9D8B030D-6E8A-4147-A177-3AD203B41FA5}">
                      <a16:colId xmlns:a16="http://schemas.microsoft.com/office/drawing/2014/main" val="4093569905"/>
                    </a:ext>
                  </a:extLst>
                </a:gridCol>
                <a:gridCol w="1517716">
                  <a:extLst>
                    <a:ext uri="{9D8B030D-6E8A-4147-A177-3AD203B41FA5}">
                      <a16:colId xmlns:a16="http://schemas.microsoft.com/office/drawing/2014/main" val="2284492541"/>
                    </a:ext>
                  </a:extLst>
                </a:gridCol>
                <a:gridCol w="1517716">
                  <a:extLst>
                    <a:ext uri="{9D8B030D-6E8A-4147-A177-3AD203B41FA5}">
                      <a16:colId xmlns:a16="http://schemas.microsoft.com/office/drawing/2014/main" val="2642235391"/>
                    </a:ext>
                  </a:extLst>
                </a:gridCol>
                <a:gridCol w="1517716">
                  <a:extLst>
                    <a:ext uri="{9D8B030D-6E8A-4147-A177-3AD203B41FA5}">
                      <a16:colId xmlns:a16="http://schemas.microsoft.com/office/drawing/2014/main" val="2046147327"/>
                    </a:ext>
                  </a:extLst>
                </a:gridCol>
              </a:tblGrid>
              <a:tr h="370840">
                <a:tc>
                  <a:txBody>
                    <a:bodyPr/>
                    <a:lstStyle/>
                    <a:p>
                      <a:r>
                        <a:rPr lang="en-US" altLang="zh-CN" sz="2200" dirty="0"/>
                        <a:t>Accuracy</a:t>
                      </a:r>
                      <a:endParaRPr lang="zh-CN" altLang="en-US" sz="2200" dirty="0"/>
                    </a:p>
                  </a:txBody>
                  <a:tcPr/>
                </a:tc>
                <a:tc>
                  <a:txBody>
                    <a:bodyPr/>
                    <a:lstStyle/>
                    <a:p>
                      <a:r>
                        <a:rPr lang="en-US" altLang="zh-CN" sz="2200" dirty="0"/>
                        <a:t>Precision</a:t>
                      </a:r>
                      <a:endParaRPr lang="zh-CN" altLang="en-US" sz="2200" dirty="0"/>
                    </a:p>
                  </a:txBody>
                  <a:tcPr/>
                </a:tc>
                <a:tc>
                  <a:txBody>
                    <a:bodyPr/>
                    <a:lstStyle/>
                    <a:p>
                      <a:r>
                        <a:rPr lang="en-US" altLang="zh-CN" sz="2200" dirty="0"/>
                        <a:t>Recall</a:t>
                      </a:r>
                      <a:endParaRPr lang="zh-CN" altLang="en-US" sz="2200" dirty="0"/>
                    </a:p>
                  </a:txBody>
                  <a:tcPr/>
                </a:tc>
                <a:tc>
                  <a:txBody>
                    <a:bodyPr/>
                    <a:lstStyle/>
                    <a:p>
                      <a:r>
                        <a:rPr lang="en-US" altLang="zh-CN" sz="2200" dirty="0"/>
                        <a:t>F1-Score</a:t>
                      </a:r>
                      <a:endParaRPr lang="zh-CN" altLang="en-US" sz="2200" dirty="0"/>
                    </a:p>
                  </a:txBody>
                  <a:tcPr/>
                </a:tc>
                <a:extLst>
                  <a:ext uri="{0D108BD9-81ED-4DB2-BD59-A6C34878D82A}">
                    <a16:rowId xmlns:a16="http://schemas.microsoft.com/office/drawing/2014/main" val="2176179952"/>
                  </a:ext>
                </a:extLst>
              </a:tr>
              <a:tr h="370840">
                <a:tc>
                  <a:txBody>
                    <a:bodyPr/>
                    <a:lstStyle/>
                    <a:p>
                      <a:r>
                        <a:rPr lang="en-US" altLang="zh-CN" sz="2200" dirty="0"/>
                        <a:t>0.9975</a:t>
                      </a:r>
                      <a:endParaRPr lang="zh-CN" altLang="en-US" sz="2200" dirty="0"/>
                    </a:p>
                  </a:txBody>
                  <a:tcPr/>
                </a:tc>
                <a:tc>
                  <a:txBody>
                    <a:bodyPr/>
                    <a:lstStyle/>
                    <a:p>
                      <a:r>
                        <a:rPr lang="en-US" altLang="zh-CN" sz="2200" dirty="0"/>
                        <a:t>0.9950</a:t>
                      </a:r>
                      <a:endParaRPr lang="zh-CN" altLang="en-US" sz="2200" dirty="0"/>
                    </a:p>
                  </a:txBody>
                  <a:tcPr/>
                </a:tc>
                <a:tc>
                  <a:txBody>
                    <a:bodyPr/>
                    <a:lstStyle/>
                    <a:p>
                      <a:r>
                        <a:rPr lang="en-US" altLang="zh-CN" sz="2200" dirty="0"/>
                        <a:t>1.0000</a:t>
                      </a:r>
                      <a:endParaRPr lang="zh-CN" altLang="en-US" sz="2200" dirty="0"/>
                    </a:p>
                  </a:txBody>
                  <a:tcPr/>
                </a:tc>
                <a:tc>
                  <a:txBody>
                    <a:bodyPr/>
                    <a:lstStyle/>
                    <a:p>
                      <a:r>
                        <a:rPr lang="en-US" altLang="zh-CN" sz="2200" dirty="0"/>
                        <a:t>0.9975</a:t>
                      </a:r>
                      <a:endParaRPr lang="zh-CN" altLang="en-US" sz="2200" dirty="0"/>
                    </a:p>
                  </a:txBody>
                  <a:tcPr/>
                </a:tc>
                <a:extLst>
                  <a:ext uri="{0D108BD9-81ED-4DB2-BD59-A6C34878D82A}">
                    <a16:rowId xmlns:a16="http://schemas.microsoft.com/office/drawing/2014/main" val="4058802315"/>
                  </a:ext>
                </a:extLst>
              </a:tr>
            </a:tbl>
          </a:graphicData>
        </a:graphic>
      </p:graphicFrame>
    </p:spTree>
    <p:extLst>
      <p:ext uri="{BB962C8B-B14F-4D97-AF65-F5344CB8AC3E}">
        <p14:creationId xmlns:p14="http://schemas.microsoft.com/office/powerpoint/2010/main" val="3439186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0CD971F-2D21-4DF2-8882-4E6D19CCB4EE}"/>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509D8F5E-43A8-4C27-ACA0-AA829783AAF6}"/>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0C8A6CF-B9E5-4E72-AB3E-16C60D9B6B70}"/>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六、验证性代码：找出低置信度分类图像</a:t>
              </a:r>
            </a:p>
          </p:txBody>
        </p:sp>
      </p:grpSp>
      <p:pic>
        <p:nvPicPr>
          <p:cNvPr id="6" name="图片 5">
            <a:extLst>
              <a:ext uri="{FF2B5EF4-FFF2-40B4-BE49-F238E27FC236}">
                <a16:creationId xmlns:a16="http://schemas.microsoft.com/office/drawing/2014/main" id="{CF0B5F91-075F-4B6A-8B10-49B5933DAB14}"/>
              </a:ext>
            </a:extLst>
          </p:cNvPr>
          <p:cNvPicPr>
            <a:picLocks noChangeAspect="1"/>
          </p:cNvPicPr>
          <p:nvPr/>
        </p:nvPicPr>
        <p:blipFill>
          <a:blip r:embed="rId2"/>
          <a:stretch>
            <a:fillRect/>
          </a:stretch>
        </p:blipFill>
        <p:spPr>
          <a:xfrm>
            <a:off x="3923191" y="3058198"/>
            <a:ext cx="2123338" cy="1300642"/>
          </a:xfrm>
          <a:prstGeom prst="rect">
            <a:avLst/>
          </a:prstGeom>
          <a:ln>
            <a:solidFill>
              <a:srgbClr val="FF0000"/>
            </a:solidFill>
          </a:ln>
        </p:spPr>
      </p:pic>
      <p:sp>
        <p:nvSpPr>
          <p:cNvPr id="7" name="文本框 6">
            <a:extLst>
              <a:ext uri="{FF2B5EF4-FFF2-40B4-BE49-F238E27FC236}">
                <a16:creationId xmlns:a16="http://schemas.microsoft.com/office/drawing/2014/main" id="{68B7349F-4AC1-43FD-81F2-1566EB05A677}"/>
              </a:ext>
            </a:extLst>
          </p:cNvPr>
          <p:cNvSpPr txBox="1"/>
          <p:nvPr/>
        </p:nvSpPr>
        <p:spPr>
          <a:xfrm>
            <a:off x="197963" y="838986"/>
            <a:ext cx="11868346" cy="2081467"/>
          </a:xfrm>
          <a:prstGeom prst="rect">
            <a:avLst/>
          </a:prstGeom>
          <a:solidFill>
            <a:schemeClr val="accent5">
              <a:lumMod val="40000"/>
              <a:lumOff val="60000"/>
            </a:schemeClr>
          </a:solidFill>
        </p:spPr>
        <p:txBody>
          <a:bodyPr wrap="square" rtlCol="0">
            <a:spAutoFit/>
          </a:bodyPr>
          <a:lstStyle/>
          <a:p>
            <a:r>
              <a:rPr lang="zh-CN" altLang="en-US" sz="2400" b="1" dirty="0"/>
              <a:t>验证性代码的作用主要是找出分类置信度低于某个阈值的图像。</a:t>
            </a:r>
            <a:endParaRPr lang="en-US" altLang="zh-CN" sz="2400" b="1" dirty="0"/>
          </a:p>
          <a:p>
            <a:pPr>
              <a:lnSpc>
                <a:spcPct val="150000"/>
              </a:lnSpc>
            </a:pPr>
            <a:r>
              <a:rPr lang="zh-CN" altLang="en-US" dirty="0"/>
              <a:t>即使我们的模型的测试指标很高，但是我们的目标永远都是如何做到所有指标都为</a:t>
            </a:r>
            <a:r>
              <a:rPr lang="en-US" altLang="zh-CN" dirty="0"/>
              <a:t>1</a:t>
            </a:r>
            <a:r>
              <a:rPr lang="zh-CN" altLang="en-US" dirty="0"/>
              <a:t>（即模型的泛化性能达到完美）。每一张图片的分类结果都是依据其在某一类上的分类置信度最高而得到的，这个验证性代码想要做的就是把所有分类置信度不是</a:t>
            </a:r>
            <a:r>
              <a:rPr lang="en-US" altLang="zh-CN" dirty="0"/>
              <a:t>1</a:t>
            </a:r>
            <a:r>
              <a:rPr lang="zh-CN" altLang="en-US" dirty="0"/>
              <a:t>的图像抓出来（包括船舶类和非船舶类）。这些图像找出来之后，我们可以分析为什么这些图像的分类置信度不高，然后根据这样的结果作进一步分析，该如何改进网络结构以进一步提高分类指标。</a:t>
            </a:r>
          </a:p>
        </p:txBody>
      </p:sp>
      <p:sp>
        <p:nvSpPr>
          <p:cNvPr id="8" name="文本框 7">
            <a:extLst>
              <a:ext uri="{FF2B5EF4-FFF2-40B4-BE49-F238E27FC236}">
                <a16:creationId xmlns:a16="http://schemas.microsoft.com/office/drawing/2014/main" id="{C7DA2232-E5E7-4EF1-885B-407E0BB7FE26}"/>
              </a:ext>
            </a:extLst>
          </p:cNvPr>
          <p:cNvSpPr txBox="1"/>
          <p:nvPr/>
        </p:nvSpPr>
        <p:spPr>
          <a:xfrm>
            <a:off x="197963" y="3005655"/>
            <a:ext cx="3619893" cy="1754326"/>
          </a:xfrm>
          <a:prstGeom prst="rect">
            <a:avLst/>
          </a:prstGeom>
          <a:noFill/>
        </p:spPr>
        <p:txBody>
          <a:bodyPr wrap="square" rtlCol="0">
            <a:spAutoFit/>
          </a:bodyPr>
          <a:lstStyle/>
          <a:p>
            <a:r>
              <a:rPr lang="zh-CN" altLang="en-US" dirty="0"/>
              <a:t>在</a:t>
            </a:r>
            <a:r>
              <a:rPr lang="en-US" altLang="zh-CN" dirty="0"/>
              <a:t>batch_predict.py</a:t>
            </a:r>
            <a:r>
              <a:rPr lang="zh-CN" altLang="en-US" dirty="0"/>
              <a:t>代码中有一个新添加的变量，这个变量定义的就是分类置信度的阈值。如果一张图片的分类置信度低于这个阈值，那么代码就认为这张图像的分类结果不够可信。</a:t>
            </a:r>
          </a:p>
        </p:txBody>
      </p:sp>
      <p:sp>
        <p:nvSpPr>
          <p:cNvPr id="9" name="文本框 8">
            <a:extLst>
              <a:ext uri="{FF2B5EF4-FFF2-40B4-BE49-F238E27FC236}">
                <a16:creationId xmlns:a16="http://schemas.microsoft.com/office/drawing/2014/main" id="{7A797507-8C4C-4E62-AB71-5D9FF7598218}"/>
              </a:ext>
            </a:extLst>
          </p:cNvPr>
          <p:cNvSpPr txBox="1"/>
          <p:nvPr/>
        </p:nvSpPr>
        <p:spPr>
          <a:xfrm>
            <a:off x="103695" y="4856210"/>
            <a:ext cx="4039386" cy="1477328"/>
          </a:xfrm>
          <a:prstGeom prst="rect">
            <a:avLst/>
          </a:prstGeom>
          <a:noFill/>
        </p:spPr>
        <p:txBody>
          <a:bodyPr wrap="square" rtlCol="0">
            <a:spAutoFit/>
          </a:bodyPr>
          <a:lstStyle/>
          <a:p>
            <a:r>
              <a:rPr lang="zh-CN" altLang="en-US" dirty="0"/>
              <a:t>随后这张图片会被复制到一个在根目录的新文件夹 </a:t>
            </a:r>
            <a:r>
              <a:rPr lang="en-US" altLang="zh-CN" dirty="0" err="1"/>
              <a:t>low_probs</a:t>
            </a:r>
            <a:r>
              <a:rPr lang="en-US" altLang="zh-CN" dirty="0"/>
              <a:t> </a:t>
            </a:r>
            <a:r>
              <a:rPr lang="zh-CN" altLang="en-US" dirty="0"/>
              <a:t>里。这里面的文件都是分类置信度低于阈值的图像，并且文件名的结尾处还添加了该图像的类别预测名和置信度。</a:t>
            </a:r>
          </a:p>
        </p:txBody>
      </p:sp>
      <p:pic>
        <p:nvPicPr>
          <p:cNvPr id="11" name="图片 10">
            <a:extLst>
              <a:ext uri="{FF2B5EF4-FFF2-40B4-BE49-F238E27FC236}">
                <a16:creationId xmlns:a16="http://schemas.microsoft.com/office/drawing/2014/main" id="{D84D5BFB-ECFE-401A-8C35-EC15B4520AB9}"/>
              </a:ext>
            </a:extLst>
          </p:cNvPr>
          <p:cNvPicPr>
            <a:picLocks noChangeAspect="1"/>
          </p:cNvPicPr>
          <p:nvPr/>
        </p:nvPicPr>
        <p:blipFill>
          <a:blip r:embed="rId3"/>
          <a:stretch>
            <a:fillRect/>
          </a:stretch>
        </p:blipFill>
        <p:spPr>
          <a:xfrm>
            <a:off x="3923191" y="4496586"/>
            <a:ext cx="8268810" cy="2152677"/>
          </a:xfrm>
          <a:prstGeom prst="rect">
            <a:avLst/>
          </a:prstGeom>
          <a:ln>
            <a:solidFill>
              <a:srgbClr val="FF0000"/>
            </a:solidFill>
          </a:ln>
        </p:spPr>
      </p:pic>
    </p:spTree>
    <p:extLst>
      <p:ext uri="{BB962C8B-B14F-4D97-AF65-F5344CB8AC3E}">
        <p14:creationId xmlns:p14="http://schemas.microsoft.com/office/powerpoint/2010/main" val="3171809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BCEF65E-DE6F-45B4-BEB7-A67C78327DFD}"/>
              </a:ext>
            </a:extLst>
          </p:cNvPr>
          <p:cNvPicPr>
            <a:picLocks noChangeAspect="1"/>
          </p:cNvPicPr>
          <p:nvPr/>
        </p:nvPicPr>
        <p:blipFill>
          <a:blip r:embed="rId2"/>
          <a:stretch>
            <a:fillRect/>
          </a:stretch>
        </p:blipFill>
        <p:spPr>
          <a:xfrm>
            <a:off x="746543" y="829559"/>
            <a:ext cx="10698914" cy="6028441"/>
          </a:xfrm>
          <a:prstGeom prst="rect">
            <a:avLst/>
          </a:prstGeom>
        </p:spPr>
      </p:pic>
      <p:grpSp>
        <p:nvGrpSpPr>
          <p:cNvPr id="4" name="组合 3">
            <a:extLst>
              <a:ext uri="{FF2B5EF4-FFF2-40B4-BE49-F238E27FC236}">
                <a16:creationId xmlns:a16="http://schemas.microsoft.com/office/drawing/2014/main" id="{6F50FF89-E782-48DF-8874-7D4D09A956BA}"/>
              </a:ext>
            </a:extLst>
          </p:cNvPr>
          <p:cNvGrpSpPr/>
          <p:nvPr/>
        </p:nvGrpSpPr>
        <p:grpSpPr>
          <a:xfrm>
            <a:off x="0" y="0"/>
            <a:ext cx="12192000" cy="659876"/>
            <a:chOff x="0" y="0"/>
            <a:chExt cx="12192000" cy="659876"/>
          </a:xfrm>
        </p:grpSpPr>
        <p:sp>
          <p:nvSpPr>
            <p:cNvPr id="5" name="矩形 4">
              <a:extLst>
                <a:ext uri="{FF2B5EF4-FFF2-40B4-BE49-F238E27FC236}">
                  <a16:creationId xmlns:a16="http://schemas.microsoft.com/office/drawing/2014/main" id="{7DD55B38-AEF2-4479-BE23-B1985FE96676}"/>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EEC3BCC-F1A1-4203-9E91-C155AA5B5B89}"/>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六、验证性代码：找出低置信度分类图像</a:t>
              </a:r>
            </a:p>
          </p:txBody>
        </p:sp>
      </p:grpSp>
    </p:spTree>
    <p:extLst>
      <p:ext uri="{BB962C8B-B14F-4D97-AF65-F5344CB8AC3E}">
        <p14:creationId xmlns:p14="http://schemas.microsoft.com/office/powerpoint/2010/main" val="1745101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611B311-A0B0-442D-A5B5-1C71F197E5D1}"/>
              </a:ext>
            </a:extLst>
          </p:cNvPr>
          <p:cNvGrpSpPr/>
          <p:nvPr/>
        </p:nvGrpSpPr>
        <p:grpSpPr>
          <a:xfrm>
            <a:off x="0" y="0"/>
            <a:ext cx="12192000" cy="659876"/>
            <a:chOff x="0" y="0"/>
            <a:chExt cx="12192000" cy="659876"/>
          </a:xfrm>
        </p:grpSpPr>
        <p:sp>
          <p:nvSpPr>
            <p:cNvPr id="4" name="矩形 3">
              <a:extLst>
                <a:ext uri="{FF2B5EF4-FFF2-40B4-BE49-F238E27FC236}">
                  <a16:creationId xmlns:a16="http://schemas.microsoft.com/office/drawing/2014/main" id="{73947BC6-D595-4B56-A4D0-AACD8D966BEB}"/>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EC035C1-CB0E-4028-9FA0-219F00AF1316}"/>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二、用于分类的卷积神经网络：</a:t>
              </a:r>
              <a:r>
                <a:rPr lang="en-US" altLang="zh-CN" sz="3200" b="1" dirty="0">
                  <a:solidFill>
                    <a:schemeClr val="bg1"/>
                  </a:solidFill>
                </a:rPr>
                <a:t>ResNet</a:t>
              </a:r>
              <a:endParaRPr lang="zh-CN" altLang="en-US" sz="3200" b="1" dirty="0">
                <a:solidFill>
                  <a:schemeClr val="bg1"/>
                </a:solidFill>
              </a:endParaRPr>
            </a:p>
          </p:txBody>
        </p:sp>
      </p:grpSp>
      <p:sp>
        <p:nvSpPr>
          <p:cNvPr id="6" name="文本框 5">
            <a:extLst>
              <a:ext uri="{FF2B5EF4-FFF2-40B4-BE49-F238E27FC236}">
                <a16:creationId xmlns:a16="http://schemas.microsoft.com/office/drawing/2014/main" id="{EA3F298B-7A33-4D1F-B9FF-5A82A3C79FC1}"/>
              </a:ext>
            </a:extLst>
          </p:cNvPr>
          <p:cNvSpPr txBox="1"/>
          <p:nvPr/>
        </p:nvSpPr>
        <p:spPr>
          <a:xfrm>
            <a:off x="4553375" y="2479187"/>
            <a:ext cx="5599851" cy="369332"/>
          </a:xfrm>
          <a:prstGeom prst="rect">
            <a:avLst/>
          </a:prstGeom>
          <a:noFill/>
        </p:spPr>
        <p:txBody>
          <a:bodyPr wrap="square" rtlCol="0">
            <a:spAutoFit/>
          </a:bodyPr>
          <a:lstStyle/>
          <a:p>
            <a:pPr algn="ctr"/>
            <a:r>
              <a:rPr lang="zh-CN" altLang="en-US" dirty="0"/>
              <a:t>经典分类任务卷积神经网络结构</a:t>
            </a:r>
            <a:r>
              <a:rPr lang="en-US" altLang="zh-CN" dirty="0"/>
              <a:t>ResNet-34</a:t>
            </a:r>
            <a:endParaRPr lang="zh-CN" altLang="en-US" dirty="0"/>
          </a:p>
        </p:txBody>
      </p:sp>
      <p:sp>
        <p:nvSpPr>
          <p:cNvPr id="9" name="文本框 8">
            <a:extLst>
              <a:ext uri="{FF2B5EF4-FFF2-40B4-BE49-F238E27FC236}">
                <a16:creationId xmlns:a16="http://schemas.microsoft.com/office/drawing/2014/main" id="{BDA39097-0584-411F-8F2E-3CCD7A43EF17}"/>
              </a:ext>
            </a:extLst>
          </p:cNvPr>
          <p:cNvSpPr txBox="1"/>
          <p:nvPr/>
        </p:nvSpPr>
        <p:spPr>
          <a:xfrm>
            <a:off x="0" y="6549116"/>
            <a:ext cx="12192000" cy="307777"/>
          </a:xfrm>
          <a:prstGeom prst="rect">
            <a:avLst/>
          </a:prstGeom>
          <a:noFill/>
        </p:spPr>
        <p:txBody>
          <a:bodyPr wrap="square">
            <a:spAutoFit/>
          </a:bodyPr>
          <a:lstStyle/>
          <a:p>
            <a:r>
              <a:rPr lang="en-US" altLang="zh-CN" sz="1400" b="0" i="0" spc="-50" dirty="0">
                <a:solidFill>
                  <a:srgbClr val="222222"/>
                </a:solidFill>
                <a:effectLst/>
                <a:latin typeface="Arial" panose="020B0604020202020204" pitchFamily="34" charset="0"/>
              </a:rPr>
              <a:t>He, </a:t>
            </a:r>
            <a:r>
              <a:rPr lang="en-US" altLang="zh-CN" sz="1400" b="0" i="0" spc="-50" dirty="0" err="1">
                <a:solidFill>
                  <a:srgbClr val="222222"/>
                </a:solidFill>
                <a:effectLst/>
                <a:latin typeface="Arial" panose="020B0604020202020204" pitchFamily="34" charset="0"/>
              </a:rPr>
              <a:t>Kaiming</a:t>
            </a:r>
            <a:r>
              <a:rPr lang="en-US" altLang="zh-CN" sz="1400" b="0" i="0" spc="-50" dirty="0">
                <a:solidFill>
                  <a:srgbClr val="222222"/>
                </a:solidFill>
                <a:effectLst/>
                <a:latin typeface="Arial" panose="020B0604020202020204" pitchFamily="34" charset="0"/>
              </a:rPr>
              <a:t>, et al. "Deep residual learning for image recognition." </a:t>
            </a:r>
            <a:r>
              <a:rPr lang="en-US" altLang="zh-CN" sz="1400" b="0" i="1" spc="-50" dirty="0">
                <a:solidFill>
                  <a:srgbClr val="222222"/>
                </a:solidFill>
                <a:effectLst/>
                <a:latin typeface="Arial" panose="020B0604020202020204" pitchFamily="34" charset="0"/>
              </a:rPr>
              <a:t>Proceedings of the IEEE Conference on Computer Vision and Pattern Recognition</a:t>
            </a:r>
            <a:r>
              <a:rPr lang="en-US" altLang="zh-CN" sz="1400" b="0" i="0" spc="-50" dirty="0">
                <a:solidFill>
                  <a:srgbClr val="222222"/>
                </a:solidFill>
                <a:effectLst/>
                <a:latin typeface="Arial" panose="020B0604020202020204" pitchFamily="34" charset="0"/>
              </a:rPr>
              <a:t>. 2016.</a:t>
            </a:r>
            <a:endParaRPr lang="zh-CN" altLang="en-US" sz="1400" spc="-50" dirty="0"/>
          </a:p>
        </p:txBody>
      </p:sp>
      <p:pic>
        <p:nvPicPr>
          <p:cNvPr id="1030" name="Picture 6" descr="preview">
            <a:extLst>
              <a:ext uri="{FF2B5EF4-FFF2-40B4-BE49-F238E27FC236}">
                <a16:creationId xmlns:a16="http://schemas.microsoft.com/office/drawing/2014/main" id="{42D65217-C55A-40DB-9190-EB27AE0F30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6714"/>
          <a:stretch/>
        </p:blipFill>
        <p:spPr bwMode="auto">
          <a:xfrm>
            <a:off x="1347894" y="2746995"/>
            <a:ext cx="2011680" cy="1666829"/>
          </a:xfrm>
          <a:prstGeom prst="rect">
            <a:avLst/>
          </a:prstGeom>
          <a:noFill/>
          <a:ln w="19050">
            <a:solidFill>
              <a:schemeClr val="tx1"/>
            </a:solidFill>
            <a:prstDash val="sysDash"/>
          </a:ln>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6CF2170E-8C4B-40D4-8C81-D3293217E674}"/>
              </a:ext>
            </a:extLst>
          </p:cNvPr>
          <p:cNvSpPr txBox="1"/>
          <p:nvPr/>
        </p:nvSpPr>
        <p:spPr>
          <a:xfrm>
            <a:off x="851485" y="4496966"/>
            <a:ext cx="3185422" cy="369332"/>
          </a:xfrm>
          <a:prstGeom prst="rect">
            <a:avLst/>
          </a:prstGeom>
          <a:noFill/>
        </p:spPr>
        <p:txBody>
          <a:bodyPr wrap="square" rtlCol="0">
            <a:spAutoFit/>
          </a:bodyPr>
          <a:lstStyle/>
          <a:p>
            <a:pPr algn="ctr"/>
            <a:r>
              <a:rPr lang="zh-CN" altLang="en-US" dirty="0"/>
              <a:t>具有残差连接结构的残差块</a:t>
            </a:r>
          </a:p>
        </p:txBody>
      </p:sp>
      <p:pic>
        <p:nvPicPr>
          <p:cNvPr id="7" name="图片 6">
            <a:extLst>
              <a:ext uri="{FF2B5EF4-FFF2-40B4-BE49-F238E27FC236}">
                <a16:creationId xmlns:a16="http://schemas.microsoft.com/office/drawing/2014/main" id="{B060B460-631C-476B-AE9A-9543F6815D74}"/>
              </a:ext>
            </a:extLst>
          </p:cNvPr>
          <p:cNvPicPr>
            <a:picLocks noChangeAspect="1"/>
          </p:cNvPicPr>
          <p:nvPr/>
        </p:nvPicPr>
        <p:blipFill rotWithShape="1">
          <a:blip r:embed="rId3"/>
          <a:srcRect l="845" t="1333" r="2793" b="68902"/>
          <a:stretch/>
        </p:blipFill>
        <p:spPr>
          <a:xfrm>
            <a:off x="0" y="718052"/>
            <a:ext cx="12192000" cy="1761135"/>
          </a:xfrm>
          <a:prstGeom prst="rect">
            <a:avLst/>
          </a:prstGeom>
        </p:spPr>
      </p:pic>
      <p:cxnSp>
        <p:nvCxnSpPr>
          <p:cNvPr id="13" name="直接连接符 12">
            <a:extLst>
              <a:ext uri="{FF2B5EF4-FFF2-40B4-BE49-F238E27FC236}">
                <a16:creationId xmlns:a16="http://schemas.microsoft.com/office/drawing/2014/main" id="{1EF38E15-1133-40C5-991E-99C42CE08D82}"/>
              </a:ext>
            </a:extLst>
          </p:cNvPr>
          <p:cNvCxnSpPr>
            <a:cxnSpLocks/>
          </p:cNvCxnSpPr>
          <p:nvPr/>
        </p:nvCxnSpPr>
        <p:spPr>
          <a:xfrm flipH="1">
            <a:off x="1334348" y="2362245"/>
            <a:ext cx="1019386" cy="37961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0380AFC-E5BD-4D73-95C7-32568C62CF20}"/>
              </a:ext>
            </a:extLst>
          </p:cNvPr>
          <p:cNvCxnSpPr>
            <a:cxnSpLocks/>
          </p:cNvCxnSpPr>
          <p:nvPr/>
        </p:nvCxnSpPr>
        <p:spPr>
          <a:xfrm>
            <a:off x="2817707" y="2350713"/>
            <a:ext cx="555413" cy="39115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098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49EBDE9-6A0A-4D46-BBC0-E371E3749CE5}"/>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CEA9CDF8-32AE-4DA8-B918-07CA4AB30D23}"/>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FDB7358C-3747-4EC6-87AF-5E98A431B5B6}"/>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三、训练一个能够分类船舶数据的</a:t>
              </a:r>
              <a:r>
                <a:rPr lang="en-US" altLang="zh-CN" sz="3200" b="1" dirty="0">
                  <a:solidFill>
                    <a:schemeClr val="bg1"/>
                  </a:solidFill>
                </a:rPr>
                <a:t>ResNet</a:t>
              </a:r>
              <a:r>
                <a:rPr lang="zh-CN" altLang="en-US" sz="3200" b="1" dirty="0">
                  <a:solidFill>
                    <a:schemeClr val="bg1"/>
                  </a:solidFill>
                </a:rPr>
                <a:t>分类网络</a:t>
              </a:r>
            </a:p>
          </p:txBody>
        </p:sp>
      </p:grpSp>
      <p:sp>
        <p:nvSpPr>
          <p:cNvPr id="5" name="文本框 4">
            <a:extLst>
              <a:ext uri="{FF2B5EF4-FFF2-40B4-BE49-F238E27FC236}">
                <a16:creationId xmlns:a16="http://schemas.microsoft.com/office/drawing/2014/main" id="{64E1A38D-19D1-4873-922B-47007402B8C6}"/>
              </a:ext>
            </a:extLst>
          </p:cNvPr>
          <p:cNvSpPr txBox="1"/>
          <p:nvPr/>
        </p:nvSpPr>
        <p:spPr>
          <a:xfrm>
            <a:off x="274948" y="781561"/>
            <a:ext cx="11642103" cy="4550989"/>
          </a:xfrm>
          <a:prstGeom prst="rect">
            <a:avLst/>
          </a:prstGeom>
          <a:noFill/>
        </p:spPr>
        <p:txBody>
          <a:bodyPr wrap="square" rtlCol="0">
            <a:spAutoFit/>
          </a:bodyPr>
          <a:lstStyle/>
          <a:p>
            <a:pPr marL="180000" indent="-180000">
              <a:lnSpc>
                <a:spcPct val="150000"/>
              </a:lnSpc>
              <a:buFont typeface="Arial" panose="020B0604020202020204" pitchFamily="34" charset="0"/>
              <a:buChar char="•"/>
            </a:pPr>
            <a:r>
              <a:rPr lang="zh-CN" altLang="en-US" sz="2800" dirty="0"/>
              <a:t>为了训练得到一个能够对我们的船舶数据集进行分类的网络模型（类别为：船舶</a:t>
            </a:r>
            <a:r>
              <a:rPr lang="en-US" altLang="zh-CN" sz="2800" dirty="0"/>
              <a:t>/</a:t>
            </a:r>
            <a:r>
              <a:rPr lang="zh-CN" altLang="en-US" sz="2800" dirty="0"/>
              <a:t>非船舶），我们有以下步骤：</a:t>
            </a:r>
            <a:endParaRPr lang="en-US" altLang="zh-CN" sz="2800" dirty="0"/>
          </a:p>
          <a:p>
            <a:pPr marL="342900" indent="-342900">
              <a:lnSpc>
                <a:spcPct val="150000"/>
              </a:lnSpc>
              <a:buFont typeface="+mj-lt"/>
              <a:buAutoNum type="arabicPeriod"/>
            </a:pPr>
            <a:r>
              <a:rPr lang="zh-CN" altLang="en-US" sz="2800" dirty="0"/>
              <a:t>下载并部署好分类网络模型代码；</a:t>
            </a:r>
            <a:endParaRPr lang="en-US" altLang="zh-CN" sz="2800" dirty="0"/>
          </a:p>
          <a:p>
            <a:pPr marL="342900" indent="-342900">
              <a:lnSpc>
                <a:spcPct val="150000"/>
              </a:lnSpc>
              <a:buFont typeface="+mj-lt"/>
              <a:buAutoNum type="arabicPeriod"/>
            </a:pPr>
            <a:r>
              <a:rPr lang="zh-CN" altLang="en-US" sz="2800" dirty="0"/>
              <a:t>对数据集进行合理的训练集</a:t>
            </a:r>
            <a:r>
              <a:rPr lang="en-US" altLang="zh-CN" sz="2800" dirty="0"/>
              <a:t>/</a:t>
            </a:r>
            <a:r>
              <a:rPr lang="zh-CN" altLang="en-US" sz="2800" dirty="0"/>
              <a:t>测试集划分，存入对应目录；</a:t>
            </a:r>
            <a:endParaRPr lang="en-US" altLang="zh-CN" sz="2800" dirty="0"/>
          </a:p>
          <a:p>
            <a:pPr marL="342900" indent="-342900">
              <a:lnSpc>
                <a:spcPct val="150000"/>
              </a:lnSpc>
              <a:buFont typeface="+mj-lt"/>
              <a:buAutoNum type="arabicPeriod"/>
            </a:pPr>
            <a:r>
              <a:rPr lang="zh-CN" altLang="en-US" sz="2800" dirty="0"/>
              <a:t>使用训练代码在训练集上训练模型，观察训练损失直到训练收敛；</a:t>
            </a:r>
            <a:endParaRPr lang="en-US" altLang="zh-CN" sz="2800" dirty="0"/>
          </a:p>
          <a:p>
            <a:pPr marL="342900" indent="-342900">
              <a:lnSpc>
                <a:spcPct val="150000"/>
              </a:lnSpc>
              <a:buFont typeface="+mj-lt"/>
              <a:buAutoNum type="arabicPeriod"/>
            </a:pPr>
            <a:r>
              <a:rPr lang="zh-CN" altLang="en-US" sz="2800" dirty="0"/>
              <a:t>训练完毕后，使用训练好的模型在测试集上测试网络分类性能；</a:t>
            </a:r>
            <a:endParaRPr lang="en-US" altLang="zh-CN" sz="2800" dirty="0"/>
          </a:p>
          <a:p>
            <a:pPr marL="342900" indent="-342900">
              <a:lnSpc>
                <a:spcPct val="150000"/>
              </a:lnSpc>
              <a:buFont typeface="+mj-lt"/>
              <a:buAutoNum type="arabicPeriod"/>
            </a:pPr>
            <a:r>
              <a:rPr lang="zh-CN" altLang="en-US" sz="2800" dirty="0"/>
              <a:t>分析测试结果。</a:t>
            </a:r>
          </a:p>
        </p:txBody>
      </p:sp>
      <p:sp>
        <p:nvSpPr>
          <p:cNvPr id="6" name="文本框 5">
            <a:extLst>
              <a:ext uri="{FF2B5EF4-FFF2-40B4-BE49-F238E27FC236}">
                <a16:creationId xmlns:a16="http://schemas.microsoft.com/office/drawing/2014/main" id="{DBB492F7-F1C0-4620-80C9-E3701381EFDC}"/>
              </a:ext>
            </a:extLst>
          </p:cNvPr>
          <p:cNvSpPr txBox="1"/>
          <p:nvPr/>
        </p:nvSpPr>
        <p:spPr>
          <a:xfrm>
            <a:off x="418567" y="5804746"/>
            <a:ext cx="11354865" cy="646331"/>
          </a:xfrm>
          <a:prstGeom prst="rect">
            <a:avLst/>
          </a:prstGeom>
          <a:solidFill>
            <a:schemeClr val="accent4">
              <a:lumMod val="40000"/>
              <a:lumOff val="60000"/>
            </a:schemeClr>
          </a:solid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 </a:t>
            </a:r>
            <a:r>
              <a:rPr lang="zh-CN" altLang="en-US" dirty="0"/>
              <a:t>代码所需</a:t>
            </a:r>
            <a:r>
              <a:rPr lang="en-US" altLang="zh-CN" dirty="0"/>
              <a:t>Python</a:t>
            </a:r>
            <a:r>
              <a:rPr lang="zh-CN" altLang="en-US" dirty="0"/>
              <a:t>版本最低为</a:t>
            </a:r>
            <a:r>
              <a:rPr lang="en-US" altLang="zh-CN" dirty="0"/>
              <a:t>3.7</a:t>
            </a:r>
            <a:r>
              <a:rPr lang="zh-CN" altLang="en-US" dirty="0"/>
              <a:t>，其他环境包配置放在项目文件夹下的</a:t>
            </a:r>
            <a:r>
              <a:rPr lang="en-US" altLang="zh-CN" dirty="0"/>
              <a:t>requirements.txt</a:t>
            </a:r>
            <a:r>
              <a:rPr lang="zh-CN" altLang="en-US" dirty="0"/>
              <a:t>中，可以使用</a:t>
            </a:r>
            <a:r>
              <a:rPr lang="en-US" altLang="zh-CN" dirty="0"/>
              <a:t>pip</a:t>
            </a:r>
            <a:r>
              <a:rPr lang="zh-CN" altLang="en-US" dirty="0"/>
              <a:t>进行环境安装。</a:t>
            </a:r>
          </a:p>
        </p:txBody>
      </p:sp>
    </p:spTree>
    <p:extLst>
      <p:ext uri="{BB962C8B-B14F-4D97-AF65-F5344CB8AC3E}">
        <p14:creationId xmlns:p14="http://schemas.microsoft.com/office/powerpoint/2010/main" val="3636372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C5BD9267-BB72-44D6-BA14-D57F1A4AE9D5}"/>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22814547-1E39-4251-BF08-2B0968D543F9}"/>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27F8F2D-B8D9-40AF-A2F9-7DCBB71622BB}"/>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分类网络：代码结构（</a:t>
              </a:r>
              <a:r>
                <a:rPr lang="en-US" altLang="zh-CN" sz="3200" b="1" dirty="0">
                  <a:solidFill>
                    <a:schemeClr val="bg1"/>
                  </a:solidFill>
                </a:rPr>
                <a:t>PyTorch</a:t>
              </a:r>
              <a:r>
                <a:rPr lang="zh-CN" altLang="en-US" sz="3200" b="1" dirty="0">
                  <a:solidFill>
                    <a:schemeClr val="bg1"/>
                  </a:solidFill>
                </a:rPr>
                <a:t>框架下）</a:t>
              </a:r>
            </a:p>
          </p:txBody>
        </p:sp>
      </p:grpSp>
      <p:sp>
        <p:nvSpPr>
          <p:cNvPr id="7" name="文本框 6">
            <a:extLst>
              <a:ext uri="{FF2B5EF4-FFF2-40B4-BE49-F238E27FC236}">
                <a16:creationId xmlns:a16="http://schemas.microsoft.com/office/drawing/2014/main" id="{FC437C43-61B9-4ACB-B091-6E2F329FA2B9}"/>
              </a:ext>
            </a:extLst>
          </p:cNvPr>
          <p:cNvSpPr txBox="1"/>
          <p:nvPr/>
        </p:nvSpPr>
        <p:spPr>
          <a:xfrm>
            <a:off x="213360" y="833120"/>
            <a:ext cx="11799026" cy="461665"/>
          </a:xfrm>
          <a:prstGeom prst="rect">
            <a:avLst/>
          </a:prstGeom>
          <a:solidFill>
            <a:schemeClr val="accent4">
              <a:lumMod val="40000"/>
              <a:lumOff val="60000"/>
            </a:schemeClr>
          </a:solidFill>
        </p:spPr>
        <p:txBody>
          <a:bodyPr wrap="square" rtlCol="0">
            <a:spAutoFit/>
          </a:bodyPr>
          <a:lstStyle/>
          <a:p>
            <a:r>
              <a:rPr lang="zh-CN" altLang="en-US" sz="2400" dirty="0"/>
              <a:t>以下是一个十分简单的</a:t>
            </a:r>
            <a:r>
              <a:rPr lang="en-US" altLang="zh-CN" sz="2400" dirty="0"/>
              <a:t>ResNet</a:t>
            </a:r>
            <a:r>
              <a:rPr lang="zh-CN" altLang="en-US" sz="2400" dirty="0"/>
              <a:t>分类网络的代码结构，我们的网络训练将用到这些代码。</a:t>
            </a:r>
          </a:p>
        </p:txBody>
      </p:sp>
      <p:sp>
        <p:nvSpPr>
          <p:cNvPr id="8" name="文本框 7">
            <a:extLst>
              <a:ext uri="{FF2B5EF4-FFF2-40B4-BE49-F238E27FC236}">
                <a16:creationId xmlns:a16="http://schemas.microsoft.com/office/drawing/2014/main" id="{AC245F18-9A59-416B-A2C3-17200E88C885}"/>
              </a:ext>
            </a:extLst>
          </p:cNvPr>
          <p:cNvSpPr txBox="1"/>
          <p:nvPr/>
        </p:nvSpPr>
        <p:spPr>
          <a:xfrm>
            <a:off x="4207329" y="1718965"/>
            <a:ext cx="7805057" cy="4668970"/>
          </a:xfrm>
          <a:prstGeom prst="rect">
            <a:avLst/>
          </a:prstGeom>
          <a:noFill/>
        </p:spPr>
        <p:txBody>
          <a:bodyPr wrap="square" rtlCol="0">
            <a:spAutoFit/>
          </a:bodyPr>
          <a:lstStyle/>
          <a:p>
            <a:pPr marL="285750" indent="-285750">
              <a:lnSpc>
                <a:spcPts val="3600"/>
              </a:lnSpc>
              <a:buFont typeface="Arial" panose="020B0604020202020204" pitchFamily="34" charset="0"/>
              <a:buChar char="•"/>
            </a:pPr>
            <a:r>
              <a:rPr lang="en-US" altLang="zh-CN" sz="2200" u="sng" dirty="0">
                <a:solidFill>
                  <a:srgbClr val="C00000"/>
                </a:solidFill>
              </a:rPr>
              <a:t>data</a:t>
            </a:r>
            <a:r>
              <a:rPr lang="zh-CN" altLang="en-US" sz="2200" u="sng" dirty="0">
                <a:solidFill>
                  <a:srgbClr val="C00000"/>
                </a:solidFill>
              </a:rPr>
              <a:t>文件夹</a:t>
            </a:r>
            <a:r>
              <a:rPr lang="zh-CN" altLang="en-US" sz="2200" dirty="0"/>
              <a:t>：用于存储原始数据，以及存储划分好的训练集</a:t>
            </a:r>
            <a:r>
              <a:rPr lang="en-US" altLang="zh-CN" sz="2200" dirty="0"/>
              <a:t>/</a:t>
            </a:r>
            <a:r>
              <a:rPr lang="zh-CN" altLang="en-US" sz="2200" dirty="0"/>
              <a:t>测试集数据；</a:t>
            </a:r>
            <a:endParaRPr lang="en-US" altLang="zh-CN" sz="2200" dirty="0"/>
          </a:p>
          <a:p>
            <a:pPr marL="285750" indent="-285750">
              <a:lnSpc>
                <a:spcPts val="3600"/>
              </a:lnSpc>
              <a:buFont typeface="Arial" panose="020B0604020202020204" pitchFamily="34" charset="0"/>
              <a:buChar char="•"/>
            </a:pPr>
            <a:r>
              <a:rPr lang="en-US" altLang="zh-CN" sz="2200" u="sng" dirty="0"/>
              <a:t>weight</a:t>
            </a:r>
            <a:r>
              <a:rPr lang="zh-CN" altLang="en-US" sz="2200" u="sng" dirty="0"/>
              <a:t>文件夹</a:t>
            </a:r>
            <a:r>
              <a:rPr lang="zh-CN" altLang="en-US" sz="2200" dirty="0"/>
              <a:t>：用于存储权重文件（如预训练权重）；</a:t>
            </a:r>
            <a:endParaRPr lang="en-US" altLang="zh-CN" sz="2200" dirty="0"/>
          </a:p>
          <a:p>
            <a:pPr marL="285750" indent="-285750">
              <a:lnSpc>
                <a:spcPts val="3600"/>
              </a:lnSpc>
              <a:buFont typeface="Arial" panose="020B0604020202020204" pitchFamily="34" charset="0"/>
              <a:buChar char="•"/>
            </a:pPr>
            <a:r>
              <a:rPr lang="en-US" altLang="zh-CN" sz="2200" u="sng" dirty="0">
                <a:solidFill>
                  <a:srgbClr val="C00000"/>
                </a:solidFill>
              </a:rPr>
              <a:t>batch_predict.py</a:t>
            </a:r>
            <a:r>
              <a:rPr lang="zh-CN" altLang="en-US" sz="2200" dirty="0"/>
              <a:t>：在大量图片上测试网络分类预测性能的代码。在整个代码中主要起验证性作用（第六部分会讲）；</a:t>
            </a:r>
            <a:endParaRPr lang="en-US" altLang="zh-CN" sz="2200" dirty="0"/>
          </a:p>
          <a:p>
            <a:pPr marL="285750" indent="-285750">
              <a:lnSpc>
                <a:spcPts val="3600"/>
              </a:lnSpc>
              <a:buFont typeface="Arial" panose="020B0604020202020204" pitchFamily="34" charset="0"/>
              <a:buChar char="•"/>
            </a:pPr>
            <a:r>
              <a:rPr lang="en-US" altLang="zh-CN" sz="2200" u="sng" dirty="0">
                <a:solidFill>
                  <a:srgbClr val="C00000"/>
                </a:solidFill>
              </a:rPr>
              <a:t>data_processor.py</a:t>
            </a:r>
            <a:r>
              <a:rPr lang="zh-CN" altLang="en-US" sz="2200" dirty="0"/>
              <a:t>：用于对原始数据进行训练集</a:t>
            </a:r>
            <a:r>
              <a:rPr lang="en-US" altLang="zh-CN" sz="2200" dirty="0"/>
              <a:t>/</a:t>
            </a:r>
            <a:r>
              <a:rPr lang="zh-CN" altLang="en-US" sz="2200" dirty="0"/>
              <a:t>测试集划分；</a:t>
            </a:r>
            <a:endParaRPr lang="en-US" altLang="zh-CN" sz="2200" dirty="0"/>
          </a:p>
          <a:p>
            <a:pPr marL="285750" indent="-285750">
              <a:lnSpc>
                <a:spcPts val="3600"/>
              </a:lnSpc>
              <a:buFont typeface="Arial" panose="020B0604020202020204" pitchFamily="34" charset="0"/>
              <a:buChar char="•"/>
            </a:pPr>
            <a:r>
              <a:rPr lang="en-US" altLang="zh-CN" sz="2200" u="sng" dirty="0"/>
              <a:t>draw.py</a:t>
            </a:r>
            <a:r>
              <a:rPr lang="zh-CN" altLang="en-US" sz="2200" dirty="0"/>
              <a:t>：用于绘制损失函数曲线和准确度曲线；</a:t>
            </a:r>
            <a:endParaRPr lang="en-US" altLang="zh-CN" sz="2200" dirty="0"/>
          </a:p>
          <a:p>
            <a:pPr marL="285750" indent="-285750">
              <a:lnSpc>
                <a:spcPts val="3600"/>
              </a:lnSpc>
              <a:buFont typeface="Arial" panose="020B0604020202020204" pitchFamily="34" charset="0"/>
              <a:buChar char="•"/>
            </a:pPr>
            <a:r>
              <a:rPr lang="en-US" altLang="zh-CN" sz="2200" u="sng" dirty="0"/>
              <a:t>model.py</a:t>
            </a:r>
            <a:r>
              <a:rPr lang="zh-CN" altLang="en-US" sz="2200" dirty="0"/>
              <a:t>：定义了</a:t>
            </a:r>
            <a:r>
              <a:rPr lang="en-US" altLang="zh-CN" sz="2200" dirty="0"/>
              <a:t>ResNet</a:t>
            </a:r>
            <a:r>
              <a:rPr lang="zh-CN" altLang="en-US" sz="2200" dirty="0"/>
              <a:t>网络具体结构的代码；</a:t>
            </a:r>
            <a:endParaRPr lang="en-US" altLang="zh-CN" sz="2200" dirty="0"/>
          </a:p>
          <a:p>
            <a:pPr marL="285750" indent="-285750">
              <a:lnSpc>
                <a:spcPts val="3600"/>
              </a:lnSpc>
              <a:buFont typeface="Arial" panose="020B0604020202020204" pitchFamily="34" charset="0"/>
              <a:buChar char="•"/>
            </a:pPr>
            <a:r>
              <a:rPr lang="en-US" altLang="zh-CN" sz="2200" u="sng" dirty="0">
                <a:solidFill>
                  <a:srgbClr val="C00000"/>
                </a:solidFill>
              </a:rPr>
              <a:t>test.py</a:t>
            </a:r>
            <a:r>
              <a:rPr lang="zh-CN" altLang="en-US" sz="2200" dirty="0"/>
              <a:t>：用于测试网络性能、计算模型分类指标；</a:t>
            </a:r>
            <a:endParaRPr lang="en-US" altLang="zh-CN" sz="2200" dirty="0"/>
          </a:p>
          <a:p>
            <a:pPr marL="285750" indent="-285750">
              <a:lnSpc>
                <a:spcPts val="3600"/>
              </a:lnSpc>
              <a:buFont typeface="Arial" panose="020B0604020202020204" pitchFamily="34" charset="0"/>
              <a:buChar char="•"/>
            </a:pPr>
            <a:r>
              <a:rPr lang="en-US" altLang="zh-CN" sz="2200" u="sng" dirty="0">
                <a:solidFill>
                  <a:srgbClr val="C00000"/>
                </a:solidFill>
              </a:rPr>
              <a:t>train.py</a:t>
            </a:r>
            <a:r>
              <a:rPr lang="zh-CN" altLang="en-US" sz="2200" dirty="0"/>
              <a:t>：用于训练网络的代码。</a:t>
            </a:r>
          </a:p>
        </p:txBody>
      </p:sp>
      <p:pic>
        <p:nvPicPr>
          <p:cNvPr id="6" name="图片 5">
            <a:extLst>
              <a:ext uri="{FF2B5EF4-FFF2-40B4-BE49-F238E27FC236}">
                <a16:creationId xmlns:a16="http://schemas.microsoft.com/office/drawing/2014/main" id="{D723CEE3-489D-4D1A-8E49-0176E69B5886}"/>
              </a:ext>
            </a:extLst>
          </p:cNvPr>
          <p:cNvPicPr>
            <a:picLocks noChangeAspect="1"/>
          </p:cNvPicPr>
          <p:nvPr/>
        </p:nvPicPr>
        <p:blipFill rotWithShape="1">
          <a:blip r:embed="rId2"/>
          <a:srcRect t="2608"/>
          <a:stretch/>
        </p:blipFill>
        <p:spPr>
          <a:xfrm>
            <a:off x="213360" y="1331455"/>
            <a:ext cx="3408633" cy="4997675"/>
          </a:xfrm>
          <a:prstGeom prst="rect">
            <a:avLst/>
          </a:prstGeom>
        </p:spPr>
      </p:pic>
    </p:spTree>
    <p:extLst>
      <p:ext uri="{BB962C8B-B14F-4D97-AF65-F5344CB8AC3E}">
        <p14:creationId xmlns:p14="http://schemas.microsoft.com/office/powerpoint/2010/main" val="95064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FAA4927-AC6A-458A-B5F9-0FA11B857DD1}"/>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75F49345-F59D-49E6-B596-A4A94CE30CD3}"/>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726943D-9436-477E-AB2B-805E6337D552}"/>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分类网络：数据准备</a:t>
              </a:r>
            </a:p>
          </p:txBody>
        </p:sp>
      </p:grpSp>
      <p:pic>
        <p:nvPicPr>
          <p:cNvPr id="16" name="图片 15">
            <a:extLst>
              <a:ext uri="{FF2B5EF4-FFF2-40B4-BE49-F238E27FC236}">
                <a16:creationId xmlns:a16="http://schemas.microsoft.com/office/drawing/2014/main" id="{EEA6E798-2A07-4A98-9199-B339229B74F6}"/>
              </a:ext>
            </a:extLst>
          </p:cNvPr>
          <p:cNvPicPr>
            <a:picLocks noChangeAspect="1"/>
          </p:cNvPicPr>
          <p:nvPr/>
        </p:nvPicPr>
        <p:blipFill>
          <a:blip r:embed="rId2"/>
          <a:stretch>
            <a:fillRect/>
          </a:stretch>
        </p:blipFill>
        <p:spPr>
          <a:xfrm>
            <a:off x="70404" y="753634"/>
            <a:ext cx="12051191" cy="3404098"/>
          </a:xfrm>
          <a:prstGeom prst="rect">
            <a:avLst/>
          </a:prstGeom>
        </p:spPr>
      </p:pic>
      <p:sp>
        <p:nvSpPr>
          <p:cNvPr id="18" name="文本框 17">
            <a:extLst>
              <a:ext uri="{FF2B5EF4-FFF2-40B4-BE49-F238E27FC236}">
                <a16:creationId xmlns:a16="http://schemas.microsoft.com/office/drawing/2014/main" id="{E8425E28-0657-425D-AF2A-75357FD86E94}"/>
              </a:ext>
            </a:extLst>
          </p:cNvPr>
          <p:cNvSpPr txBox="1"/>
          <p:nvPr/>
        </p:nvSpPr>
        <p:spPr>
          <a:xfrm>
            <a:off x="351932" y="4402317"/>
            <a:ext cx="11687667" cy="2353786"/>
          </a:xfrm>
          <a:prstGeom prst="rect">
            <a:avLst/>
          </a:prstGeom>
          <a:noFill/>
        </p:spPr>
        <p:txBody>
          <a:bodyPr wrap="square" rtlCol="0">
            <a:spAutoFit/>
          </a:bodyPr>
          <a:lstStyle/>
          <a:p>
            <a:pPr>
              <a:lnSpc>
                <a:spcPct val="150000"/>
              </a:lnSpc>
            </a:pPr>
            <a:r>
              <a:rPr lang="zh-CN" altLang="en-US" sz="2000" dirty="0"/>
              <a:t>划分数据集必须注意以下几点：</a:t>
            </a:r>
            <a:endParaRPr lang="en-US" altLang="zh-CN" sz="2000" dirty="0"/>
          </a:p>
          <a:p>
            <a:pPr marL="342900" indent="-342900">
              <a:lnSpc>
                <a:spcPct val="150000"/>
              </a:lnSpc>
              <a:buAutoNum type="arabicPeriod"/>
            </a:pPr>
            <a:r>
              <a:rPr lang="zh-CN" altLang="en-US" sz="2000" dirty="0"/>
              <a:t>不同类别数据</a:t>
            </a:r>
            <a:r>
              <a:rPr lang="zh-CN" altLang="en-US" sz="2000" b="1" dirty="0">
                <a:solidFill>
                  <a:srgbClr val="0000FF"/>
                </a:solidFill>
              </a:rPr>
              <a:t>不允许有交叉混合</a:t>
            </a:r>
            <a:r>
              <a:rPr lang="zh-CN" altLang="en-US" sz="2000" dirty="0"/>
              <a:t>，确保每个类别的图像数据确属于本类别</a:t>
            </a:r>
            <a:r>
              <a:rPr lang="en-US" altLang="zh-CN" sz="2000" dirty="0"/>
              <a:t>;</a:t>
            </a:r>
          </a:p>
          <a:p>
            <a:pPr marL="342900" indent="-342900">
              <a:lnSpc>
                <a:spcPct val="150000"/>
              </a:lnSpc>
              <a:buAutoNum type="arabicPeriod"/>
            </a:pPr>
            <a:r>
              <a:rPr lang="zh-CN" altLang="en-US" sz="2000" dirty="0"/>
              <a:t>划分训练集</a:t>
            </a:r>
            <a:r>
              <a:rPr lang="en-US" altLang="zh-CN" sz="2000" dirty="0"/>
              <a:t>/</a:t>
            </a:r>
            <a:r>
              <a:rPr lang="zh-CN" altLang="en-US" sz="2000" dirty="0"/>
              <a:t>测试集从原始数据集中采样时，</a:t>
            </a:r>
            <a:r>
              <a:rPr lang="zh-CN" altLang="en-US" sz="2000" b="1" dirty="0">
                <a:solidFill>
                  <a:srgbClr val="0000FF"/>
                </a:solidFill>
              </a:rPr>
              <a:t>必须保证</a:t>
            </a:r>
            <a:r>
              <a:rPr lang="zh-CN" altLang="en-US" sz="2000" b="1" dirty="0">
                <a:solidFill>
                  <a:srgbClr val="FF0000"/>
                </a:solidFill>
              </a:rPr>
              <a:t>随机</a:t>
            </a:r>
            <a:r>
              <a:rPr lang="zh-CN" altLang="en-US" sz="2000" b="1" dirty="0">
                <a:solidFill>
                  <a:srgbClr val="0000FF"/>
                </a:solidFill>
              </a:rPr>
              <a:t>从各个类别的数据中采样</a:t>
            </a:r>
            <a:r>
              <a:rPr lang="zh-CN" altLang="en-US" sz="2000" dirty="0"/>
              <a:t>；</a:t>
            </a:r>
            <a:endParaRPr lang="en-US" altLang="zh-CN" sz="2000" dirty="0"/>
          </a:p>
          <a:p>
            <a:pPr marL="342900" indent="-342900">
              <a:lnSpc>
                <a:spcPct val="150000"/>
              </a:lnSpc>
              <a:buAutoNum type="arabicPeriod"/>
            </a:pPr>
            <a:r>
              <a:rPr lang="zh-CN" altLang="en-US" sz="2000" dirty="0"/>
              <a:t>训练集和测试集的比例有多种比例组合，如</a:t>
            </a:r>
            <a:r>
              <a:rPr lang="en-US" altLang="zh-CN" sz="2000" dirty="0"/>
              <a:t>5:5</a:t>
            </a:r>
            <a:r>
              <a:rPr lang="zh-CN" altLang="en-US" sz="2000" dirty="0"/>
              <a:t>、</a:t>
            </a:r>
            <a:r>
              <a:rPr lang="en-US" altLang="zh-CN" sz="2000" dirty="0"/>
              <a:t>6:4</a:t>
            </a:r>
            <a:r>
              <a:rPr lang="zh-CN" altLang="en-US" sz="2000" dirty="0"/>
              <a:t>、</a:t>
            </a:r>
            <a:r>
              <a:rPr lang="en-US" altLang="zh-CN" sz="2000" dirty="0"/>
              <a:t>7:3</a:t>
            </a:r>
            <a:r>
              <a:rPr lang="zh-CN" altLang="en-US" sz="2000" dirty="0"/>
              <a:t>、</a:t>
            </a:r>
            <a:r>
              <a:rPr lang="en-US" altLang="zh-CN" sz="2000" dirty="0"/>
              <a:t>8:2</a:t>
            </a:r>
            <a:r>
              <a:rPr lang="zh-CN" altLang="en-US" sz="2000" dirty="0"/>
              <a:t>、</a:t>
            </a:r>
            <a:r>
              <a:rPr lang="en-US" altLang="zh-CN" sz="2000" dirty="0"/>
              <a:t>9:1</a:t>
            </a:r>
            <a:r>
              <a:rPr lang="zh-CN" altLang="en-US" sz="2000" dirty="0"/>
              <a:t>等。对于数据量不大的情况，一般会选择</a:t>
            </a:r>
            <a:r>
              <a:rPr lang="en-US" altLang="zh-CN" sz="2000" dirty="0"/>
              <a:t>7:3</a:t>
            </a:r>
            <a:r>
              <a:rPr lang="zh-CN" altLang="en-US" sz="2000" dirty="0"/>
              <a:t>以及其他训练集占比更大的比例组合（</a:t>
            </a:r>
            <a:r>
              <a:rPr lang="zh-CN" altLang="en-US" sz="2000" b="1" dirty="0"/>
              <a:t>如本次实验中选择的</a:t>
            </a:r>
            <a:r>
              <a:rPr lang="en-US" altLang="zh-CN" sz="2000" b="1" dirty="0"/>
              <a:t>8:2</a:t>
            </a:r>
            <a:r>
              <a:rPr lang="zh-CN" altLang="en-US" sz="2000" dirty="0"/>
              <a:t>）。</a:t>
            </a:r>
          </a:p>
        </p:txBody>
      </p:sp>
    </p:spTree>
    <p:extLst>
      <p:ext uri="{BB962C8B-B14F-4D97-AF65-F5344CB8AC3E}">
        <p14:creationId xmlns:p14="http://schemas.microsoft.com/office/powerpoint/2010/main" val="132210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D13769A7-4820-42F6-9EAD-F380CC265702}"/>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5D41C878-4AB9-473B-9229-32804FA99203}"/>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9986C48-E8A0-43DD-91C1-772EB7E50172}"/>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分类网络：数据准备（</a:t>
              </a:r>
              <a:r>
                <a:rPr lang="en-US" altLang="zh-CN" sz="3200" b="1" dirty="0">
                  <a:solidFill>
                    <a:schemeClr val="bg1"/>
                  </a:solidFill>
                </a:rPr>
                <a:t>PyTorch</a:t>
              </a:r>
              <a:r>
                <a:rPr lang="zh-CN" altLang="en-US" sz="3200" b="1" dirty="0">
                  <a:solidFill>
                    <a:schemeClr val="bg1"/>
                  </a:solidFill>
                </a:rPr>
                <a:t>代码框架下）</a:t>
              </a:r>
            </a:p>
          </p:txBody>
        </p:sp>
      </p:grpSp>
      <p:sp>
        <p:nvSpPr>
          <p:cNvPr id="5" name="文本框 4">
            <a:extLst>
              <a:ext uri="{FF2B5EF4-FFF2-40B4-BE49-F238E27FC236}">
                <a16:creationId xmlns:a16="http://schemas.microsoft.com/office/drawing/2014/main" id="{E57450B5-73A5-4C7F-91E2-7E953CE7DD8F}"/>
              </a:ext>
            </a:extLst>
          </p:cNvPr>
          <p:cNvSpPr txBox="1"/>
          <p:nvPr/>
        </p:nvSpPr>
        <p:spPr>
          <a:xfrm>
            <a:off x="235669" y="3102901"/>
            <a:ext cx="5090475" cy="400110"/>
          </a:xfrm>
          <a:prstGeom prst="rect">
            <a:avLst/>
          </a:prstGeom>
          <a:noFill/>
        </p:spPr>
        <p:txBody>
          <a:bodyPr wrap="square" rtlCol="0">
            <a:spAutoFit/>
          </a:bodyPr>
          <a:lstStyle/>
          <a:p>
            <a:r>
              <a:rPr lang="en-US" altLang="zh-CN" sz="2000" dirty="0"/>
              <a:t>1. </a:t>
            </a:r>
            <a:r>
              <a:rPr lang="zh-CN" altLang="en-US" sz="2000" dirty="0"/>
              <a:t>未划分的数据集的组织形式如下图所示：</a:t>
            </a:r>
          </a:p>
        </p:txBody>
      </p:sp>
      <p:pic>
        <p:nvPicPr>
          <p:cNvPr id="7" name="图片 6">
            <a:extLst>
              <a:ext uri="{FF2B5EF4-FFF2-40B4-BE49-F238E27FC236}">
                <a16:creationId xmlns:a16="http://schemas.microsoft.com/office/drawing/2014/main" id="{0666F746-3E14-4F8A-B237-ACC4D66A50E6}"/>
              </a:ext>
            </a:extLst>
          </p:cNvPr>
          <p:cNvPicPr>
            <a:picLocks noChangeAspect="1"/>
          </p:cNvPicPr>
          <p:nvPr/>
        </p:nvPicPr>
        <p:blipFill rotWithShape="1">
          <a:blip r:embed="rId3"/>
          <a:srcRect r="57565"/>
          <a:stretch/>
        </p:blipFill>
        <p:spPr>
          <a:xfrm>
            <a:off x="400960" y="3630098"/>
            <a:ext cx="4633683" cy="1122828"/>
          </a:xfrm>
          <a:prstGeom prst="rect">
            <a:avLst/>
          </a:prstGeom>
          <a:ln>
            <a:solidFill>
              <a:schemeClr val="tx1"/>
            </a:solidFill>
          </a:ln>
        </p:spPr>
      </p:pic>
      <p:sp>
        <p:nvSpPr>
          <p:cNvPr id="8" name="文本框 7">
            <a:extLst>
              <a:ext uri="{FF2B5EF4-FFF2-40B4-BE49-F238E27FC236}">
                <a16:creationId xmlns:a16="http://schemas.microsoft.com/office/drawing/2014/main" id="{DC1B796B-B8F4-4159-830E-4CA8C41A135C}"/>
              </a:ext>
            </a:extLst>
          </p:cNvPr>
          <p:cNvSpPr txBox="1"/>
          <p:nvPr/>
        </p:nvSpPr>
        <p:spPr>
          <a:xfrm>
            <a:off x="235669" y="5013561"/>
            <a:ext cx="6135402" cy="707886"/>
          </a:xfrm>
          <a:prstGeom prst="rect">
            <a:avLst/>
          </a:prstGeom>
          <a:noFill/>
        </p:spPr>
        <p:txBody>
          <a:bodyPr wrap="square" rtlCol="0">
            <a:spAutoFit/>
          </a:bodyPr>
          <a:lstStyle/>
          <a:p>
            <a:r>
              <a:rPr lang="zh-CN" altLang="en-US" sz="2000" dirty="0"/>
              <a:t>不同类别的图像数据分别存储在不同的文件夹中（</a:t>
            </a:r>
            <a:r>
              <a:rPr lang="en-US" altLang="zh-CN" sz="2000" dirty="0"/>
              <a:t>ship</a:t>
            </a:r>
            <a:r>
              <a:rPr lang="zh-CN" altLang="en-US" sz="2000" dirty="0"/>
              <a:t>代表船舶数据，</a:t>
            </a:r>
            <a:r>
              <a:rPr lang="en-US" altLang="zh-CN" sz="2000" dirty="0"/>
              <a:t>sea</a:t>
            </a:r>
            <a:r>
              <a:rPr lang="zh-CN" altLang="en-US" sz="2000" dirty="0"/>
              <a:t>代表非船舶数据）。</a:t>
            </a:r>
          </a:p>
        </p:txBody>
      </p:sp>
      <p:sp>
        <p:nvSpPr>
          <p:cNvPr id="9" name="文本框 8">
            <a:extLst>
              <a:ext uri="{FF2B5EF4-FFF2-40B4-BE49-F238E27FC236}">
                <a16:creationId xmlns:a16="http://schemas.microsoft.com/office/drawing/2014/main" id="{10BDB681-977B-4B1C-B863-43CA5113D40E}"/>
              </a:ext>
            </a:extLst>
          </p:cNvPr>
          <p:cNvSpPr txBox="1"/>
          <p:nvPr/>
        </p:nvSpPr>
        <p:spPr>
          <a:xfrm>
            <a:off x="6683603" y="3106530"/>
            <a:ext cx="5090475" cy="400110"/>
          </a:xfrm>
          <a:prstGeom prst="rect">
            <a:avLst/>
          </a:prstGeom>
          <a:noFill/>
        </p:spPr>
        <p:txBody>
          <a:bodyPr wrap="square" rtlCol="0">
            <a:spAutoFit/>
          </a:bodyPr>
          <a:lstStyle/>
          <a:p>
            <a:r>
              <a:rPr lang="en-US" altLang="zh-CN" sz="2000" dirty="0"/>
              <a:t>2. </a:t>
            </a:r>
            <a:r>
              <a:rPr lang="zh-CN" altLang="en-US" sz="2000" dirty="0"/>
              <a:t>经过划分的数据组织形式如下图所示：</a:t>
            </a:r>
          </a:p>
        </p:txBody>
      </p:sp>
      <p:sp>
        <p:nvSpPr>
          <p:cNvPr id="10" name="文本框 9">
            <a:extLst>
              <a:ext uri="{FF2B5EF4-FFF2-40B4-BE49-F238E27FC236}">
                <a16:creationId xmlns:a16="http://schemas.microsoft.com/office/drawing/2014/main" id="{822467E2-68CA-4D19-95B7-022D1876D09C}"/>
              </a:ext>
            </a:extLst>
          </p:cNvPr>
          <p:cNvSpPr txBox="1"/>
          <p:nvPr/>
        </p:nvSpPr>
        <p:spPr>
          <a:xfrm>
            <a:off x="97970" y="732375"/>
            <a:ext cx="12094029" cy="430887"/>
          </a:xfrm>
          <a:prstGeom prst="rect">
            <a:avLst/>
          </a:prstGeom>
          <a:noFill/>
        </p:spPr>
        <p:txBody>
          <a:bodyPr wrap="square" rtlCol="0">
            <a:spAutoFit/>
          </a:bodyPr>
          <a:lstStyle/>
          <a:p>
            <a:pPr marL="180000" indent="-180000">
              <a:buFont typeface="Arial" panose="020B0604020202020204" pitchFamily="34" charset="0"/>
              <a:buChar char="•"/>
            </a:pPr>
            <a:r>
              <a:rPr lang="zh-CN" altLang="en-US" sz="2200" dirty="0"/>
              <a:t>下载好原始数据集后，数据集中的内容一般放置在代码文件夹下的 </a:t>
            </a:r>
            <a:r>
              <a:rPr lang="en-US" altLang="zh-CN" sz="2200" dirty="0"/>
              <a:t>data </a:t>
            </a:r>
            <a:r>
              <a:rPr lang="zh-CN" altLang="en-US" sz="2200" dirty="0"/>
              <a:t>路径中，如下图所示：</a:t>
            </a:r>
          </a:p>
        </p:txBody>
      </p:sp>
      <p:pic>
        <p:nvPicPr>
          <p:cNvPr id="12" name="图片 11">
            <a:extLst>
              <a:ext uri="{FF2B5EF4-FFF2-40B4-BE49-F238E27FC236}">
                <a16:creationId xmlns:a16="http://schemas.microsoft.com/office/drawing/2014/main" id="{511239DA-2311-4876-8AA5-FB949A31304A}"/>
              </a:ext>
            </a:extLst>
          </p:cNvPr>
          <p:cNvPicPr>
            <a:picLocks noChangeAspect="1"/>
          </p:cNvPicPr>
          <p:nvPr/>
        </p:nvPicPr>
        <p:blipFill rotWithShape="1">
          <a:blip r:embed="rId4"/>
          <a:srcRect b="47982"/>
          <a:stretch/>
        </p:blipFill>
        <p:spPr>
          <a:xfrm>
            <a:off x="400960" y="1289644"/>
            <a:ext cx="7715624" cy="1490874"/>
          </a:xfrm>
          <a:prstGeom prst="rect">
            <a:avLst/>
          </a:prstGeom>
          <a:ln>
            <a:solidFill>
              <a:schemeClr val="tx1"/>
            </a:solidFill>
          </a:ln>
        </p:spPr>
      </p:pic>
      <p:grpSp>
        <p:nvGrpSpPr>
          <p:cNvPr id="16" name="组合 15">
            <a:extLst>
              <a:ext uri="{FF2B5EF4-FFF2-40B4-BE49-F238E27FC236}">
                <a16:creationId xmlns:a16="http://schemas.microsoft.com/office/drawing/2014/main" id="{ED69187C-7297-4414-83F2-C5518A146CF9}"/>
              </a:ext>
            </a:extLst>
          </p:cNvPr>
          <p:cNvGrpSpPr/>
          <p:nvPr/>
        </p:nvGrpSpPr>
        <p:grpSpPr>
          <a:xfrm>
            <a:off x="6690525" y="3606674"/>
            <a:ext cx="2055044" cy="1434657"/>
            <a:chOff x="235669" y="5365094"/>
            <a:chExt cx="2055044" cy="1434657"/>
          </a:xfrm>
        </p:grpSpPr>
        <p:pic>
          <p:nvPicPr>
            <p:cNvPr id="14" name="图片 13">
              <a:extLst>
                <a:ext uri="{FF2B5EF4-FFF2-40B4-BE49-F238E27FC236}">
                  <a16:creationId xmlns:a16="http://schemas.microsoft.com/office/drawing/2014/main" id="{CE64ED2D-254D-4C29-811A-3AE545F4010C}"/>
                </a:ext>
              </a:extLst>
            </p:cNvPr>
            <p:cNvPicPr>
              <a:picLocks noChangeAspect="1"/>
            </p:cNvPicPr>
            <p:nvPr/>
          </p:nvPicPr>
          <p:blipFill rotWithShape="1">
            <a:blip r:embed="rId5"/>
            <a:srcRect r="71947"/>
            <a:stretch/>
          </p:blipFill>
          <p:spPr>
            <a:xfrm>
              <a:off x="235670" y="5365094"/>
              <a:ext cx="2055043" cy="1411270"/>
            </a:xfrm>
            <a:prstGeom prst="rect">
              <a:avLst/>
            </a:prstGeom>
            <a:ln>
              <a:solidFill>
                <a:schemeClr val="tx1"/>
              </a:solidFill>
            </a:ln>
          </p:spPr>
        </p:pic>
        <p:sp>
          <p:nvSpPr>
            <p:cNvPr id="15" name="矩形 14">
              <a:extLst>
                <a:ext uri="{FF2B5EF4-FFF2-40B4-BE49-F238E27FC236}">
                  <a16:creationId xmlns:a16="http://schemas.microsoft.com/office/drawing/2014/main" id="{D1901716-65AA-4A2C-B91D-347C921885EB}"/>
                </a:ext>
              </a:extLst>
            </p:cNvPr>
            <p:cNvSpPr/>
            <p:nvPr/>
          </p:nvSpPr>
          <p:spPr>
            <a:xfrm>
              <a:off x="235669" y="6287678"/>
              <a:ext cx="848413" cy="5120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8" name="图片 17">
            <a:extLst>
              <a:ext uri="{FF2B5EF4-FFF2-40B4-BE49-F238E27FC236}">
                <a16:creationId xmlns:a16="http://schemas.microsoft.com/office/drawing/2014/main" id="{125CB0F0-C137-43E1-95DF-3E476BAB159B}"/>
              </a:ext>
            </a:extLst>
          </p:cNvPr>
          <p:cNvPicPr>
            <a:picLocks noChangeAspect="1"/>
          </p:cNvPicPr>
          <p:nvPr/>
        </p:nvPicPr>
        <p:blipFill>
          <a:blip r:embed="rId6"/>
          <a:stretch>
            <a:fillRect/>
          </a:stretch>
        </p:blipFill>
        <p:spPr>
          <a:xfrm>
            <a:off x="9550554" y="3539779"/>
            <a:ext cx="1687944" cy="1519150"/>
          </a:xfrm>
          <a:prstGeom prst="rect">
            <a:avLst/>
          </a:prstGeom>
          <a:ln w="19050">
            <a:solidFill>
              <a:srgbClr val="FF0000"/>
            </a:solidFill>
          </a:ln>
        </p:spPr>
      </p:pic>
      <p:cxnSp>
        <p:nvCxnSpPr>
          <p:cNvPr id="20" name="直接箭头连接符 19">
            <a:extLst>
              <a:ext uri="{FF2B5EF4-FFF2-40B4-BE49-F238E27FC236}">
                <a16:creationId xmlns:a16="http://schemas.microsoft.com/office/drawing/2014/main" id="{9C41812B-1377-41EB-B07B-C489CCB036DF}"/>
              </a:ext>
            </a:extLst>
          </p:cNvPr>
          <p:cNvCxnSpPr>
            <a:cxnSpLocks/>
            <a:stCxn id="15" idx="3"/>
            <a:endCxn id="18" idx="1"/>
          </p:cNvCxnSpPr>
          <p:nvPr/>
        </p:nvCxnSpPr>
        <p:spPr>
          <a:xfrm flipV="1">
            <a:off x="7538938" y="4299354"/>
            <a:ext cx="2011616" cy="485941"/>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62958449-DE00-4441-BC56-E09C59F2ECF2}"/>
              </a:ext>
            </a:extLst>
          </p:cNvPr>
          <p:cNvSpPr txBox="1"/>
          <p:nvPr/>
        </p:nvSpPr>
        <p:spPr>
          <a:xfrm>
            <a:off x="6640237" y="5238526"/>
            <a:ext cx="5481006" cy="1384995"/>
          </a:xfrm>
          <a:prstGeom prst="rect">
            <a:avLst/>
          </a:prstGeom>
          <a:noFill/>
        </p:spPr>
        <p:txBody>
          <a:bodyPr wrap="square" rtlCol="0">
            <a:spAutoFit/>
          </a:bodyPr>
          <a:lstStyle/>
          <a:p>
            <a:pPr algn="just"/>
            <a:r>
              <a:rPr lang="zh-CN" altLang="en-US" sz="2100" dirty="0"/>
              <a:t>经过划分的数据集被分为训练集（</a:t>
            </a:r>
            <a:r>
              <a:rPr lang="en-US" altLang="zh-CN" sz="2100" dirty="0"/>
              <a:t>train</a:t>
            </a:r>
            <a:r>
              <a:rPr lang="zh-CN" altLang="en-US" sz="2100" dirty="0"/>
              <a:t>文件夹）以及测试集（</a:t>
            </a:r>
            <a:r>
              <a:rPr lang="en-US" altLang="zh-CN" sz="2100" dirty="0"/>
              <a:t>val</a:t>
            </a:r>
            <a:r>
              <a:rPr lang="zh-CN" altLang="en-US" sz="2100" dirty="0"/>
              <a:t>文件夹）。这两个文件夹内部的图像依旧根据分类的不同，分为</a:t>
            </a:r>
            <a:r>
              <a:rPr lang="en-US" altLang="zh-CN" sz="2100" dirty="0"/>
              <a:t>sea</a:t>
            </a:r>
            <a:r>
              <a:rPr lang="zh-CN" altLang="en-US" sz="2100" dirty="0"/>
              <a:t>和</a:t>
            </a:r>
            <a:r>
              <a:rPr lang="en-US" altLang="zh-CN" sz="2100" dirty="0"/>
              <a:t>ship</a:t>
            </a:r>
            <a:r>
              <a:rPr lang="zh-CN" altLang="en-US" sz="2100" dirty="0"/>
              <a:t>两个文件夹，用于区别不同类型的数据。</a:t>
            </a:r>
          </a:p>
        </p:txBody>
      </p:sp>
    </p:spTree>
    <p:extLst>
      <p:ext uri="{BB962C8B-B14F-4D97-AF65-F5344CB8AC3E}">
        <p14:creationId xmlns:p14="http://schemas.microsoft.com/office/powerpoint/2010/main" val="3500947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7241276-8AD2-4E3A-A59B-C33AB94C086B}"/>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0484FAC1-BCDF-4909-9C88-9DA7E24DDE86}"/>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90A778F-FBBB-47CF-B7C7-F490106BAC02}"/>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分类网络：数据准备</a:t>
              </a:r>
            </a:p>
          </p:txBody>
        </p:sp>
      </p:grpSp>
      <p:sp>
        <p:nvSpPr>
          <p:cNvPr id="13" name="文本框 12">
            <a:extLst>
              <a:ext uri="{FF2B5EF4-FFF2-40B4-BE49-F238E27FC236}">
                <a16:creationId xmlns:a16="http://schemas.microsoft.com/office/drawing/2014/main" id="{F3496658-6F88-4B00-94CD-63698570760A}"/>
              </a:ext>
            </a:extLst>
          </p:cNvPr>
          <p:cNvSpPr txBox="1"/>
          <p:nvPr/>
        </p:nvSpPr>
        <p:spPr>
          <a:xfrm>
            <a:off x="7075715" y="872177"/>
            <a:ext cx="5013298" cy="5559792"/>
          </a:xfrm>
          <a:prstGeom prst="rect">
            <a:avLst/>
          </a:prstGeom>
          <a:solidFill>
            <a:schemeClr val="accent4">
              <a:lumMod val="40000"/>
              <a:lumOff val="60000"/>
            </a:schemeClr>
          </a:solidFill>
        </p:spPr>
        <p:txBody>
          <a:bodyPr wrap="square" rtlCol="0">
            <a:spAutoFit/>
          </a:bodyPr>
          <a:lstStyle/>
          <a:p>
            <a:pPr>
              <a:lnSpc>
                <a:spcPct val="150000"/>
              </a:lnSpc>
            </a:pPr>
            <a:r>
              <a:rPr lang="zh-CN" altLang="en-US" sz="2000" b="1" dirty="0"/>
              <a:t>代码设计思路：</a:t>
            </a:r>
            <a:endParaRPr lang="en-US" altLang="zh-CN" sz="2000" b="1" dirty="0"/>
          </a:p>
          <a:p>
            <a:pPr marL="342900" indent="-342900">
              <a:lnSpc>
                <a:spcPts val="2800"/>
              </a:lnSpc>
              <a:buFont typeface="+mj-lt"/>
              <a:buAutoNum type="arabicPeriod"/>
            </a:pPr>
            <a:r>
              <a:rPr lang="zh-CN" altLang="en-US" sz="2000" dirty="0"/>
              <a:t>获取船舶</a:t>
            </a:r>
            <a:r>
              <a:rPr lang="en-US" altLang="zh-CN" sz="2000" dirty="0"/>
              <a:t>/</a:t>
            </a:r>
            <a:r>
              <a:rPr lang="zh-CN" altLang="en-US" sz="2000" dirty="0"/>
              <a:t>非船舶类别中图像数据的总量；</a:t>
            </a:r>
            <a:endParaRPr lang="en-US" altLang="zh-CN" sz="2000" dirty="0"/>
          </a:p>
          <a:p>
            <a:pPr marL="342900" indent="-342900">
              <a:lnSpc>
                <a:spcPts val="2800"/>
              </a:lnSpc>
              <a:buFont typeface="+mj-lt"/>
              <a:buAutoNum type="arabicPeriod"/>
            </a:pPr>
            <a:r>
              <a:rPr lang="zh-CN" altLang="en-US" sz="2000" dirty="0"/>
              <a:t>每个类别的数据总量乘以</a:t>
            </a:r>
            <a:r>
              <a:rPr lang="en-US" altLang="zh-CN" sz="2000" dirty="0"/>
              <a:t>0.8</a:t>
            </a:r>
            <a:r>
              <a:rPr lang="zh-CN" altLang="en-US" sz="2000" dirty="0"/>
              <a:t>即为该类别数据的训练数据量，剩下的数据均作为测试集；</a:t>
            </a:r>
            <a:endParaRPr lang="en-US" altLang="zh-CN" sz="2000" dirty="0"/>
          </a:p>
          <a:p>
            <a:pPr marL="342900" indent="-342900">
              <a:lnSpc>
                <a:spcPts val="2800"/>
              </a:lnSpc>
              <a:buFont typeface="+mj-lt"/>
              <a:buAutoNum type="arabicPeriod"/>
            </a:pPr>
            <a:r>
              <a:rPr lang="zh-CN" altLang="en-US" sz="2000" dirty="0"/>
              <a:t>根据以上获得的每个类别中训练集数量，随机从各个类别的数据中采样训练数据；</a:t>
            </a:r>
            <a:endParaRPr lang="en-US" altLang="zh-CN" sz="2000" dirty="0"/>
          </a:p>
          <a:p>
            <a:pPr marL="342900" indent="-342900">
              <a:lnSpc>
                <a:spcPts val="2800"/>
              </a:lnSpc>
              <a:buFont typeface="+mj-lt"/>
              <a:buAutoNum type="arabicPeriod"/>
            </a:pPr>
            <a:r>
              <a:rPr lang="zh-CN" altLang="en-US" sz="2000" dirty="0"/>
              <a:t>训练数据采样后，每个类中的剩下的数据即为测试集。将训练集和测试集单独存储起来；</a:t>
            </a:r>
            <a:endParaRPr lang="en-US" altLang="zh-CN" sz="2000" dirty="0"/>
          </a:p>
          <a:p>
            <a:pPr marL="342900" indent="-342900">
              <a:lnSpc>
                <a:spcPts val="2800"/>
              </a:lnSpc>
              <a:buFont typeface="+mj-lt"/>
              <a:buAutoNum type="arabicPeriod"/>
            </a:pPr>
            <a:r>
              <a:rPr lang="zh-CN" altLang="en-US" sz="2000" dirty="0"/>
              <a:t>新建存放训练集和测试集的文件夹，分别在这两个文件夹中再新建对应的类别文件夹；</a:t>
            </a:r>
            <a:endParaRPr lang="en-US" altLang="zh-CN" sz="2000" dirty="0"/>
          </a:p>
          <a:p>
            <a:pPr marL="342900" indent="-342900">
              <a:lnSpc>
                <a:spcPts val="2800"/>
              </a:lnSpc>
              <a:buFont typeface="+mj-lt"/>
              <a:buAutoNum type="arabicPeriod"/>
            </a:pPr>
            <a:r>
              <a:rPr lang="zh-CN" altLang="en-US" sz="2000" dirty="0"/>
              <a:t>将不同类别划分出来的训练集</a:t>
            </a:r>
            <a:r>
              <a:rPr lang="en-US" altLang="zh-CN" sz="2000" dirty="0"/>
              <a:t>/</a:t>
            </a:r>
            <a:r>
              <a:rPr lang="zh-CN" altLang="en-US" sz="2000" dirty="0"/>
              <a:t>测试集图像数据分别复制到对应的文件夹中。</a:t>
            </a:r>
          </a:p>
        </p:txBody>
      </p:sp>
      <p:pic>
        <p:nvPicPr>
          <p:cNvPr id="15" name="图片 14">
            <a:extLst>
              <a:ext uri="{FF2B5EF4-FFF2-40B4-BE49-F238E27FC236}">
                <a16:creationId xmlns:a16="http://schemas.microsoft.com/office/drawing/2014/main" id="{6DD60A78-335F-4DE8-82DB-4CF9BCA24FA9}"/>
              </a:ext>
            </a:extLst>
          </p:cNvPr>
          <p:cNvPicPr>
            <a:picLocks noChangeAspect="1"/>
          </p:cNvPicPr>
          <p:nvPr/>
        </p:nvPicPr>
        <p:blipFill>
          <a:blip r:embed="rId2"/>
          <a:stretch>
            <a:fillRect/>
          </a:stretch>
        </p:blipFill>
        <p:spPr>
          <a:xfrm>
            <a:off x="102988" y="849417"/>
            <a:ext cx="6872847" cy="5731982"/>
          </a:xfrm>
          <a:prstGeom prst="rect">
            <a:avLst/>
          </a:prstGeom>
        </p:spPr>
      </p:pic>
    </p:spTree>
    <p:extLst>
      <p:ext uri="{BB962C8B-B14F-4D97-AF65-F5344CB8AC3E}">
        <p14:creationId xmlns:p14="http://schemas.microsoft.com/office/powerpoint/2010/main" val="250074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F4D4C75-C7B1-4B04-813C-F81E7E427DF2}"/>
              </a:ext>
            </a:extLst>
          </p:cNvPr>
          <p:cNvGrpSpPr/>
          <p:nvPr/>
        </p:nvGrpSpPr>
        <p:grpSpPr>
          <a:xfrm>
            <a:off x="0" y="0"/>
            <a:ext cx="12192000" cy="659876"/>
            <a:chOff x="0" y="0"/>
            <a:chExt cx="12192000" cy="659876"/>
          </a:xfrm>
        </p:grpSpPr>
        <p:sp>
          <p:nvSpPr>
            <p:cNvPr id="3" name="矩形 2">
              <a:extLst>
                <a:ext uri="{FF2B5EF4-FFF2-40B4-BE49-F238E27FC236}">
                  <a16:creationId xmlns:a16="http://schemas.microsoft.com/office/drawing/2014/main" id="{A0674051-ADCE-46FD-85F8-3375AB1BF8C4}"/>
                </a:ext>
              </a:extLst>
            </p:cNvPr>
            <p:cNvSpPr/>
            <p:nvPr/>
          </p:nvSpPr>
          <p:spPr>
            <a:xfrm>
              <a:off x="0" y="0"/>
              <a:ext cx="12192000" cy="6598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F96FF19-71C7-4C71-BDDF-BE90E8B737B6}"/>
                </a:ext>
              </a:extLst>
            </p:cNvPr>
            <p:cNvSpPr txBox="1"/>
            <p:nvPr/>
          </p:nvSpPr>
          <p:spPr>
            <a:xfrm>
              <a:off x="0" y="0"/>
              <a:ext cx="11774078" cy="584775"/>
            </a:xfrm>
            <a:prstGeom prst="rect">
              <a:avLst/>
            </a:prstGeom>
            <a:noFill/>
          </p:spPr>
          <p:txBody>
            <a:bodyPr wrap="square" rtlCol="0">
              <a:spAutoFit/>
            </a:bodyPr>
            <a:lstStyle/>
            <a:p>
              <a:r>
                <a:rPr lang="zh-CN" altLang="en-US" sz="3200" b="1" dirty="0">
                  <a:solidFill>
                    <a:schemeClr val="bg1"/>
                  </a:solidFill>
                </a:rPr>
                <a:t>三、训练</a:t>
              </a:r>
              <a:r>
                <a:rPr lang="en-US" altLang="zh-CN" sz="3200" b="1" dirty="0">
                  <a:solidFill>
                    <a:schemeClr val="bg1"/>
                  </a:solidFill>
                </a:rPr>
                <a:t>ResNet</a:t>
              </a:r>
              <a:r>
                <a:rPr lang="zh-CN" altLang="en-US" sz="3200" b="1" dirty="0">
                  <a:solidFill>
                    <a:schemeClr val="bg1"/>
                  </a:solidFill>
                </a:rPr>
                <a:t>分类网络：训练代码（</a:t>
              </a:r>
              <a:r>
                <a:rPr lang="en-US" altLang="zh-CN" sz="3200" b="1" dirty="0">
                  <a:solidFill>
                    <a:schemeClr val="bg1"/>
                  </a:solidFill>
                </a:rPr>
                <a:t>PyTorch</a:t>
              </a:r>
              <a:r>
                <a:rPr lang="zh-CN" altLang="en-US" sz="3200" b="1" dirty="0">
                  <a:solidFill>
                    <a:schemeClr val="bg1"/>
                  </a:solidFill>
                </a:rPr>
                <a:t>代码框架下）</a:t>
              </a:r>
            </a:p>
          </p:txBody>
        </p:sp>
      </p:grpSp>
      <p:sp>
        <p:nvSpPr>
          <p:cNvPr id="5" name="文本框 4">
            <a:extLst>
              <a:ext uri="{FF2B5EF4-FFF2-40B4-BE49-F238E27FC236}">
                <a16:creationId xmlns:a16="http://schemas.microsoft.com/office/drawing/2014/main" id="{A1AF5037-97DC-4DF5-A3C5-C53F62C8A4D5}"/>
              </a:ext>
            </a:extLst>
          </p:cNvPr>
          <p:cNvSpPr txBox="1"/>
          <p:nvPr/>
        </p:nvSpPr>
        <p:spPr>
          <a:xfrm>
            <a:off x="284480" y="833120"/>
            <a:ext cx="11489598" cy="2367443"/>
          </a:xfrm>
          <a:prstGeom prst="rect">
            <a:avLst/>
          </a:prstGeom>
          <a:noFill/>
        </p:spPr>
        <p:txBody>
          <a:bodyPr wrap="square" rtlCol="0">
            <a:spAutoFit/>
          </a:bodyPr>
          <a:lstStyle/>
          <a:p>
            <a:pPr>
              <a:lnSpc>
                <a:spcPts val="3600"/>
              </a:lnSpc>
            </a:pPr>
            <a:r>
              <a:rPr lang="zh-CN" altLang="en-US" sz="2800" dirty="0"/>
              <a:t>训练代码主要由以下几部分组成：</a:t>
            </a:r>
            <a:endParaRPr lang="en-US" altLang="zh-CN" sz="2800" dirty="0"/>
          </a:p>
          <a:p>
            <a:pPr marL="342900" indent="-342900">
              <a:lnSpc>
                <a:spcPts val="3600"/>
              </a:lnSpc>
              <a:buFont typeface="+mj-lt"/>
              <a:buAutoNum type="arabicPeriod"/>
            </a:pPr>
            <a:r>
              <a:rPr lang="zh-CN" altLang="en-US" sz="2800" dirty="0"/>
              <a:t>加载组织好的训练数据</a:t>
            </a:r>
            <a:endParaRPr lang="en-US" altLang="zh-CN" sz="2800" dirty="0"/>
          </a:p>
          <a:p>
            <a:pPr marL="342900" indent="-342900">
              <a:lnSpc>
                <a:spcPts val="3600"/>
              </a:lnSpc>
              <a:buFont typeface="+mj-lt"/>
              <a:buAutoNum type="arabicPeriod"/>
            </a:pPr>
            <a:r>
              <a:rPr lang="zh-CN" altLang="en-US" sz="2800" dirty="0"/>
              <a:t>建立网络模型</a:t>
            </a:r>
            <a:endParaRPr lang="en-US" altLang="zh-CN" sz="2800" dirty="0"/>
          </a:p>
          <a:p>
            <a:pPr marL="342900" indent="-342900">
              <a:lnSpc>
                <a:spcPts val="3600"/>
              </a:lnSpc>
              <a:buFont typeface="+mj-lt"/>
              <a:buAutoNum type="arabicPeriod"/>
            </a:pPr>
            <a:r>
              <a:rPr lang="zh-CN" altLang="en-US" sz="2800" dirty="0"/>
              <a:t>初始化训练必要的优化器、损失函数和迭代器</a:t>
            </a:r>
            <a:endParaRPr lang="en-US" altLang="zh-CN" sz="2800" dirty="0"/>
          </a:p>
          <a:p>
            <a:pPr marL="342900" indent="-342900">
              <a:lnSpc>
                <a:spcPts val="3600"/>
              </a:lnSpc>
              <a:buFont typeface="+mj-lt"/>
              <a:buAutoNum type="arabicPeriod"/>
            </a:pPr>
            <a:r>
              <a:rPr lang="zh-CN" altLang="en-US" sz="2800" dirty="0"/>
              <a:t>根据迭代设计训练网络，保存网络权重文件</a:t>
            </a:r>
          </a:p>
        </p:txBody>
      </p:sp>
    </p:spTree>
    <p:extLst>
      <p:ext uri="{BB962C8B-B14F-4D97-AF65-F5344CB8AC3E}">
        <p14:creationId xmlns:p14="http://schemas.microsoft.com/office/powerpoint/2010/main" val="47186735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1916</TotalTime>
  <Words>2750</Words>
  <Application>Microsoft Office PowerPoint</Application>
  <PresentationFormat>宽屏</PresentationFormat>
  <Paragraphs>166</Paragraphs>
  <Slides>22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-apple-system</vt:lpstr>
      <vt:lpstr>等线</vt:lpstr>
      <vt:lpstr>等线 Light</vt:lpstr>
      <vt:lpstr>Arial</vt:lpstr>
      <vt:lpstr>Times New Roman</vt:lpstr>
      <vt:lpstr>Office 主题​​</vt:lpstr>
      <vt:lpstr>基于ResNet的船舶图像分类 -实验步骤、性能评价与分析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使用ResNet进行 船舶图像分类</dc:title>
  <dc:creator>Reo Universe</dc:creator>
  <cp:lastModifiedBy>琨翔 沈</cp:lastModifiedBy>
  <cp:revision>79</cp:revision>
  <dcterms:created xsi:type="dcterms:W3CDTF">2022-04-28T02:05:24Z</dcterms:created>
  <dcterms:modified xsi:type="dcterms:W3CDTF">2025-06-04T07:00:07Z</dcterms:modified>
</cp:coreProperties>
</file>