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2" r:id="rId4"/>
    <p:sldMasterId id="2147483694" r:id="rId5"/>
  </p:sldMasterIdLst>
  <p:sldIdLst>
    <p:sldId id="256" r:id="rId6"/>
    <p:sldId id="260" r:id="rId7"/>
    <p:sldId id="344" r:id="rId8"/>
    <p:sldId id="395" r:id="rId9"/>
    <p:sldId id="396" r:id="rId10"/>
    <p:sldId id="397" r:id="rId11"/>
    <p:sldId id="390" r:id="rId12"/>
    <p:sldId id="399" r:id="rId13"/>
    <p:sldId id="398" r:id="rId14"/>
    <p:sldId id="40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2"/>
    <a:srgbClr val="0AA6ED"/>
    <a:srgbClr val="125AC4"/>
    <a:srgbClr val="FFFFFF"/>
    <a:srgbClr val="F8F8F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76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04343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72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780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952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362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196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25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82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841281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107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53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34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468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004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277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9980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676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06933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500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631" y="3572459"/>
            <a:ext cx="728342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  <a:ea typeface="Adobe Gothic Std B" panose="020B0800000000000000" pitchFamily="34" charset="-128"/>
                <a:cs typeface="Adobe Arabic" panose="02040503050201020203" pitchFamily="18" charset="-78"/>
              </a:rPr>
              <a:t>Command Line Interface Linux</a:t>
            </a:r>
            <a:endParaRPr lang="ko-KR" altLang="en-US" sz="6600" dirty="0">
              <a:solidFill>
                <a:schemeClr val="bg1"/>
              </a:solidFill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19" y="5748459"/>
            <a:ext cx="72833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ea typeface="Adobe Gothic Std B" panose="020B0800000000000000" pitchFamily="34" charset="-128"/>
                <a:cs typeface="Arial" pitchFamily="34" charset="0"/>
              </a:rPr>
              <a:t>Kelompok</a:t>
            </a:r>
            <a:r>
              <a:rPr lang="en-US" altLang="ko-KR" sz="2000" dirty="0">
                <a:solidFill>
                  <a:schemeClr val="bg1"/>
                </a:solidFill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ea typeface="Adobe Gothic Std B" panose="020B0800000000000000" pitchFamily="34" charset="-128"/>
                <a:cs typeface="Arial" pitchFamily="34" charset="0"/>
              </a:rPr>
              <a:t>Studi</a:t>
            </a:r>
            <a:r>
              <a:rPr lang="en-US" altLang="ko-KR" sz="2000" dirty="0">
                <a:solidFill>
                  <a:schemeClr val="bg1"/>
                </a:solidFill>
                <a:ea typeface="Adobe Gothic Std B" panose="020B0800000000000000" pitchFamily="34" charset="-128"/>
                <a:cs typeface="Arial" pitchFamily="34" charset="0"/>
              </a:rPr>
              <a:t> Linux ITB STIKOM Bali</a:t>
            </a:r>
            <a:endParaRPr lang="ko-KR" altLang="en-US" sz="2000" dirty="0">
              <a:solidFill>
                <a:schemeClr val="bg1"/>
              </a:solidFill>
              <a:ea typeface="Adobe Gothic Std B" panose="020B0800000000000000" pitchFamily="34" charset="-128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32" y="175842"/>
            <a:ext cx="435382" cy="679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75843"/>
            <a:ext cx="686284" cy="686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62" y="175842"/>
            <a:ext cx="925337" cy="9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B1AA1-4EA9-C157-3319-82F555587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| (pipe)</a:t>
            </a:r>
            <a:endParaRPr lang="en-ID" sz="6600" b="1" dirty="0"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85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831" y="1585476"/>
            <a:ext cx="1088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ym typeface="Wingdings" panose="05000000000000000000" pitchFamily="2" charset="2"/>
              </a:rPr>
              <a:t> pada </a:t>
            </a:r>
            <a:r>
              <a:rPr lang="en-US" sz="2000" b="1" dirty="0" err="1">
                <a:sym typeface="Wingdings" panose="05000000000000000000" pitchFamily="2" charset="2"/>
              </a:rPr>
              <a:t>linux</a:t>
            </a:r>
            <a:r>
              <a:rPr lang="en-US" sz="2000" b="1" dirty="0">
                <a:sym typeface="Wingdings" panose="05000000000000000000" pitchFamily="2" charset="2"/>
              </a:rPr>
              <a:t> juga </a:t>
            </a:r>
            <a:r>
              <a:rPr lang="en-US" sz="2000" b="1" dirty="0" err="1">
                <a:sym typeface="Wingdings" panose="05000000000000000000" pitchFamily="2" charset="2"/>
              </a:rPr>
              <a:t>bisa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dilakukan</a:t>
            </a:r>
            <a:r>
              <a:rPr lang="en-US" sz="2000" b="1" dirty="0">
                <a:sym typeface="Wingdings" panose="05000000000000000000" pitchFamily="2" charset="2"/>
              </a:rPr>
              <a:t> dengan piping, </a:t>
            </a:r>
            <a:r>
              <a:rPr lang="en-US" sz="2000" b="1" dirty="0" err="1">
                <a:sym typeface="Wingdings" panose="05000000000000000000" pitchFamily="2" charset="2"/>
              </a:rPr>
              <a:t>maksudnya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mengirimkan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hasil</a:t>
            </a:r>
            <a:r>
              <a:rPr lang="en-US" sz="2000" b="1" dirty="0">
                <a:sym typeface="Wingdings" panose="05000000000000000000" pitchFamily="2" charset="2"/>
              </a:rPr>
              <a:t> output pada </a:t>
            </a:r>
            <a:r>
              <a:rPr lang="en-US" sz="2000" b="1" dirty="0" err="1"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awal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setelah</a:t>
            </a:r>
            <a:r>
              <a:rPr lang="en-US" sz="2000" b="1" dirty="0">
                <a:sym typeface="Wingdings" panose="05000000000000000000" pitchFamily="2" charset="2"/>
              </a:rPr>
              <a:t> pipe atau ‘|’ dan </a:t>
            </a:r>
            <a:r>
              <a:rPr lang="en-US" sz="2000" b="1" dirty="0" err="1">
                <a:sym typeface="Wingdings" panose="05000000000000000000" pitchFamily="2" charset="2"/>
              </a:rPr>
              <a:t>akan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dijadikan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standar</a:t>
            </a:r>
            <a:r>
              <a:rPr lang="en-US" sz="2000" b="1" dirty="0">
                <a:sym typeface="Wingdings" panose="05000000000000000000" pitchFamily="2" charset="2"/>
              </a:rPr>
              <a:t> input </a:t>
            </a:r>
            <a:r>
              <a:rPr lang="en-US" sz="2000" b="1" dirty="0" err="1">
                <a:sym typeface="Wingdings" panose="05000000000000000000" pitchFamily="2" charset="2"/>
              </a:rPr>
              <a:t>dari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tersebut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contoh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</a:p>
          <a:p>
            <a:pPr algn="just"/>
            <a:endParaRPr lang="en-US" sz="2000" b="1" dirty="0">
              <a:sym typeface="Wingdings" panose="05000000000000000000" pitchFamily="2" charset="2"/>
            </a:endParaRPr>
          </a:p>
          <a:p>
            <a:pPr algn="ctr"/>
            <a:r>
              <a:rPr lang="en-US" sz="2000" b="1" dirty="0">
                <a:sym typeface="Wingdings" panose="05000000000000000000" pitchFamily="2" charset="2"/>
              </a:rPr>
              <a:t>`echo </a:t>
            </a:r>
            <a:r>
              <a:rPr lang="en-US" sz="2000" b="1" dirty="0" err="1">
                <a:sym typeface="Wingdings" panose="05000000000000000000" pitchFamily="2" charset="2"/>
              </a:rPr>
              <a:t>aku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suka</a:t>
            </a:r>
            <a:r>
              <a:rPr lang="en-US" sz="2000" b="1" dirty="0">
                <a:sym typeface="Wingdings" panose="05000000000000000000" pitchFamily="2" charset="2"/>
              </a:rPr>
              <a:t> dengan UKM KSL | grep "UKM KSL"`</a:t>
            </a:r>
          </a:p>
          <a:p>
            <a:pPr algn="ctr"/>
            <a:endParaRPr lang="en-US" sz="2000" b="1" dirty="0">
              <a:sym typeface="Wingdings" panose="05000000000000000000" pitchFamily="2" charset="2"/>
            </a:endParaRPr>
          </a:p>
          <a:p>
            <a:pPr algn="ctr"/>
            <a:r>
              <a:rPr lang="en-US" sz="2000" b="1" dirty="0">
                <a:sym typeface="Wingdings" panose="05000000000000000000" pitchFamily="2" charset="2"/>
              </a:rPr>
              <a:t>`ls | sort`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001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6704418" y="2803925"/>
            <a:ext cx="2489426" cy="125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7200" b="1" dirty="0">
                <a:solidFill>
                  <a:srgbClr val="0AA6E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F28C2-93FF-400D-A074-7475EFFE0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6"/>
          <a:stretch/>
        </p:blipFill>
        <p:spPr>
          <a:xfrm>
            <a:off x="9369810" y="4365942"/>
            <a:ext cx="2822189" cy="2485623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184767" y="2059140"/>
            <a:ext cx="5640606" cy="221599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fontAlgn="base"/>
            <a:r>
              <a:rPr lang="en-US" sz="2400" b="1" dirty="0"/>
              <a:t>Command line interface (CLI)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antarmuka</a:t>
            </a:r>
            <a:r>
              <a:rPr lang="en-US" sz="2400" b="1" dirty="0"/>
              <a:t> </a:t>
            </a:r>
            <a:r>
              <a:rPr lang="en-US" sz="2400" b="1" dirty="0" err="1"/>
              <a:t>berbasis</a:t>
            </a:r>
            <a:r>
              <a:rPr lang="en-US" sz="2400" b="1" dirty="0"/>
              <a:t> </a:t>
            </a:r>
            <a:r>
              <a:rPr lang="en-US" sz="2400" b="1" dirty="0" err="1"/>
              <a:t>teks</a:t>
            </a:r>
            <a:r>
              <a:rPr lang="en-US" sz="2400" b="1" dirty="0"/>
              <a:t> yang </a:t>
            </a:r>
            <a:r>
              <a:rPr lang="en-US" sz="2400" b="1" dirty="0" err="1"/>
              <a:t>mengizinkan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interaksi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melalui</a:t>
            </a:r>
            <a:r>
              <a:rPr lang="en-US" sz="2400" b="1" dirty="0"/>
              <a:t> </a:t>
            </a:r>
            <a:r>
              <a:rPr lang="en-US" sz="2400" b="1" dirty="0" err="1"/>
              <a:t>baris-baris</a:t>
            </a:r>
            <a:r>
              <a:rPr lang="en-US" sz="2400" b="1" dirty="0"/>
              <a:t> </a:t>
            </a:r>
            <a:r>
              <a:rPr lang="en-US" sz="2400" b="1" dirty="0" err="1"/>
              <a:t>perintah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yang </a:t>
            </a:r>
            <a:r>
              <a:rPr lang="en-US" sz="2400" b="1" dirty="0" err="1"/>
              <a:t>biasa</a:t>
            </a:r>
            <a:r>
              <a:rPr lang="en-US" sz="2400" b="1" dirty="0"/>
              <a:t> </a:t>
            </a:r>
            <a:r>
              <a:rPr lang="en-US" sz="2400" b="1" dirty="0" err="1"/>
              <a:t>disebut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command line.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0D7B2-4936-4D28-AA94-E79D6CCBAF56}"/>
              </a:ext>
            </a:extLst>
          </p:cNvPr>
          <p:cNvGrpSpPr/>
          <p:nvPr/>
        </p:nvGrpSpPr>
        <p:grpSpPr>
          <a:xfrm>
            <a:off x="800111" y="1396082"/>
            <a:ext cx="3643100" cy="4065835"/>
            <a:chOff x="548226" y="342079"/>
            <a:chExt cx="5440770" cy="6257605"/>
          </a:xfrm>
          <a:solidFill>
            <a:srgbClr val="0AA6ED"/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B09B37-86D3-4252-84C8-00D0BB2AD304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9DBCBEC-794E-4C3F-AE73-4BFC5DEABA49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62C81D-E45F-492C-96DC-29F0EAC08C14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2CA63AF-5821-4D83-8A27-904E3AB82FD1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52731-7E31-40CF-AB1E-E353EFBEE8F0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6549289-658F-4079-8C8E-6EFAB1121D8D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233EA7-3763-4C6A-8A12-011BDFF44B5D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0FEF021-E737-4F9D-8AAA-25CEFE28EE90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CD1F5F-0D61-47D6-82B8-5698D069C70C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AD3DD5-A27E-4DC4-B516-F44905428216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E60B297-050B-4547-B056-EF960E9596BB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2A1EC96-29CA-4B6D-9408-D6439E370DE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1E5B2FA-DBF6-48BE-9698-E2F42A26BC34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3B1EAF8-DF11-4CBA-9B34-BF05DB6442DC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C441D9A-EBD1-4F7B-9D92-9C1F8FAB2DEF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0AC4C5-CE4D-4E83-AE8B-F9DBA77BB83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8D2EAC-3D8F-4898-9344-288520C79B3A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3C095F6-C6A0-497D-BA37-5E3B4EDC89E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4BA1DC6-D8D8-41A6-9F4F-EC530CB8687B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9961CF-29D3-4543-8A11-A99F0A79509D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3AC7FF-99BD-42B4-830A-5C7C9C6BDF8C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E16188F-7B57-4CED-961B-34B67EB642CE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DBE6777-D362-4AE3-8F1C-6A8C81930CE0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60060BD-59B7-4FAD-941C-293667815ED3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B38AF2-0752-4654-85F2-FABCC129F3CC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4A044C-03D7-4843-AF02-9AFDDD862566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E4FDF57-6B97-40DD-9603-2E8B3B36EDB5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0544B5B-0A1A-4945-91FD-FE77E55F104C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3CFB0FD-B418-4EED-A8D6-CDA24848E325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3F7C5EC-0622-4AD2-BE61-CE2C529075FD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602D796-AB27-4579-916D-56670F1D64F8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B9941F-1D28-492F-8DC7-6795A4DD04E8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9B9654-5739-4A08-B7A9-FB68EA781232}"/>
              </a:ext>
            </a:extLst>
          </p:cNvPr>
          <p:cNvSpPr txBox="1"/>
          <p:nvPr/>
        </p:nvSpPr>
        <p:spPr>
          <a:xfrm>
            <a:off x="6096000" y="571831"/>
            <a:ext cx="5769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AA6ED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Command Line Interface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D7058-D045-41BE-876E-3DEF66B2BB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6" t="61995" r="-895" b="981"/>
          <a:stretch/>
        </p:blipFill>
        <p:spPr>
          <a:xfrm>
            <a:off x="1936807" y="2208465"/>
            <a:ext cx="2296301" cy="2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8E2F03C-D819-4AA3-4E1B-60A3261E8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" y="1731537"/>
            <a:ext cx="3949912" cy="3949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A8D6A-5E30-D5EE-B786-A52946DD0F55}"/>
              </a:ext>
            </a:extLst>
          </p:cNvPr>
          <p:cNvSpPr txBox="1"/>
          <p:nvPr/>
        </p:nvSpPr>
        <p:spPr>
          <a:xfrm>
            <a:off x="6401944" y="1823705"/>
            <a:ext cx="4941197" cy="37977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1600" b="1" dirty="0"/>
              <a:t>Terminal </a:t>
            </a:r>
            <a:r>
              <a:rPr lang="en-US" sz="1600" b="1" dirty="0" err="1"/>
              <a:t>adalah</a:t>
            </a:r>
            <a:r>
              <a:rPr lang="en-US" sz="1600" b="1" dirty="0"/>
              <a:t> interface di </a:t>
            </a:r>
            <a:r>
              <a:rPr lang="en-US" sz="1600" b="1" dirty="0" err="1"/>
              <a:t>mana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mengetikkan</a:t>
            </a:r>
            <a:r>
              <a:rPr lang="en-US" sz="1600" b="1" dirty="0"/>
              <a:t> </a:t>
            </a:r>
            <a:r>
              <a:rPr lang="en-US" sz="1600" b="1" dirty="0" err="1"/>
              <a:t>baris-baris</a:t>
            </a:r>
            <a:r>
              <a:rPr lang="en-US" sz="1600" b="1" dirty="0"/>
              <a:t> </a:t>
            </a:r>
            <a:r>
              <a:rPr lang="en-US" sz="1600" b="1" dirty="0" err="1"/>
              <a:t>perintah</a:t>
            </a:r>
            <a:r>
              <a:rPr lang="en-US" sz="1600" b="1" dirty="0"/>
              <a:t> </a:t>
            </a:r>
            <a:r>
              <a:rPr lang="en-US" sz="1600" b="1" dirty="0" err="1"/>
              <a:t>berbasis</a:t>
            </a:r>
            <a:r>
              <a:rPr lang="en-US" sz="1600" b="1" dirty="0"/>
              <a:t> </a:t>
            </a:r>
            <a:r>
              <a:rPr lang="en-US" sz="1600" b="1" dirty="0" err="1"/>
              <a:t>teks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operasi</a:t>
            </a:r>
            <a:r>
              <a:rPr lang="en-US" sz="1600" b="1" dirty="0"/>
              <a:t> Linux. </a:t>
            </a:r>
            <a:r>
              <a:rPr lang="en-US" sz="1600" b="1" dirty="0" err="1"/>
              <a:t>Biasanya</a:t>
            </a:r>
            <a:r>
              <a:rPr lang="en-US" sz="1600" b="1" dirty="0"/>
              <a:t>, </a:t>
            </a:r>
            <a:r>
              <a:rPr lang="en-US" sz="1600" b="1" dirty="0" err="1"/>
              <a:t>sebutan</a:t>
            </a:r>
            <a:r>
              <a:rPr lang="en-US" sz="1600" b="1" dirty="0"/>
              <a:t> lain terminal </a:t>
            </a:r>
            <a:r>
              <a:rPr lang="en-US" sz="1600" b="1" dirty="0" err="1"/>
              <a:t>adalah</a:t>
            </a:r>
            <a:r>
              <a:rPr lang="en-US" sz="1600" b="1" dirty="0"/>
              <a:t> Shell.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en-US" sz="1600" b="1" dirty="0" err="1">
                <a:cs typeface="Calibri" panose="020F0502020204030204" pitchFamily="34" charset="0"/>
              </a:rPr>
              <a:t>Untuk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membuka</a:t>
            </a:r>
            <a:r>
              <a:rPr lang="en-US" sz="1600" b="1" dirty="0">
                <a:cs typeface="Calibri" panose="020F0502020204030204" pitchFamily="34" charset="0"/>
              </a:rPr>
              <a:t> Terminal </a:t>
            </a:r>
            <a:r>
              <a:rPr lang="en-US" sz="1600" b="1" dirty="0" err="1">
                <a:cs typeface="Calibri" panose="020F0502020204030204" pitchFamily="34" charset="0"/>
              </a:rPr>
              <a:t>pada</a:t>
            </a:r>
            <a:r>
              <a:rPr lang="en-US" sz="1600" b="1" dirty="0">
                <a:cs typeface="Calibri" panose="020F0502020204030204" pitchFamily="34" charset="0"/>
              </a:rPr>
              <a:t> Linux, </a:t>
            </a:r>
            <a:r>
              <a:rPr lang="en-US" sz="1600" b="1" dirty="0" err="1">
                <a:cs typeface="Calibri" panose="020F0502020204030204" pitchFamily="34" charset="0"/>
              </a:rPr>
              <a:t>ada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beberapa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cara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yaitu</a:t>
            </a:r>
            <a:r>
              <a:rPr lang="en-US" sz="1600" b="1" dirty="0">
                <a:cs typeface="Calibri" panose="020F0502020204030204" pitchFamily="34" charset="0"/>
              </a:rPr>
              <a:t> :</a:t>
            </a:r>
          </a:p>
          <a:p>
            <a:pPr marL="342900" indent="-342900" algn="just">
              <a:lnSpc>
                <a:spcPts val="3000"/>
              </a:lnSpc>
              <a:buAutoNum type="arabicPeriod"/>
            </a:pPr>
            <a:r>
              <a:rPr lang="en-US" sz="1600" b="1" dirty="0" err="1">
                <a:cs typeface="Calibri" panose="020F0502020204030204" pitchFamily="34" charset="0"/>
              </a:rPr>
              <a:t>Meng-klick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ikon</a:t>
            </a:r>
            <a:r>
              <a:rPr lang="en-US" sz="1600" b="1" dirty="0">
                <a:cs typeface="Calibri" panose="020F0502020204030204" pitchFamily="34" charset="0"/>
              </a:rPr>
              <a:t> terminal yang </a:t>
            </a:r>
            <a:r>
              <a:rPr lang="en-US" sz="1600" b="1" dirty="0" err="1">
                <a:cs typeface="Calibri" panose="020F0502020204030204" pitchFamily="34" charset="0"/>
              </a:rPr>
              <a:t>adal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pada</a:t>
            </a:r>
            <a:r>
              <a:rPr lang="en-US" sz="1600" b="1" dirty="0">
                <a:cs typeface="Calibri" panose="020F0502020204030204" pitchFamily="34" charset="0"/>
              </a:rPr>
              <a:t> desktop</a:t>
            </a:r>
          </a:p>
          <a:p>
            <a:pPr marL="342900" indent="-342900" algn="just">
              <a:lnSpc>
                <a:spcPts val="3000"/>
              </a:lnSpc>
              <a:buAutoNum type="arabicPeriod"/>
            </a:pPr>
            <a:r>
              <a:rPr lang="en-US" sz="1600" b="1" dirty="0" err="1">
                <a:cs typeface="Calibri" panose="020F0502020204030204" pitchFamily="34" charset="0"/>
              </a:rPr>
              <a:t>Menggunakan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  <a:r>
              <a:rPr lang="en-US" sz="1600" b="1" dirty="0" err="1">
                <a:cs typeface="Calibri" panose="020F0502020204030204" pitchFamily="34" charset="0"/>
              </a:rPr>
              <a:t>kombinasi</a:t>
            </a:r>
            <a:r>
              <a:rPr lang="en-US" sz="1600" b="1" dirty="0">
                <a:cs typeface="Calibri" panose="020F0502020204030204" pitchFamily="34" charset="0"/>
              </a:rPr>
              <a:t> keyboard </a:t>
            </a:r>
            <a:r>
              <a:rPr lang="en-US" sz="1600" b="1" dirty="0" err="1">
                <a:cs typeface="Calibri" panose="020F0502020204030204" pitchFamily="34" charset="0"/>
              </a:rPr>
              <a:t>Ctrl+Alt+T</a:t>
            </a:r>
            <a:r>
              <a:rPr lang="en-US" sz="1600" b="1" dirty="0"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1EBF6-9688-8B34-3547-0F13CFEE0DB6}"/>
              </a:ext>
            </a:extLst>
          </p:cNvPr>
          <p:cNvSpPr/>
          <p:nvPr/>
        </p:nvSpPr>
        <p:spPr>
          <a:xfrm>
            <a:off x="537368" y="1403215"/>
            <a:ext cx="4476066" cy="4606557"/>
          </a:xfrm>
          <a:prstGeom prst="rect">
            <a:avLst/>
          </a:prstGeom>
          <a:noFill/>
          <a:ln w="857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A1895-D177-F093-9484-8BC835E57D7A}"/>
              </a:ext>
            </a:extLst>
          </p:cNvPr>
          <p:cNvSpPr txBox="1"/>
          <p:nvPr/>
        </p:nvSpPr>
        <p:spPr>
          <a:xfrm>
            <a:off x="6301889" y="818440"/>
            <a:ext cx="576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Terminal 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1" y="5352772"/>
            <a:ext cx="745522" cy="11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09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88E49-0714-AED0-449A-9E798B45CF9C}"/>
              </a:ext>
            </a:extLst>
          </p:cNvPr>
          <p:cNvSpPr txBox="1"/>
          <p:nvPr/>
        </p:nvSpPr>
        <p:spPr>
          <a:xfrm>
            <a:off x="771122" y="2125675"/>
            <a:ext cx="10649756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 ( Root folder ) :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menduduki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posisi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puncak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di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dalam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hirarki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ini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dilambangkan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dengan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tanda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slash ( / ).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/bin :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perintah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dasar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yang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dibutuhkan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oleh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system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maupun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user.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/boot :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program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data yang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dibutuhkan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pada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saat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melakukan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proses booting system.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dev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tempat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file device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etc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file </a:t>
            </a:r>
            <a:r>
              <a:rPr lang="en-US" sz="25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konfigurasi</a:t>
            </a:r>
            <a:r>
              <a:rPr lang="en-US" sz="25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29DAB0-B99F-4082-B8A1-516DC7D76A86}"/>
              </a:ext>
            </a:extLst>
          </p:cNvPr>
          <p:cNvGrpSpPr/>
          <p:nvPr/>
        </p:nvGrpSpPr>
        <p:grpSpPr>
          <a:xfrm rot="1722295">
            <a:off x="5573668" y="1090329"/>
            <a:ext cx="1044664" cy="862173"/>
            <a:chOff x="11613480" y="1739639"/>
            <a:chExt cx="3450295" cy="2848379"/>
          </a:xfrm>
        </p:grpSpPr>
        <p:grpSp>
          <p:nvGrpSpPr>
            <p:cNvPr id="10" name="Graphic 201">
              <a:extLst>
                <a:ext uri="{FF2B5EF4-FFF2-40B4-BE49-F238E27FC236}">
                  <a16:creationId xmlns:a16="http://schemas.microsoft.com/office/drawing/2014/main" id="{CD3EF531-165B-47DE-99CA-926EFECBDE15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8379"/>
              <a:chOff x="3978614" y="61405"/>
              <a:chExt cx="3450295" cy="284837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E56DD4-5A52-4963-BF90-2C9E87E32003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763835A-0F77-49AE-9309-6697ADC469D3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9A3300-6504-4026-97C5-A1DAF09A5364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F40C67-F76F-439E-8312-4B5E72BA362A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44E820B-F387-47C7-AED8-EE6BB136C6FD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6C684FB-2D2F-4AEC-B5EB-11DE46286CB1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CCE0E08-EB38-4C3F-8D01-088B63D0A4F7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59EB72C-59FB-4E3C-9B12-BEB66DE6CD65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1CE458F-17C2-4131-9B07-51E24AD24714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AF41A4D-C0DB-49DB-9096-3B2C92B259B4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FEC9FE-5FA1-480E-AF72-87B61FC77123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0C8BB1-1C78-47F2-9714-225BE3DA6343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C072E5C-5BF1-4EE4-8D04-D80024512D70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F980519-5592-47C4-8560-10B143CE49F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52B339-9E61-4256-9E86-BDE7C2A66349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0FB098-ACC1-318D-8803-043937344935}"/>
              </a:ext>
            </a:extLst>
          </p:cNvPr>
          <p:cNvSpPr txBox="1">
            <a:spLocks/>
          </p:cNvSpPr>
          <p:nvPr/>
        </p:nvSpPr>
        <p:spPr>
          <a:xfrm>
            <a:off x="111817" y="28485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Hirarki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Struktur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Linux</a:t>
            </a:r>
            <a:endParaRPr lang="en-ID" sz="4000" b="1" dirty="0">
              <a:solidFill>
                <a:schemeClr val="bg1"/>
              </a:solidFill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88E49-0714-AED0-449A-9E798B45CF9C}"/>
              </a:ext>
            </a:extLst>
          </p:cNvPr>
          <p:cNvSpPr txBox="1"/>
          <p:nvPr/>
        </p:nvSpPr>
        <p:spPr>
          <a:xfrm>
            <a:off x="771122" y="2125675"/>
            <a:ext cx="106497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/home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tempat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menyimpan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data user.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/lib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file-file library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aplikasi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ada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di system. 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/media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media yang plug &amp; play (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bongkar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pasang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) di computer,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seperti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cdrom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flopy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disk, flash disk,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hardisk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eksternal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dsb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mnt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tempat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pengaitan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sementara</a:t>
            </a:r>
            <a:endParaRPr lang="en-US" sz="2400" dirty="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/opt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paket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aplikasi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tambahan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diinstall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system.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/root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user root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endParaRPr lang="en-US" sz="2400" dirty="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29DAB0-B99F-4082-B8A1-516DC7D76A86}"/>
              </a:ext>
            </a:extLst>
          </p:cNvPr>
          <p:cNvGrpSpPr/>
          <p:nvPr/>
        </p:nvGrpSpPr>
        <p:grpSpPr>
          <a:xfrm rot="1722295">
            <a:off x="5573668" y="1090329"/>
            <a:ext cx="1044664" cy="862173"/>
            <a:chOff x="11613480" y="1739639"/>
            <a:chExt cx="3450295" cy="2848379"/>
          </a:xfrm>
        </p:grpSpPr>
        <p:grpSp>
          <p:nvGrpSpPr>
            <p:cNvPr id="10" name="Graphic 201">
              <a:extLst>
                <a:ext uri="{FF2B5EF4-FFF2-40B4-BE49-F238E27FC236}">
                  <a16:creationId xmlns:a16="http://schemas.microsoft.com/office/drawing/2014/main" id="{CD3EF531-165B-47DE-99CA-926EFECBDE15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8379"/>
              <a:chOff x="3978614" y="61405"/>
              <a:chExt cx="3450295" cy="284837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E56DD4-5A52-4963-BF90-2C9E87E32003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763835A-0F77-49AE-9309-6697ADC469D3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9A3300-6504-4026-97C5-A1DAF09A5364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F40C67-F76F-439E-8312-4B5E72BA362A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44E820B-F387-47C7-AED8-EE6BB136C6FD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6C684FB-2D2F-4AEC-B5EB-11DE46286CB1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CCE0E08-EB38-4C3F-8D01-088B63D0A4F7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59EB72C-59FB-4E3C-9B12-BEB66DE6CD65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1CE458F-17C2-4131-9B07-51E24AD24714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AF41A4D-C0DB-49DB-9096-3B2C92B259B4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FEC9FE-5FA1-480E-AF72-87B61FC77123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0C8BB1-1C78-47F2-9714-225BE3DA6343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C072E5C-5BF1-4EE4-8D04-D80024512D70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F980519-5592-47C4-8560-10B143CE49F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52B339-9E61-4256-9E86-BDE7C2A66349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0FB098-ACC1-318D-8803-043937344935}"/>
              </a:ext>
            </a:extLst>
          </p:cNvPr>
          <p:cNvSpPr txBox="1">
            <a:spLocks/>
          </p:cNvSpPr>
          <p:nvPr/>
        </p:nvSpPr>
        <p:spPr>
          <a:xfrm>
            <a:off x="111817" y="28485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Hirarki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Struktur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Linux</a:t>
            </a:r>
            <a:endParaRPr lang="en-ID" sz="4000" b="1" dirty="0">
              <a:solidFill>
                <a:schemeClr val="bg1"/>
              </a:solidFill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88E49-0714-AED0-449A-9E798B45CF9C}"/>
              </a:ext>
            </a:extLst>
          </p:cNvPr>
          <p:cNvSpPr txBox="1"/>
          <p:nvPr/>
        </p:nvSpPr>
        <p:spPr>
          <a:xfrm>
            <a:off x="771122" y="2125675"/>
            <a:ext cx="10649756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/root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user root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sbin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program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biner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dibutuhkan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menjalankan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memperbaiki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system.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/temp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direktori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tempat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menyimpan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file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temporer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sementara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)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usr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program-program yang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user, program source code.</a:t>
            </a:r>
          </a:p>
          <a:p>
            <a:pPr marL="571500" indent="-342900">
              <a:spcAft>
                <a:spcPts val="800"/>
              </a:spcAft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: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menyimpan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informasi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proses,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seperti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system history, access logs, 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error logs.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29DAB0-B99F-4082-B8A1-516DC7D76A86}"/>
              </a:ext>
            </a:extLst>
          </p:cNvPr>
          <p:cNvGrpSpPr/>
          <p:nvPr/>
        </p:nvGrpSpPr>
        <p:grpSpPr>
          <a:xfrm rot="1722295">
            <a:off x="5573668" y="1090329"/>
            <a:ext cx="1044664" cy="862173"/>
            <a:chOff x="11613480" y="1739639"/>
            <a:chExt cx="3450295" cy="2848379"/>
          </a:xfrm>
        </p:grpSpPr>
        <p:grpSp>
          <p:nvGrpSpPr>
            <p:cNvPr id="10" name="Graphic 201">
              <a:extLst>
                <a:ext uri="{FF2B5EF4-FFF2-40B4-BE49-F238E27FC236}">
                  <a16:creationId xmlns:a16="http://schemas.microsoft.com/office/drawing/2014/main" id="{CD3EF531-165B-47DE-99CA-926EFECBDE15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8379"/>
              <a:chOff x="3978614" y="61405"/>
              <a:chExt cx="3450295" cy="284837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E56DD4-5A52-4963-BF90-2C9E87E32003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763835A-0F77-49AE-9309-6697ADC469D3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9A3300-6504-4026-97C5-A1DAF09A5364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F40C67-F76F-439E-8312-4B5E72BA362A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44E820B-F387-47C7-AED8-EE6BB136C6FD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6C684FB-2D2F-4AEC-B5EB-11DE46286CB1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CCE0E08-EB38-4C3F-8D01-088B63D0A4F7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59EB72C-59FB-4E3C-9B12-BEB66DE6CD65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1CE458F-17C2-4131-9B07-51E24AD24714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AF41A4D-C0DB-49DB-9096-3B2C92B259B4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FEC9FE-5FA1-480E-AF72-87B61FC77123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0C8BB1-1C78-47F2-9714-225BE3DA6343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C072E5C-5BF1-4EE4-8D04-D80024512D70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F980519-5592-47C4-8560-10B143CE49F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52B339-9E61-4256-9E86-BDE7C2A66349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0FB098-ACC1-318D-8803-043937344935}"/>
              </a:ext>
            </a:extLst>
          </p:cNvPr>
          <p:cNvSpPr txBox="1">
            <a:spLocks/>
          </p:cNvSpPr>
          <p:nvPr/>
        </p:nvSpPr>
        <p:spPr>
          <a:xfrm>
            <a:off x="111817" y="28485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Hirarki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Struktur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Linux</a:t>
            </a:r>
            <a:endParaRPr lang="en-ID" sz="4000" b="1" dirty="0">
              <a:solidFill>
                <a:schemeClr val="bg1"/>
              </a:solidFill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B1AA1-4EA9-C157-3319-82F555587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 err="1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Perintah</a:t>
            </a:r>
            <a:r>
              <a:rPr lang="en-US" sz="6600" b="1" dirty="0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Dasar Linux</a:t>
            </a:r>
            <a:endParaRPr lang="en-ID" sz="6600" b="1" dirty="0"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85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831" y="1585476"/>
            <a:ext cx="108885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/>
              <a:t>su</a:t>
            </a:r>
            <a:r>
              <a:rPr lang="en-US" sz="2000" b="1" dirty="0"/>
              <a:t> (superuser) </a:t>
            </a:r>
            <a:r>
              <a:rPr lang="en-US" sz="2000" b="1" dirty="0">
                <a:sym typeface="Wingdings" panose="05000000000000000000" pitchFamily="2" charset="2"/>
              </a:rPr>
              <a:t> M</a:t>
            </a:r>
            <a:r>
              <a:rPr lang="en-US" sz="2000" b="1" dirty="0"/>
              <a:t>asuk sebagai super user alias user root. Karena </a:t>
            </a:r>
            <a:r>
              <a:rPr lang="en-US" sz="2000" b="1" dirty="0" err="1"/>
              <a:t>terkadang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aktivitas-aktivitas </a:t>
            </a:r>
            <a:r>
              <a:rPr lang="en-US" sz="2000" b="1" dirty="0" err="1"/>
              <a:t>tertentu</a:t>
            </a:r>
            <a:r>
              <a:rPr lang="en-US" sz="2000" b="1" dirty="0"/>
              <a:t> yang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dilakukan</a:t>
            </a:r>
            <a:r>
              <a:rPr lang="en-US" sz="2000" b="1" dirty="0"/>
              <a:t> oleh user root.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/>
              <a:t>sudo</a:t>
            </a:r>
            <a:r>
              <a:rPr lang="en-US" sz="2000" b="1" dirty="0"/>
              <a:t> (superuser do)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ym typeface="Wingdings" panose="05000000000000000000" pitchFamily="2" charset="2"/>
              </a:rPr>
              <a:t>Menjalankan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suatu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ym typeface="Wingdings" panose="05000000000000000000" pitchFamily="2" charset="2"/>
              </a:rPr>
              <a:t> dengan </a:t>
            </a:r>
            <a:r>
              <a:rPr lang="en-US" sz="2000" b="1" dirty="0" err="1">
                <a:sym typeface="Wingdings" panose="05000000000000000000" pitchFamily="2" charset="2"/>
              </a:rPr>
              <a:t>hak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akses</a:t>
            </a:r>
            <a:r>
              <a:rPr lang="en-US" sz="2000" b="1" dirty="0">
                <a:sym typeface="Wingdings" panose="05000000000000000000" pitchFamily="2" charset="2"/>
              </a:rPr>
              <a:t> ‘root’.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</a:rPr>
              <a:t>login 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 Masuk s</a:t>
            </a:r>
            <a:r>
              <a:rPr lang="en-US" sz="2000" b="1" dirty="0">
                <a:solidFill>
                  <a:prstClr val="black"/>
                </a:solidFill>
              </a:rPr>
              <a:t>ebagai user </a:t>
            </a:r>
            <a:r>
              <a:rPr lang="en-US" sz="2000" b="1" dirty="0" err="1">
                <a:solidFill>
                  <a:prstClr val="black"/>
                </a:solidFill>
              </a:rPr>
              <a:t>tertentu</a:t>
            </a:r>
            <a:r>
              <a:rPr lang="en-US" sz="2000" b="1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</a:rPr>
              <a:t>whoami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Menampilkan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nama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user yang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saat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ini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terlogin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pwd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</a:t>
            </a:r>
            <a:r>
              <a:rPr lang="en-US" sz="2000" b="1" dirty="0" err="1">
                <a:solidFill>
                  <a:prstClr val="black"/>
                </a:solidFill>
              </a:rPr>
              <a:t>elihat</a:t>
            </a:r>
            <a:r>
              <a:rPr lang="en-US" sz="2000" b="1" dirty="0">
                <a:solidFill>
                  <a:prstClr val="black"/>
                </a:solidFill>
              </a:rPr>
              <a:t> pada </a:t>
            </a:r>
            <a:r>
              <a:rPr lang="en-US" sz="2000" b="1" dirty="0" err="1">
                <a:solidFill>
                  <a:prstClr val="black"/>
                </a:solidFill>
              </a:rPr>
              <a:t>direktori</a:t>
            </a:r>
            <a:r>
              <a:rPr lang="en-US" sz="2000" b="1" dirty="0">
                <a:solidFill>
                  <a:prstClr val="black"/>
                </a:solidFill>
              </a:rPr>
              <a:t> mana </a:t>
            </a:r>
            <a:r>
              <a:rPr lang="en-US" sz="2000" b="1" dirty="0" err="1">
                <a:solidFill>
                  <a:prstClr val="black"/>
                </a:solidFill>
              </a:rPr>
              <a:t>sedang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berada</a:t>
            </a:r>
            <a:r>
              <a:rPr lang="en-US" sz="2000" b="1" dirty="0">
                <a:solidFill>
                  <a:prstClr val="black"/>
                </a:solidFill>
              </a:rPr>
              <a:t> pada </a:t>
            </a:r>
            <a:r>
              <a:rPr lang="en-US" sz="2000" b="1" dirty="0" err="1">
                <a:solidFill>
                  <a:prstClr val="black"/>
                </a:solidFill>
              </a:rPr>
              <a:t>saat</a:t>
            </a:r>
            <a:r>
              <a:rPr lang="en-US" sz="2000" b="1" dirty="0">
                <a:solidFill>
                  <a:prstClr val="black"/>
                </a:solidFill>
              </a:rPr>
              <a:t> ini.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</a:rPr>
              <a:t>man 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Melihat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manual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dari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suatu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lain,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misal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`man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sudo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`.</a:t>
            </a: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</a:rPr>
              <a:t>ls 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Melihat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list/daftar directory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saat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ini.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mkdir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 Make directory atau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membuat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directory.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Touch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Membuat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sebuah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cp  copy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sebuah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folder atau 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cd  change directory atau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pindah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directory.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cat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Membaca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clear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Membersihkan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layer atau terminal.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640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B1AA1-4EA9-C157-3319-82F555587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 err="1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Perintah</a:t>
            </a:r>
            <a:r>
              <a:rPr lang="en-US" sz="6600" b="1" dirty="0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 Dasar Linux</a:t>
            </a:r>
            <a:endParaRPr lang="en-ID" sz="6600" b="1" dirty="0"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85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831" y="1443236"/>
            <a:ext cx="108885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mv  Move,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biasa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digunakan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untuk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mengganti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nama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 atau folder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maupun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memindahkannya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rm  Remove,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digunakan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untuk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menghapus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rmdir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 Remove Directory,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digunakan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untuk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menghapus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folder.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grep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Memfilter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text yang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dibaca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dengan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cat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maupun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lainnya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yang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menampilkan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output di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layar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terminal (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perintah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ini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biasanya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dilakukan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dengan piping).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echo  Print text yang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diinputkan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ke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layer terminal.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nano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Membuat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sebuah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 baru dengan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sekaligus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isinya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ataupun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untuk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mengedit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isi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dari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sebuah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chmod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mengubah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hak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akses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dari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sebuah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seperti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rwx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(read, write, execute)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nc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Membaca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dan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menulis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data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melalui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koneksi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jaringan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menggunakan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protokol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TCP atau UDP.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sort 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Mengurutkan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baris-baris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teks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pada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suatu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file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maupun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teks</a:t>
            </a:r>
            <a:r>
              <a:rPr 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output pada terminal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836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B1AA1-4EA9-C157-3319-82F555587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Options</a:t>
            </a:r>
            <a:endParaRPr lang="en-ID" sz="6600" b="1" dirty="0"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B4C33A0-3CAA-EE43-85C9-4F24DF1C9AF4}"/>
              </a:ext>
            </a:extLst>
          </p:cNvPr>
          <p:cNvGrpSpPr/>
          <p:nvPr/>
        </p:nvGrpSpPr>
        <p:grpSpPr>
          <a:xfrm>
            <a:off x="444076" y="1531600"/>
            <a:ext cx="11303848" cy="4455080"/>
            <a:chOff x="0" y="0"/>
            <a:chExt cx="4026708" cy="499095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4503CA5-D871-B242-BECD-4C6C4F6F7489}"/>
                </a:ext>
              </a:extLst>
            </p:cNvPr>
            <p:cNvSpPr/>
            <p:nvPr/>
          </p:nvSpPr>
          <p:spPr>
            <a:xfrm>
              <a:off x="0" y="0"/>
              <a:ext cx="4026708" cy="4990959"/>
            </a:xfrm>
            <a:custGeom>
              <a:avLst/>
              <a:gdLst/>
              <a:ahLst/>
              <a:cxnLst/>
              <a:rect l="l" t="t" r="r" b="b"/>
              <a:pathLst>
                <a:path w="4026708" h="4990959">
                  <a:moveTo>
                    <a:pt x="3902248" y="4990958"/>
                  </a:moveTo>
                  <a:lnTo>
                    <a:pt x="124460" y="4990958"/>
                  </a:lnTo>
                  <a:cubicBezTo>
                    <a:pt x="55880" y="4990958"/>
                    <a:pt x="0" y="4935078"/>
                    <a:pt x="0" y="48664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4866498"/>
                  </a:lnTo>
                  <a:cubicBezTo>
                    <a:pt x="4026708" y="4935078"/>
                    <a:pt x="3970828" y="4990959"/>
                    <a:pt x="3902248" y="4990959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85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94" y="4817170"/>
            <a:ext cx="1307406" cy="2040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831" y="1585476"/>
            <a:ext cx="1088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prstClr val="black"/>
                </a:solidFill>
              </a:rPr>
              <a:t>Perintah</a:t>
            </a:r>
            <a:r>
              <a:rPr lang="en-US" sz="2000" b="1" dirty="0">
                <a:solidFill>
                  <a:prstClr val="black"/>
                </a:solidFill>
              </a:rPr>
              <a:t> di </a:t>
            </a:r>
            <a:r>
              <a:rPr lang="en-US" sz="2000" b="1" dirty="0" err="1">
                <a:solidFill>
                  <a:prstClr val="black"/>
                </a:solidFill>
              </a:rPr>
              <a:t>linux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terdapat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opsi-opsi</a:t>
            </a:r>
            <a:r>
              <a:rPr lang="en-US" sz="2000" b="1" dirty="0">
                <a:solidFill>
                  <a:prstClr val="black"/>
                </a:solidFill>
              </a:rPr>
              <a:t> lain </a:t>
            </a:r>
            <a:r>
              <a:rPr lang="en-US" sz="2000" b="1" dirty="0" err="1">
                <a:solidFill>
                  <a:prstClr val="black"/>
                </a:solidFill>
              </a:rPr>
              <a:t>misalnya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saja</a:t>
            </a:r>
            <a:r>
              <a:rPr lang="en-US" sz="2000" b="1" dirty="0">
                <a:solidFill>
                  <a:prstClr val="black"/>
                </a:solidFill>
              </a:rPr>
              <a:t> command `</a:t>
            </a:r>
            <a:r>
              <a:rPr lang="en-US" sz="2000" b="1" dirty="0" err="1">
                <a:solidFill>
                  <a:prstClr val="black"/>
                </a:solidFill>
              </a:rPr>
              <a:t>ls`</a:t>
            </a:r>
            <a:r>
              <a:rPr lang="en-US" sz="2000" b="1" dirty="0">
                <a:solidFill>
                  <a:prstClr val="black"/>
                </a:solidFill>
              </a:rPr>
              <a:t> yang </a:t>
            </a:r>
            <a:r>
              <a:rPr lang="en-US" sz="2000" b="1" dirty="0" err="1">
                <a:solidFill>
                  <a:prstClr val="black"/>
                </a:solidFill>
              </a:rPr>
              <a:t>memiliki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opsi</a:t>
            </a:r>
            <a:r>
              <a:rPr lang="en-US" sz="2000" b="1" dirty="0">
                <a:solidFill>
                  <a:prstClr val="black"/>
                </a:solidFill>
              </a:rPr>
              <a:t> lain </a:t>
            </a:r>
            <a:r>
              <a:rPr lang="en-US" sz="2000" b="1" dirty="0" err="1">
                <a:solidFill>
                  <a:prstClr val="black"/>
                </a:solidFill>
              </a:rPr>
              <a:t>seperti</a:t>
            </a:r>
            <a:r>
              <a:rPr lang="en-US" sz="2000" b="1" dirty="0">
                <a:solidFill>
                  <a:prstClr val="black"/>
                </a:solidFill>
              </a:rPr>
              <a:t> `ls -a` </a:t>
            </a:r>
            <a:r>
              <a:rPr lang="en-US" sz="2000" b="1" dirty="0" err="1">
                <a:solidFill>
                  <a:prstClr val="black"/>
                </a:solidFill>
              </a:rPr>
              <a:t>opsi-opsi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tersebut</a:t>
            </a:r>
            <a:r>
              <a:rPr lang="en-US" sz="2000" b="1" dirty="0">
                <a:solidFill>
                  <a:prstClr val="black"/>
                </a:solidFill>
              </a:rPr>
              <a:t> dapat </a:t>
            </a:r>
            <a:r>
              <a:rPr lang="en-US" sz="2000" b="1" dirty="0" err="1">
                <a:solidFill>
                  <a:prstClr val="black"/>
                </a:solidFill>
              </a:rPr>
              <a:t>dilihat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lebih</a:t>
            </a:r>
            <a:r>
              <a:rPr lang="en-US" sz="2000" b="1" dirty="0">
                <a:solidFill>
                  <a:prstClr val="black"/>
                </a:solidFill>
              </a:rPr>
              <a:t> detail dengan </a:t>
            </a:r>
            <a:r>
              <a:rPr lang="en-US" sz="2000" b="1" dirty="0" err="1">
                <a:solidFill>
                  <a:prstClr val="black"/>
                </a:solidFill>
              </a:rPr>
              <a:t>perintah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b="1" dirty="0">
                <a:solidFill>
                  <a:prstClr val="black"/>
                </a:solidFill>
              </a:rPr>
              <a:t>`man  &lt;</a:t>
            </a:r>
            <a:r>
              <a:rPr lang="en-US" sz="2000" b="1" dirty="0" err="1">
                <a:solidFill>
                  <a:prstClr val="black"/>
                </a:solidFill>
              </a:rPr>
              <a:t>nama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perintah</a:t>
            </a:r>
            <a:r>
              <a:rPr lang="en-US" sz="2000" b="1" dirty="0">
                <a:solidFill>
                  <a:prstClr val="black"/>
                </a:solidFill>
              </a:rPr>
              <a:t>&gt;`.</a:t>
            </a: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962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689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1_Section Break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Trouble One</cp:lastModifiedBy>
  <cp:revision>274</cp:revision>
  <dcterms:created xsi:type="dcterms:W3CDTF">2020-01-20T05:08:25Z</dcterms:created>
  <dcterms:modified xsi:type="dcterms:W3CDTF">2022-11-24T05:35:57Z</dcterms:modified>
</cp:coreProperties>
</file>