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id"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Abstract_strategy_game" TargetMode="External"/><Relationship Id="rId4" Type="http://schemas.openxmlformats.org/officeDocument/2006/relationships/hyperlink" Target="https://en.wikipedia.org/wiki/Board_ga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Go_handicap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id"/>
              <a:t>Go Ai</a:t>
            </a:r>
          </a:p>
        </p:txBody>
      </p:sp>
      <p:sp>
        <p:nvSpPr>
          <p:cNvPr id="68" name="Shape 68"/>
          <p:cNvSpPr txBox="1"/>
          <p:nvPr>
            <p:ph idx="1" type="subTitle"/>
          </p:nvPr>
        </p:nvSpPr>
        <p:spPr>
          <a:xfrm>
            <a:off x="390525" y="2789117"/>
            <a:ext cx="8222100" cy="1084500"/>
          </a:xfrm>
          <a:prstGeom prst="rect">
            <a:avLst/>
          </a:prstGeom>
        </p:spPr>
        <p:txBody>
          <a:bodyPr anchorCtr="0" anchor="t" bIns="91425" lIns="91425" rIns="91425" tIns="91425">
            <a:noAutofit/>
          </a:bodyPr>
          <a:lstStyle/>
          <a:p>
            <a:pPr lvl="0">
              <a:spcBef>
                <a:spcPts val="0"/>
              </a:spcBef>
              <a:buNone/>
            </a:pPr>
            <a:r>
              <a:rPr lang="id"/>
              <a:t>Marcellino Christo 26415020</a:t>
            </a:r>
          </a:p>
          <a:p>
            <a:pPr lvl="0">
              <a:spcBef>
                <a:spcPts val="0"/>
              </a:spcBef>
              <a:buNone/>
            </a:pPr>
            <a:r>
              <a:rPr lang="id"/>
              <a:t>Alfred Louis 26415090</a:t>
            </a:r>
          </a:p>
          <a:p>
            <a:pPr lvl="0">
              <a:spcBef>
                <a:spcPts val="0"/>
              </a:spcBef>
              <a:buNone/>
            </a:pPr>
            <a:r>
              <a:rPr lang="id"/>
              <a:t>Gerardo Arya 26415010</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id"/>
              <a:t>Chinese Go</a:t>
            </a:r>
          </a:p>
        </p:txBody>
      </p:sp>
      <p:sp>
        <p:nvSpPr>
          <p:cNvPr id="74" name="Shape 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id" sz="1050">
                <a:solidFill>
                  <a:srgbClr val="222222"/>
                </a:solidFill>
                <a:highlight>
                  <a:srgbClr val="FFFFFF"/>
                </a:highlight>
              </a:rPr>
              <a:t>Go is an </a:t>
            </a:r>
            <a:r>
              <a:rPr lang="id" sz="1050">
                <a:solidFill>
                  <a:srgbClr val="0B0080"/>
                </a:solidFill>
                <a:highlight>
                  <a:srgbClr val="FFFFFF"/>
                </a:highlight>
                <a:hlinkClick r:id="rId3"/>
              </a:rPr>
              <a:t>abstract strategy</a:t>
            </a:r>
            <a:r>
              <a:rPr lang="id" sz="1050">
                <a:solidFill>
                  <a:srgbClr val="222222"/>
                </a:solidFill>
                <a:highlight>
                  <a:srgbClr val="FFFFFF"/>
                </a:highlight>
              </a:rPr>
              <a:t> </a:t>
            </a:r>
            <a:r>
              <a:rPr lang="id" sz="1050">
                <a:solidFill>
                  <a:srgbClr val="0B0080"/>
                </a:solidFill>
                <a:highlight>
                  <a:srgbClr val="FFFFFF"/>
                </a:highlight>
                <a:hlinkClick r:id="rId4"/>
              </a:rPr>
              <a:t>board game</a:t>
            </a:r>
            <a:r>
              <a:rPr lang="id" sz="1050">
                <a:solidFill>
                  <a:srgbClr val="222222"/>
                </a:solidFill>
                <a:highlight>
                  <a:srgbClr val="FFFFFF"/>
                </a:highlight>
              </a:rPr>
              <a:t> for two players, in which the aim is to surround more territory than the opponent.</a:t>
            </a:r>
          </a:p>
          <a:p>
            <a:pPr lvl="0">
              <a:spcBef>
                <a:spcPts val="0"/>
              </a:spcBef>
              <a:buNone/>
            </a:pPr>
            <a:r>
              <a:rPr lang="id" sz="1050">
                <a:solidFill>
                  <a:srgbClr val="222222"/>
                </a:solidFill>
                <a:highlight>
                  <a:srgbClr val="FFFFFF"/>
                </a:highlight>
              </a:rPr>
              <a:t>Go is an adversarial game with the objective of surrounding a larger total area of the board with one's stones than the opponent. As the game progresses, the players position stones on the board to map out formations and potential territories. Contests between opposing formations are often extremely complex and may result in the expansion, reduction, or wholesale capture and loss of formation stones.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id"/>
              <a:t>How to play Go	</a:t>
            </a:r>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600"/>
              </a:spcBef>
              <a:spcAft>
                <a:spcPts val="600"/>
              </a:spcAft>
              <a:buNone/>
            </a:pPr>
            <a:r>
              <a:rPr lang="id" sz="1050">
                <a:solidFill>
                  <a:srgbClr val="222222"/>
                </a:solidFill>
                <a:highlight>
                  <a:srgbClr val="FFFFFF"/>
                </a:highlight>
                <a:latin typeface="Arial"/>
                <a:ea typeface="Arial"/>
                <a:cs typeface="Arial"/>
                <a:sym typeface="Arial"/>
              </a:rPr>
              <a:t>Two players, </a:t>
            </a:r>
            <a:r>
              <a:rPr i="1" lang="id" sz="1050">
                <a:solidFill>
                  <a:srgbClr val="222222"/>
                </a:solidFill>
                <a:highlight>
                  <a:srgbClr val="FFFFFF"/>
                </a:highlight>
                <a:latin typeface="Arial"/>
                <a:ea typeface="Arial"/>
                <a:cs typeface="Arial"/>
                <a:sym typeface="Arial"/>
              </a:rPr>
              <a:t>Black</a:t>
            </a:r>
            <a:r>
              <a:rPr lang="id" sz="1050">
                <a:solidFill>
                  <a:srgbClr val="222222"/>
                </a:solidFill>
                <a:highlight>
                  <a:srgbClr val="FFFFFF"/>
                </a:highlight>
                <a:latin typeface="Arial"/>
                <a:ea typeface="Arial"/>
                <a:cs typeface="Arial"/>
                <a:sym typeface="Arial"/>
              </a:rPr>
              <a:t> and </a:t>
            </a:r>
            <a:r>
              <a:rPr i="1" lang="id" sz="1050">
                <a:solidFill>
                  <a:srgbClr val="222222"/>
                </a:solidFill>
                <a:highlight>
                  <a:srgbClr val="FFFFFF"/>
                </a:highlight>
                <a:latin typeface="Arial"/>
                <a:ea typeface="Arial"/>
                <a:cs typeface="Arial"/>
                <a:sym typeface="Arial"/>
              </a:rPr>
              <a:t>White</a:t>
            </a:r>
            <a:r>
              <a:rPr lang="id" sz="1050">
                <a:solidFill>
                  <a:srgbClr val="222222"/>
                </a:solidFill>
                <a:highlight>
                  <a:srgbClr val="FFFFFF"/>
                </a:highlight>
                <a:latin typeface="Arial"/>
                <a:ea typeface="Arial"/>
                <a:cs typeface="Arial"/>
                <a:sym typeface="Arial"/>
              </a:rPr>
              <a:t>, take turns placing a </a:t>
            </a:r>
            <a:r>
              <a:rPr i="1" lang="id" sz="1050">
                <a:solidFill>
                  <a:srgbClr val="222222"/>
                </a:solidFill>
                <a:highlight>
                  <a:srgbClr val="FFFFFF"/>
                </a:highlight>
                <a:latin typeface="Arial"/>
                <a:ea typeface="Arial"/>
                <a:cs typeface="Arial"/>
                <a:sym typeface="Arial"/>
              </a:rPr>
              <a:t>stone</a:t>
            </a:r>
            <a:r>
              <a:rPr lang="id" sz="1050">
                <a:solidFill>
                  <a:srgbClr val="222222"/>
                </a:solidFill>
                <a:highlight>
                  <a:srgbClr val="FFFFFF"/>
                </a:highlight>
                <a:latin typeface="Arial"/>
                <a:ea typeface="Arial"/>
                <a:cs typeface="Arial"/>
                <a:sym typeface="Arial"/>
              </a:rPr>
              <a:t> (game piece) of their own color on a vacant </a:t>
            </a:r>
            <a:r>
              <a:rPr i="1" lang="id" sz="1050">
                <a:solidFill>
                  <a:srgbClr val="222222"/>
                </a:solidFill>
                <a:highlight>
                  <a:srgbClr val="FFFFFF"/>
                </a:highlight>
                <a:latin typeface="Arial"/>
                <a:ea typeface="Arial"/>
                <a:cs typeface="Arial"/>
                <a:sym typeface="Arial"/>
              </a:rPr>
              <a:t>point</a:t>
            </a:r>
            <a:r>
              <a:rPr lang="id" sz="1050">
                <a:solidFill>
                  <a:srgbClr val="222222"/>
                </a:solidFill>
                <a:highlight>
                  <a:srgbClr val="FFFFFF"/>
                </a:highlight>
                <a:latin typeface="Arial"/>
                <a:ea typeface="Arial"/>
                <a:cs typeface="Arial"/>
                <a:sym typeface="Arial"/>
              </a:rPr>
              <a:t> (intersection) of the grid on a Go board. Black plays first. If there is a large difference in skill between the players, the weaker player typically uses Black and is allowed to place two or more stones on the board to compensate for the difference (see </a:t>
            </a:r>
            <a:r>
              <a:rPr lang="id" sz="1050" u="sng">
                <a:solidFill>
                  <a:srgbClr val="0B0080"/>
                </a:solidFill>
                <a:highlight>
                  <a:srgbClr val="FFFFFF"/>
                </a:highlight>
                <a:latin typeface="Arial"/>
                <a:ea typeface="Arial"/>
                <a:cs typeface="Arial"/>
                <a:sym typeface="Arial"/>
                <a:hlinkClick r:id="rId3"/>
              </a:rPr>
              <a:t>Go handicaps</a:t>
            </a:r>
            <a:r>
              <a:rPr lang="id" sz="1050">
                <a:solidFill>
                  <a:srgbClr val="222222"/>
                </a:solidFill>
                <a:highlight>
                  <a:srgbClr val="FFFFFF"/>
                </a:highlight>
                <a:latin typeface="Arial"/>
                <a:ea typeface="Arial"/>
                <a:cs typeface="Arial"/>
                <a:sym typeface="Arial"/>
              </a:rPr>
              <a:t>). The official grid comprises 19×19 lines, though the rules can be applied to any grid size. 13×13 and 9×9 boards are popular choices to teach beginners, or for playing quick games.Once placed, a stone may not be moved to a different point.</a:t>
            </a:r>
          </a:p>
          <a:p>
            <a:pPr lvl="0" rtl="0">
              <a:spcBef>
                <a:spcPts val="600"/>
              </a:spcBef>
              <a:spcAft>
                <a:spcPts val="600"/>
              </a:spcAft>
              <a:buNone/>
            </a:pPr>
            <a:r>
              <a:rPr lang="id" sz="1050">
                <a:solidFill>
                  <a:srgbClr val="222222"/>
                </a:solidFill>
                <a:highlight>
                  <a:srgbClr val="FFFFFF"/>
                </a:highlight>
                <a:latin typeface="Arial"/>
                <a:ea typeface="Arial"/>
                <a:cs typeface="Arial"/>
                <a:sym typeface="Arial"/>
              </a:rPr>
              <a:t>Vertically and horizontally adjacent stones of the same color form a </a:t>
            </a:r>
            <a:r>
              <a:rPr i="1" lang="id" sz="1050">
                <a:solidFill>
                  <a:srgbClr val="222222"/>
                </a:solidFill>
                <a:highlight>
                  <a:srgbClr val="FFFFFF"/>
                </a:highlight>
                <a:latin typeface="Arial"/>
                <a:ea typeface="Arial"/>
                <a:cs typeface="Arial"/>
                <a:sym typeface="Arial"/>
              </a:rPr>
              <a:t>chain</a:t>
            </a:r>
            <a:r>
              <a:rPr lang="id" sz="1050">
                <a:solidFill>
                  <a:srgbClr val="222222"/>
                </a:solidFill>
                <a:highlight>
                  <a:srgbClr val="FFFFFF"/>
                </a:highlight>
                <a:latin typeface="Arial"/>
                <a:ea typeface="Arial"/>
                <a:cs typeface="Arial"/>
                <a:sym typeface="Arial"/>
              </a:rPr>
              <a:t> (also called a </a:t>
            </a:r>
            <a:r>
              <a:rPr i="1" lang="id" sz="1050">
                <a:solidFill>
                  <a:srgbClr val="222222"/>
                </a:solidFill>
                <a:highlight>
                  <a:srgbClr val="FFFFFF"/>
                </a:highlight>
                <a:latin typeface="Arial"/>
                <a:ea typeface="Arial"/>
                <a:cs typeface="Arial"/>
                <a:sym typeface="Arial"/>
              </a:rPr>
              <a:t>string</a:t>
            </a:r>
            <a:r>
              <a:rPr lang="id" sz="1050">
                <a:solidFill>
                  <a:srgbClr val="222222"/>
                </a:solidFill>
                <a:highlight>
                  <a:srgbClr val="FFFFFF"/>
                </a:highlight>
                <a:latin typeface="Arial"/>
                <a:ea typeface="Arial"/>
                <a:cs typeface="Arial"/>
                <a:sym typeface="Arial"/>
              </a:rPr>
              <a:t> or </a:t>
            </a:r>
            <a:r>
              <a:rPr i="1" lang="id" sz="1050">
                <a:solidFill>
                  <a:srgbClr val="222222"/>
                </a:solidFill>
                <a:highlight>
                  <a:srgbClr val="FFFFFF"/>
                </a:highlight>
                <a:latin typeface="Arial"/>
                <a:ea typeface="Arial"/>
                <a:cs typeface="Arial"/>
                <a:sym typeface="Arial"/>
              </a:rPr>
              <a:t>group</a:t>
            </a:r>
            <a:r>
              <a:rPr lang="id" sz="1050">
                <a:solidFill>
                  <a:srgbClr val="222222"/>
                </a:solidFill>
                <a:highlight>
                  <a:srgbClr val="FFFFFF"/>
                </a:highlight>
                <a:latin typeface="Arial"/>
                <a:ea typeface="Arial"/>
                <a:cs typeface="Arial"/>
                <a:sym typeface="Arial"/>
              </a:rPr>
              <a:t>) that cannot subsequently be subdivided and, in effect, becomes a single larger stone. Only stones immediately connected to one another by the lines on the board create a chain; stones that are diagonally adjacent are not connected. Chains may be expanded by placing additional stones on adjacent intersections, and can be connected together by placing a stone on an intersection that is adjacent to two or more chains of the same color.</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id"/>
              <a:t>Function</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a:p>
            <a:pPr indent="-304800" lvl="0" marL="457200" rtl="0">
              <a:spcBef>
                <a:spcPts val="0"/>
              </a:spcBef>
              <a:buClr>
                <a:srgbClr val="212121"/>
              </a:buClr>
              <a:buSzPct val="100000"/>
              <a:buFont typeface="Arial"/>
              <a:buChar char="-"/>
            </a:pPr>
            <a:r>
              <a:rPr lang="id" sz="1200">
                <a:solidFill>
                  <a:srgbClr val="212121"/>
                </a:solidFill>
                <a:highlight>
                  <a:srgbClr val="FFFFFF"/>
                </a:highlight>
                <a:latin typeface="Arial"/>
                <a:ea typeface="Arial"/>
                <a:cs typeface="Arial"/>
                <a:sym typeface="Arial"/>
              </a:rPr>
              <a:t>For initializating Class tree to be used in MCTS process (Search Tree Monte Carlo) based on board accepted</a:t>
            </a:r>
          </a:p>
          <a:p>
            <a:pPr indent="-304800" lvl="0" marL="457200" rtl="0">
              <a:spcBef>
                <a:spcPts val="0"/>
              </a:spcBef>
              <a:buClr>
                <a:srgbClr val="212121"/>
              </a:buClr>
              <a:buSzPct val="100000"/>
              <a:buFont typeface="Arial"/>
              <a:buChar char="-"/>
            </a:pPr>
            <a:r>
              <a:rPr lang="id" sz="1200">
                <a:solidFill>
                  <a:srgbClr val="212121"/>
                </a:solidFill>
                <a:highlight>
                  <a:srgbClr val="FFFFFF"/>
                </a:highlight>
                <a:latin typeface="Arial"/>
                <a:ea typeface="Arial"/>
                <a:cs typeface="Arial"/>
                <a:sym typeface="Arial"/>
              </a:rPr>
              <a:t>Tree.expand() will be called for initializing children mode.</a:t>
            </a:r>
          </a:p>
          <a:p>
            <a:pPr indent="-304800" lvl="0" marL="457200" rtl="0">
              <a:spcBef>
                <a:spcPts val="0"/>
              </a:spcBef>
              <a:buClr>
                <a:srgbClr val="212121"/>
              </a:buClr>
              <a:buSzPct val="100000"/>
              <a:buFont typeface="Arial"/>
              <a:buChar char="-"/>
            </a:pPr>
            <a:r>
              <a:rPr lang="id" sz="1200">
                <a:solidFill>
                  <a:srgbClr val="212121"/>
                </a:solidFill>
                <a:highlight>
                  <a:srgbClr val="FFFFFF"/>
                </a:highlight>
                <a:latin typeface="Arial"/>
                <a:ea typeface="Arial"/>
                <a:cs typeface="Arial"/>
                <a:sym typeface="Arial"/>
              </a:rPr>
              <a:t>def neighbors(c): searching for coordinate for all neighbors.</a:t>
            </a:r>
          </a:p>
          <a:p>
            <a:pPr indent="-304800" lvl="0" marL="457200" rtl="0">
              <a:spcBef>
                <a:spcPts val="0"/>
              </a:spcBef>
              <a:buClr>
                <a:srgbClr val="212121"/>
              </a:buClr>
              <a:buSzPct val="100000"/>
              <a:buFont typeface="Arial"/>
              <a:buChar char="-"/>
            </a:pPr>
            <a:r>
              <a:rPr lang="id" sz="1200">
                <a:solidFill>
                  <a:srgbClr val="212121"/>
                </a:solidFill>
                <a:highlight>
                  <a:srgbClr val="FFFFFF"/>
                </a:highlight>
                <a:latin typeface="Arial"/>
                <a:ea typeface="Arial"/>
                <a:cs typeface="Arial"/>
                <a:sym typeface="Arial"/>
              </a:rPr>
              <a:t>diag neighbors: searching for all diagonal coordinate</a:t>
            </a:r>
          </a:p>
          <a:p>
            <a:pPr indent="-304800" lvl="0" marL="457200" rtl="0">
              <a:spcBef>
                <a:spcPts val="0"/>
              </a:spcBef>
              <a:buClr>
                <a:srgbClr val="212121"/>
              </a:buClr>
              <a:buSzPct val="100000"/>
              <a:buFont typeface="Arial"/>
              <a:buChar char="-"/>
            </a:pPr>
            <a:r>
              <a:rPr lang="id" sz="1200">
                <a:solidFill>
                  <a:srgbClr val="212121"/>
                </a:solidFill>
                <a:highlight>
                  <a:srgbClr val="FFFFFF"/>
                </a:highlight>
                <a:latin typeface="Arial"/>
                <a:ea typeface="Arial"/>
                <a:cs typeface="Arial"/>
                <a:sym typeface="Arial"/>
              </a:rPr>
              <a:t>def board_put : put character p in index c using return board[:c] + p + board[c+1:]</a:t>
            </a:r>
          </a:p>
          <a:p>
            <a:pPr lvl="0" rtl="0">
              <a:spcBef>
                <a:spcPts val="0"/>
              </a:spcBef>
              <a:buNone/>
            </a:pPr>
            <a:r>
              <a:t/>
            </a:r>
            <a:endParaRPr sz="1200">
              <a:solidFill>
                <a:srgbClr val="212121"/>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id"/>
              <a:t>Monte Carlo Playout (mcplayout)</a:t>
            </a:r>
          </a:p>
        </p:txBody>
      </p:sp>
      <p:sp>
        <p:nvSpPr>
          <p:cNvPr id="92" name="Shape 92"/>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98450" lvl="0" marL="457200" marR="25400" rtl="0">
              <a:spcBef>
                <a:spcPts val="0"/>
              </a:spcBef>
              <a:spcAft>
                <a:spcPts val="0"/>
              </a:spcAft>
              <a:buClr>
                <a:srgbClr val="212121"/>
              </a:buClr>
              <a:buSzPct val="100000"/>
              <a:buFont typeface="Arial"/>
              <a:buChar char="-"/>
            </a:pPr>
            <a:r>
              <a:rPr lang="id" sz="1100">
                <a:solidFill>
                  <a:srgbClr val="212121"/>
                </a:solidFill>
                <a:highlight>
                  <a:srgbClr val="FFFFFF"/>
                </a:highlight>
                <a:latin typeface="Arial"/>
                <a:ea typeface="Arial"/>
                <a:cs typeface="Arial"/>
                <a:sym typeface="Arial"/>
              </a:rPr>
              <a:t>Running Monte Carlo Playout from a given position, and will return score which will be used in incoming Array</a:t>
            </a:r>
          </a:p>
          <a:p>
            <a:pPr lvl="0" marR="25400" rtl="0">
              <a:spcBef>
                <a:spcPts val="0"/>
              </a:spcBef>
              <a:spcAft>
                <a:spcPts val="0"/>
              </a:spcAft>
              <a:buNone/>
            </a:pPr>
            <a:r>
              <a:t/>
            </a:r>
            <a:endParaRPr sz="1100">
              <a:solidFill>
                <a:srgbClr val="212121"/>
              </a:solidFill>
              <a:highlight>
                <a:srgbClr val="FFFFFF"/>
              </a:highlight>
              <a:latin typeface="Arial"/>
              <a:ea typeface="Arial"/>
              <a:cs typeface="Arial"/>
              <a:sym typeface="Arial"/>
            </a:endParaRPr>
          </a:p>
          <a:p>
            <a:pPr indent="-298450" lvl="0" marL="457200" marR="25400" rtl="0">
              <a:spcBef>
                <a:spcPts val="0"/>
              </a:spcBef>
              <a:spcAft>
                <a:spcPts val="0"/>
              </a:spcAft>
              <a:buClr>
                <a:srgbClr val="212121"/>
              </a:buClr>
              <a:buSzPct val="91666"/>
              <a:buFont typeface="Arial"/>
              <a:buChar char="-"/>
            </a:pPr>
            <a:r>
              <a:rPr lang="id" sz="1200">
                <a:solidFill>
                  <a:srgbClr val="212121"/>
                </a:solidFill>
                <a:highlight>
                  <a:srgbClr val="FFFFFF"/>
                </a:highlight>
                <a:latin typeface="Arial"/>
                <a:ea typeface="Arial"/>
                <a:cs typeface="Arial"/>
                <a:sym typeface="Arial"/>
              </a:rPr>
              <a:t>The function will run the suggested move and calculate the probability value If the suggested move does not become self-Atari, the position will be marked 1 for Black player, if player is white, will be marked with -1</a:t>
            </a:r>
          </a:p>
          <a:p>
            <a:pPr lvl="0" marR="25400" rtl="0">
              <a:spcBef>
                <a:spcPts val="0"/>
              </a:spcBef>
              <a:spcAft>
                <a:spcPts val="0"/>
              </a:spcAft>
              <a:buNone/>
            </a:pPr>
            <a:r>
              <a:t/>
            </a:r>
            <a:endParaRPr sz="1200">
              <a:solidFill>
                <a:srgbClr val="212121"/>
              </a:solidFill>
              <a:highlight>
                <a:srgbClr val="FFFFFF"/>
              </a:highlight>
              <a:latin typeface="Arial"/>
              <a:ea typeface="Arial"/>
              <a:cs typeface="Arial"/>
              <a:sym typeface="Arial"/>
            </a:endParaRPr>
          </a:p>
          <a:p>
            <a:pPr indent="-298450" lvl="0" marL="457200" marR="25400" rtl="0">
              <a:spcBef>
                <a:spcPts val="0"/>
              </a:spcBef>
              <a:spcAft>
                <a:spcPts val="0"/>
              </a:spcAft>
              <a:buClr>
                <a:srgbClr val="212121"/>
              </a:buClr>
              <a:buSzPct val="100000"/>
              <a:buFont typeface="Arial"/>
              <a:buChar char="-"/>
            </a:pPr>
            <a:r>
              <a:rPr lang="id" sz="1100">
                <a:solidFill>
                  <a:srgbClr val="212121"/>
                </a:solidFill>
                <a:highlight>
                  <a:srgbClr val="FFFFFF"/>
                </a:highlight>
                <a:latin typeface="Arial"/>
                <a:ea typeface="Arial"/>
                <a:cs typeface="Arial"/>
                <a:sym typeface="Arial"/>
              </a:rPr>
              <a:t>There is pass check during the run functionSuggested_move, if there are&gt; = 2 passes then the function will be stopped</a:t>
            </a:r>
            <a:br>
              <a:rPr lang="id" sz="1100">
                <a:solidFill>
                  <a:srgbClr val="212121"/>
                </a:solidFill>
                <a:highlight>
                  <a:srgbClr val="FFFFFF"/>
                </a:highlight>
                <a:latin typeface="Arial"/>
                <a:ea typeface="Arial"/>
                <a:cs typeface="Arial"/>
                <a:sym typeface="Arial"/>
              </a:rPr>
            </a:br>
            <a:r>
              <a:rPr lang="id" sz="1100">
                <a:solidFill>
                  <a:srgbClr val="212121"/>
                </a:solidFill>
                <a:highlight>
                  <a:srgbClr val="FFFFFF"/>
                </a:highlight>
                <a:latin typeface="Arial"/>
                <a:ea typeface="Arial"/>
                <a:cs typeface="Arial"/>
                <a:sym typeface="Arial"/>
              </a:rPr>
              <a:t>Then return score and mapping from the position</a:t>
            </a:r>
          </a:p>
          <a:p>
            <a:pPr lvl="0" marR="25400" rtl="0">
              <a:spcBef>
                <a:spcPts val="0"/>
              </a:spcBef>
              <a:spcAft>
                <a:spcPts val="0"/>
              </a:spcAft>
              <a:buNone/>
            </a:pPr>
            <a:r>
              <a:t/>
            </a:r>
            <a:endParaRPr sz="1100">
              <a:solidFill>
                <a:srgbClr val="212121"/>
              </a:solidFill>
              <a:highlight>
                <a:srgbClr val="FFFFFF"/>
              </a:highlight>
              <a:latin typeface="Arial"/>
              <a:ea typeface="Arial"/>
              <a:cs typeface="Arial"/>
              <a:sym typeface="Arial"/>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