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Oswald"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jPBqcokTgxsl9t/9i18pBN3Npyu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846"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
        <p:nvSpPr>
          <p:cNvPr id="169" name="Google Shape;16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82ea5b1a4_0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
        <p:nvSpPr>
          <p:cNvPr id="176" name="Google Shape;176;g882ea5b1a4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835483a54_0_5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
        <p:nvSpPr>
          <p:cNvPr id="183" name="Google Shape;183;g8835483a54_0_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8835483a54_0_7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
        <p:nvSpPr>
          <p:cNvPr id="194" name="Google Shape;194;g8835483a54_0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8835483a54_0_8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
        <p:nvSpPr>
          <p:cNvPr id="203" name="Google Shape;203;g8835483a54_0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835483a54_0_9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
        <p:nvSpPr>
          <p:cNvPr id="210" name="Google Shape;210;g8835483a54_0_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8835483a54_1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8835483a54_1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g8835483a54_1_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8835483a54_0_10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a:p>
            <a:pPr marL="0" lvl="0" indent="0" algn="l" rtl="0">
              <a:lnSpc>
                <a:spcPct val="200000"/>
              </a:lnSpc>
              <a:spcBef>
                <a:spcPts val="0"/>
              </a:spcBef>
              <a:spcAft>
                <a:spcPts val="0"/>
              </a:spcAft>
              <a:buSzPts val="1100"/>
              <a:buNone/>
            </a:pPr>
            <a:r>
              <a:rPr lang="en-US"/>
              <a:t>The trigger is invoked when the database user inserts data into the employee table. Meaning as data is inserted into employee table, some employee information is automatically added into the employee email table.</a:t>
            </a:r>
            <a:endParaRPr/>
          </a:p>
        </p:txBody>
      </p:sp>
      <p:sp>
        <p:nvSpPr>
          <p:cNvPr id="225" name="Google Shape;225;g8835483a54_0_1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8835483a54_0_10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200000"/>
              </a:lnSpc>
              <a:spcBef>
                <a:spcPts val="0"/>
              </a:spcBef>
              <a:spcAft>
                <a:spcPts val="0"/>
              </a:spcAft>
              <a:buClr>
                <a:schemeClr val="dk1"/>
              </a:buClr>
              <a:buSzPts val="1100"/>
              <a:buFont typeface="Arial"/>
              <a:buNone/>
            </a:pPr>
            <a:r>
              <a:rPr lang="en-US"/>
              <a:t>The EMPLOYEE_VW will be applied after the create view EMPLOYEE_VW statement is successfully executed, and to view it the select * from EMPLOYEE_VW will be executed.</a:t>
            </a:r>
            <a:endParaRPr/>
          </a:p>
          <a:p>
            <a:pPr marL="0" lvl="0" indent="0" algn="l" rtl="0">
              <a:lnSpc>
                <a:spcPct val="200000"/>
              </a:lnSpc>
              <a:spcBef>
                <a:spcPts val="0"/>
              </a:spcBef>
              <a:spcAft>
                <a:spcPts val="0"/>
              </a:spcAft>
              <a:buSzPts val="1100"/>
              <a:buNone/>
            </a:pPr>
            <a:r>
              <a:rPr lang="en-US"/>
              <a:t>The CUSTOMER_VW will be accessed after is created and the select statement is executed; create view CUSTOMER_VW then select * from CUSTOMER_VW.</a:t>
            </a:r>
            <a:endParaRPr/>
          </a:p>
          <a:p>
            <a:pPr marL="0" lvl="0" indent="0" algn="l" rtl="0">
              <a:lnSpc>
                <a:spcPct val="200000"/>
              </a:lnSpc>
              <a:spcBef>
                <a:spcPts val="0"/>
              </a:spcBef>
              <a:spcAft>
                <a:spcPts val="0"/>
              </a:spcAft>
              <a:buSzPts val="1100"/>
              <a:buNone/>
            </a:pPr>
            <a:r>
              <a:rPr lang="en-US"/>
              <a:t>In conclusion, this database project is well implemented, with all the required details having been put into consideration. It will enable Mendelian genetics meet its objective of providing DNA testing services throughout the world therefore, finding relationships that people around the world have.</a:t>
            </a:r>
            <a:endParaRPr/>
          </a:p>
          <a:p>
            <a:pPr marL="0" lvl="0" indent="0" algn="l" rtl="0">
              <a:lnSpc>
                <a:spcPct val="2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
        <p:nvSpPr>
          <p:cNvPr id="232" name="Google Shape;232;g8835483a54_0_1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8835483a54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8835483a54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Mendelian genetics is a facility that provides DNA testing services throughout the world. The facility has several outlets in different parts of the world. Its main purpose is to find relationships that people around the world have.  </a:t>
            </a:r>
            <a:endParaRPr/>
          </a:p>
        </p:txBody>
      </p:sp>
      <p:sp>
        <p:nvSpPr>
          <p:cNvPr id="102" name="Google Shape;102;g8835483a54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8835483a54_1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8835483a54_1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99999"/>
              </a:lnSpc>
              <a:spcBef>
                <a:spcPts val="0"/>
              </a:spcBef>
              <a:spcAft>
                <a:spcPts val="0"/>
              </a:spcAft>
              <a:buClr>
                <a:schemeClr val="dk1"/>
              </a:buClr>
              <a:buSzPts val="1100"/>
              <a:buFont typeface="Arial"/>
              <a:buNone/>
            </a:pPr>
            <a:r>
              <a:rPr lang="en-US"/>
              <a:t>The goal of this project is to create a database for Mendelian genetics that will be used in data analysis, storage of information and studying information patterns.</a:t>
            </a:r>
            <a:endParaRPr/>
          </a:p>
          <a:p>
            <a:pPr marL="0" lvl="0" indent="0" algn="l" rtl="0">
              <a:spcBef>
                <a:spcPts val="0"/>
              </a:spcBef>
              <a:spcAft>
                <a:spcPts val="0"/>
              </a:spcAft>
              <a:buNone/>
            </a:pPr>
            <a:endParaRPr/>
          </a:p>
        </p:txBody>
      </p:sp>
      <p:sp>
        <p:nvSpPr>
          <p:cNvPr id="109" name="Google Shape;109;g8835483a54_1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73350c85bd_2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The database contains the following tables, first, the test_facility table contains details of all the outlets of Mendelian genetics.</a:t>
            </a:r>
            <a:endParaRPr/>
          </a:p>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
        <p:nvSpPr>
          <p:cNvPr id="115" name="Google Shape;115;g73350c85bd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8835483a54_0_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99999"/>
              </a:lnSpc>
              <a:spcBef>
                <a:spcPts val="0"/>
              </a:spcBef>
              <a:spcAft>
                <a:spcPts val="0"/>
              </a:spcAft>
              <a:buClr>
                <a:schemeClr val="dk1"/>
              </a:buClr>
              <a:buSzPts val="1100"/>
              <a:buFont typeface="Arial"/>
              <a:buNone/>
            </a:pPr>
            <a:r>
              <a:rPr lang="en-US"/>
              <a:t>The employee table contains details of all employees of Mendelian genetics and their outlet station.</a:t>
            </a:r>
            <a:endParaRPr/>
          </a:p>
          <a:p>
            <a:pPr marL="0" lvl="0" indent="0" algn="l" rtl="0">
              <a:lnSpc>
                <a:spcPct val="100000"/>
              </a:lnSpc>
              <a:spcBef>
                <a:spcPts val="0"/>
              </a:spcBef>
              <a:spcAft>
                <a:spcPts val="0"/>
              </a:spcAft>
              <a:buSzPts val="1400"/>
              <a:buNone/>
            </a:pPr>
            <a:endParaRPr/>
          </a:p>
        </p:txBody>
      </p:sp>
      <p:sp>
        <p:nvSpPr>
          <p:cNvPr id="122" name="Google Shape;122;g8835483a54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8835483a54_0_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200000"/>
              </a:lnSpc>
              <a:spcBef>
                <a:spcPts val="0"/>
              </a:spcBef>
              <a:spcAft>
                <a:spcPts val="0"/>
              </a:spcAft>
              <a:buSzPts val="1100"/>
              <a:buNone/>
            </a:pPr>
            <a:r>
              <a:rPr lang="en-US"/>
              <a:t>The customer table contains the required personal information belonging to Mendelian genetics’ customers.</a:t>
            </a:r>
            <a:endParaRPr/>
          </a:p>
        </p:txBody>
      </p:sp>
      <p:sp>
        <p:nvSpPr>
          <p:cNvPr id="129" name="Google Shape;129;g8835483a54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8835483a54_0_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200000"/>
              </a:lnSpc>
              <a:spcBef>
                <a:spcPts val="0"/>
              </a:spcBef>
              <a:spcAft>
                <a:spcPts val="0"/>
              </a:spcAft>
              <a:buClr>
                <a:schemeClr val="dk1"/>
              </a:buClr>
              <a:buSzPts val="1100"/>
              <a:buFont typeface="Arial"/>
              <a:buNone/>
            </a:pPr>
            <a:r>
              <a:rPr lang="en-US"/>
              <a:t>The department table contains details of the various departments at Mendelian genetics.</a:t>
            </a:r>
            <a:endParaRPr/>
          </a:p>
          <a:p>
            <a:pPr marL="0" lvl="0" indent="0" algn="l" rtl="0">
              <a:lnSpc>
                <a:spcPct val="200000"/>
              </a:lnSpc>
              <a:spcBef>
                <a:spcPts val="0"/>
              </a:spcBef>
              <a:spcAft>
                <a:spcPts val="0"/>
              </a:spcAft>
              <a:buClr>
                <a:schemeClr val="dk1"/>
              </a:buClr>
              <a:buSzPts val="1100"/>
              <a:buFont typeface="Arial"/>
              <a:buNone/>
            </a:pPr>
            <a:r>
              <a:rPr lang="en-US"/>
              <a:t>The country table shows Mendelian genetics outlets according to the country they are in.</a:t>
            </a:r>
            <a:endParaRPr/>
          </a:p>
          <a:p>
            <a:pPr marL="0" lvl="0" indent="0" algn="l" rtl="0">
              <a:lnSpc>
                <a:spcPct val="200000"/>
              </a:lnSpc>
              <a:spcBef>
                <a:spcPts val="0"/>
              </a:spcBef>
              <a:spcAft>
                <a:spcPts val="0"/>
              </a:spcAft>
              <a:buClr>
                <a:schemeClr val="dk1"/>
              </a:buClr>
              <a:buSzPts val="1100"/>
              <a:buFont typeface="Arial"/>
              <a:buNone/>
            </a:pPr>
            <a:r>
              <a:rPr lang="en-US"/>
              <a:t>The region table shows Mendelian genetics outlets according to the region they are in.</a:t>
            </a:r>
            <a:endParaRPr/>
          </a:p>
          <a:p>
            <a:pPr marL="0" lvl="0" indent="0" algn="l" rtl="0">
              <a:lnSpc>
                <a:spcPct val="100000"/>
              </a:lnSpc>
              <a:spcBef>
                <a:spcPts val="0"/>
              </a:spcBef>
              <a:spcAft>
                <a:spcPts val="0"/>
              </a:spcAft>
              <a:buSzPts val="1400"/>
              <a:buNone/>
            </a:pPr>
            <a:endParaRPr/>
          </a:p>
        </p:txBody>
      </p:sp>
      <p:sp>
        <p:nvSpPr>
          <p:cNvPr id="136" name="Google Shape;136;g8835483a54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8835483a54_0_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200000"/>
              </a:lnSpc>
              <a:spcBef>
                <a:spcPts val="0"/>
              </a:spcBef>
              <a:spcAft>
                <a:spcPts val="0"/>
              </a:spcAft>
              <a:buClr>
                <a:schemeClr val="dk1"/>
              </a:buClr>
              <a:buSzPts val="1100"/>
              <a:buFont typeface="Arial"/>
              <a:buNone/>
            </a:pPr>
            <a:r>
              <a:rPr lang="en-US"/>
              <a:t>The test_results stores results for the tests conducted denoted using test number, hair color and eye color IDs.</a:t>
            </a:r>
            <a:endParaRPr/>
          </a:p>
          <a:p>
            <a:pPr marL="0" lvl="0" indent="0" algn="l" rtl="0">
              <a:lnSpc>
                <a:spcPct val="200000"/>
              </a:lnSpc>
              <a:spcBef>
                <a:spcPts val="0"/>
              </a:spcBef>
              <a:spcAft>
                <a:spcPts val="0"/>
              </a:spcAft>
              <a:buClr>
                <a:schemeClr val="dk1"/>
              </a:buClr>
              <a:buSzPts val="1100"/>
              <a:buFont typeface="Arial"/>
              <a:buNone/>
            </a:pPr>
            <a:r>
              <a:rPr lang="en-US"/>
              <a:t>The test_type table stores information about the type of test to be conducted or conducted.</a:t>
            </a:r>
            <a:endParaRPr/>
          </a:p>
          <a:p>
            <a:pPr marL="0" lvl="0" indent="0" algn="l" rtl="0">
              <a:lnSpc>
                <a:spcPct val="200000"/>
              </a:lnSpc>
              <a:spcBef>
                <a:spcPts val="0"/>
              </a:spcBef>
              <a:spcAft>
                <a:spcPts val="0"/>
              </a:spcAft>
              <a:buClr>
                <a:schemeClr val="dk1"/>
              </a:buClr>
              <a:buSzPts val="1100"/>
              <a:buFont typeface="Arial"/>
              <a:buNone/>
            </a:pPr>
            <a:r>
              <a:rPr lang="en-US"/>
              <a:t>The hair_color table contains information hair color name and its ID.</a:t>
            </a:r>
            <a:endParaRPr/>
          </a:p>
          <a:p>
            <a:pPr marL="0" lvl="0" indent="0" algn="l" rtl="0">
              <a:lnSpc>
                <a:spcPct val="200000"/>
              </a:lnSpc>
              <a:spcBef>
                <a:spcPts val="0"/>
              </a:spcBef>
              <a:spcAft>
                <a:spcPts val="0"/>
              </a:spcAft>
              <a:buSzPts val="1100"/>
              <a:buNone/>
            </a:pPr>
            <a:r>
              <a:rPr lang="en-US"/>
              <a:t>The eye_color table contains information eye color name and its ID.</a:t>
            </a:r>
            <a:endParaRPr/>
          </a:p>
        </p:txBody>
      </p:sp>
      <p:sp>
        <p:nvSpPr>
          <p:cNvPr id="147" name="Google Shape;147;g8835483a54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835483a54_0_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200000"/>
              </a:lnSpc>
              <a:spcBef>
                <a:spcPts val="0"/>
              </a:spcBef>
              <a:spcAft>
                <a:spcPts val="0"/>
              </a:spcAft>
              <a:buClr>
                <a:schemeClr val="dk1"/>
              </a:buClr>
              <a:buSzPts val="1100"/>
              <a:buFont typeface="Arial"/>
              <a:buNone/>
            </a:pPr>
            <a:r>
              <a:rPr lang="en-US"/>
              <a:t>The employee_email table stores information about employee primary and secondary emails.</a:t>
            </a:r>
            <a:endParaRPr/>
          </a:p>
          <a:p>
            <a:pPr marL="0" lvl="0" indent="0" algn="l" rtl="0">
              <a:lnSpc>
                <a:spcPct val="200000"/>
              </a:lnSpc>
              <a:spcBef>
                <a:spcPts val="0"/>
              </a:spcBef>
              <a:spcAft>
                <a:spcPts val="0"/>
              </a:spcAft>
              <a:buClr>
                <a:schemeClr val="dk1"/>
              </a:buClr>
              <a:buSzPts val="1100"/>
              <a:buFont typeface="Arial"/>
              <a:buNone/>
            </a:pPr>
            <a:r>
              <a:rPr lang="en-US"/>
              <a:t>The customer_email table stores information about customer primary and secondary emails.</a:t>
            </a:r>
            <a:endParaRPr/>
          </a:p>
          <a:p>
            <a:pPr marL="0" lvl="0" indent="0" algn="l" rtl="0">
              <a:lnSpc>
                <a:spcPct val="100000"/>
              </a:lnSpc>
              <a:spcBef>
                <a:spcPts val="0"/>
              </a:spcBef>
              <a:spcAft>
                <a:spcPts val="0"/>
              </a:spcAft>
              <a:buSzPts val="1400"/>
              <a:buNone/>
            </a:pPr>
            <a:endParaRPr/>
          </a:p>
        </p:txBody>
      </p:sp>
      <p:sp>
        <p:nvSpPr>
          <p:cNvPr id="160" name="Google Shape;160;g8835483a54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7"/>
          <p:cNvSpPr txBox="1">
            <a:spLocks noGrp="1"/>
          </p:cNvSpPr>
          <p:nvPr>
            <p:ph type="ctrTitle"/>
          </p:nvPr>
        </p:nvSpPr>
        <p:spPr>
          <a:xfrm>
            <a:off x="575188" y="3303638"/>
            <a:ext cx="8008376" cy="951271"/>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rmAutofit/>
          </a:bodyPr>
          <a:lstStyle>
            <a:lvl1pPr lvl="0" algn="ctr">
              <a:lnSpc>
                <a:spcPct val="100000"/>
              </a:lnSpc>
              <a:spcBef>
                <a:spcPts val="0"/>
              </a:spcBef>
              <a:spcAft>
                <a:spcPts val="0"/>
              </a:spcAft>
              <a:buClr>
                <a:schemeClr val="lt1"/>
              </a:buClr>
              <a:buSzPts val="3600"/>
              <a:buFont typeface="Calibri"/>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7"/>
          <p:cNvSpPr txBox="1">
            <a:spLocks noGrp="1"/>
          </p:cNvSpPr>
          <p:nvPr>
            <p:ph type="subTitle" idx="1"/>
          </p:nvPr>
        </p:nvSpPr>
        <p:spPr>
          <a:xfrm>
            <a:off x="575188" y="4254909"/>
            <a:ext cx="8001000" cy="678426"/>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560"/>
              </a:spcBef>
              <a:spcAft>
                <a:spcPts val="0"/>
              </a:spcAft>
              <a:buClr>
                <a:srgbClr val="8CB3E3"/>
              </a:buClr>
              <a:buSzPts val="2800"/>
              <a:buNone/>
              <a:defRPr sz="2800" b="0" i="0">
                <a:solidFill>
                  <a:srgbClr val="8CB3E3"/>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9" name="Google Shape;19;p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6"/>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5" name="Google Shape;75;p16"/>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76" name="Google Shape;76;p1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7"/>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2" name="Google Shape;82;p1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8"/>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8" name="Google Shape;88;p1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91" name="Google Shape;91;p18" descr="E:\websites\free-power-point-templates\2012\logos.png"/>
          <p:cNvPicPr preferRelativeResize="0"/>
          <p:nvPr/>
        </p:nvPicPr>
        <p:blipFill rotWithShape="1">
          <a:blip r:embed="rId2">
            <a:alphaModFix/>
          </a:blip>
          <a:srcRect/>
          <a:stretch/>
        </p:blipFill>
        <p:spPr>
          <a:xfrm>
            <a:off x="3808475" y="2326213"/>
            <a:ext cx="1463784" cy="5269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2"/>
        <p:cNvGrpSpPr/>
        <p:nvPr/>
      </p:nvGrpSpPr>
      <p:grpSpPr>
        <a:xfrm>
          <a:off x="0" y="0"/>
          <a:ext cx="0" cy="0"/>
          <a:chOff x="0" y="0"/>
          <a:chExt cx="0" cy="0"/>
        </a:xfrm>
      </p:grpSpPr>
      <p:sp>
        <p:nvSpPr>
          <p:cNvPr id="23" name="Google Shape;23;p10"/>
          <p:cNvSpPr txBox="1">
            <a:spLocks noGrp="1"/>
          </p:cNvSpPr>
          <p:nvPr>
            <p:ph type="title"/>
          </p:nvPr>
        </p:nvSpPr>
        <p:spPr>
          <a:xfrm>
            <a:off x="525318" y="832084"/>
            <a:ext cx="8093365" cy="7635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8CB3E3"/>
              </a:buClr>
              <a:buSzPts val="3600"/>
              <a:buFont typeface="Calibri"/>
              <a:buNone/>
              <a:defRPr sz="3600">
                <a:solidFill>
                  <a:srgbClr val="8CB3E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0"/>
          <p:cNvSpPr txBox="1">
            <a:spLocks noGrp="1"/>
          </p:cNvSpPr>
          <p:nvPr>
            <p:ph type="body" idx="1"/>
          </p:nvPr>
        </p:nvSpPr>
        <p:spPr>
          <a:xfrm>
            <a:off x="522131" y="1736625"/>
            <a:ext cx="4040188" cy="479822"/>
          </a:xfrm>
          <a:prstGeom prst="rect">
            <a:avLst/>
          </a:prstGeom>
          <a:noFill/>
          <a:ln>
            <a:noFill/>
          </a:ln>
        </p:spPr>
        <p:txBody>
          <a:bodyPr spcFirstLastPara="1" wrap="square" lIns="91425" tIns="45700" rIns="91425" bIns="45700" anchor="b" anchorCtr="0">
            <a:normAutofit/>
          </a:bodyPr>
          <a:lstStyle>
            <a:lvl1pPr marL="457200" lvl="0" indent="-228600" algn="ctr">
              <a:lnSpc>
                <a:spcPct val="100000"/>
              </a:lnSpc>
              <a:spcBef>
                <a:spcPts val="480"/>
              </a:spcBef>
              <a:spcAft>
                <a:spcPts val="0"/>
              </a:spcAft>
              <a:buClr>
                <a:schemeClr val="lt1"/>
              </a:buClr>
              <a:buSzPts val="2400"/>
              <a:buNone/>
              <a:defRPr sz="2400" b="1">
                <a:solidFill>
                  <a:schemeClr val="lt1"/>
                </a:solidFill>
              </a:defRPr>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25" name="Google Shape;25;p10"/>
          <p:cNvSpPr txBox="1">
            <a:spLocks noGrp="1"/>
          </p:cNvSpPr>
          <p:nvPr>
            <p:ph type="body" idx="2"/>
          </p:nvPr>
        </p:nvSpPr>
        <p:spPr>
          <a:xfrm>
            <a:off x="522131" y="2209022"/>
            <a:ext cx="4040188" cy="2276294"/>
          </a:xfrm>
          <a:prstGeom prst="rect">
            <a:avLst/>
          </a:prstGeom>
          <a:noFill/>
          <a:ln>
            <a:noFill/>
          </a:ln>
        </p:spPr>
        <p:txBody>
          <a:bodyPr spcFirstLastPara="1" wrap="square" lIns="91425" tIns="45700" rIns="91425" bIns="45700" anchor="t" anchorCtr="0">
            <a:normAutofit/>
          </a:bodyPr>
          <a:lstStyle>
            <a:lvl1pPr marL="457200" lvl="0" indent="-381000" algn="ctr">
              <a:lnSpc>
                <a:spcPct val="100000"/>
              </a:lnSpc>
              <a:spcBef>
                <a:spcPts val="480"/>
              </a:spcBef>
              <a:spcAft>
                <a:spcPts val="0"/>
              </a:spcAft>
              <a:buClr>
                <a:schemeClr val="lt1"/>
              </a:buClr>
              <a:buSzPts val="2400"/>
              <a:buChar char="•"/>
              <a:defRPr sz="2400">
                <a:solidFill>
                  <a:schemeClr val="lt1"/>
                </a:solidFill>
              </a:defRPr>
            </a:lvl1pPr>
            <a:lvl2pPr marL="914400" lvl="1" indent="-355600" algn="ctr">
              <a:lnSpc>
                <a:spcPct val="100000"/>
              </a:lnSpc>
              <a:spcBef>
                <a:spcPts val="400"/>
              </a:spcBef>
              <a:spcAft>
                <a:spcPts val="0"/>
              </a:spcAft>
              <a:buClr>
                <a:schemeClr val="lt1"/>
              </a:buClr>
              <a:buSzPts val="2000"/>
              <a:buChar char="–"/>
              <a:defRPr sz="2000">
                <a:solidFill>
                  <a:schemeClr val="lt1"/>
                </a:solidFill>
              </a:defRPr>
            </a:lvl2pPr>
            <a:lvl3pPr marL="1371600" lvl="2" indent="-342900" algn="ctr">
              <a:lnSpc>
                <a:spcPct val="100000"/>
              </a:lnSpc>
              <a:spcBef>
                <a:spcPts val="360"/>
              </a:spcBef>
              <a:spcAft>
                <a:spcPts val="0"/>
              </a:spcAft>
              <a:buClr>
                <a:schemeClr val="lt1"/>
              </a:buClr>
              <a:buSzPts val="1800"/>
              <a:buChar char="•"/>
              <a:defRPr sz="1800">
                <a:solidFill>
                  <a:schemeClr val="lt1"/>
                </a:solidFill>
              </a:defRPr>
            </a:lvl3pPr>
            <a:lvl4pPr marL="1828800" lvl="3" indent="-330200" algn="ctr">
              <a:lnSpc>
                <a:spcPct val="100000"/>
              </a:lnSpc>
              <a:spcBef>
                <a:spcPts val="320"/>
              </a:spcBef>
              <a:spcAft>
                <a:spcPts val="0"/>
              </a:spcAft>
              <a:buClr>
                <a:schemeClr val="lt1"/>
              </a:buClr>
              <a:buSzPts val="1600"/>
              <a:buChar char="–"/>
              <a:defRPr sz="1600">
                <a:solidFill>
                  <a:schemeClr val="lt1"/>
                </a:solidFill>
              </a:defRPr>
            </a:lvl4pPr>
            <a:lvl5pPr marL="2286000" lvl="4" indent="-330200" algn="ctr">
              <a:lnSpc>
                <a:spcPct val="100000"/>
              </a:lnSpc>
              <a:spcBef>
                <a:spcPts val="320"/>
              </a:spcBef>
              <a:spcAft>
                <a:spcPts val="0"/>
              </a:spcAft>
              <a:buClr>
                <a:schemeClr val="lt1"/>
              </a:buClr>
              <a:buSzPts val="1600"/>
              <a:buChar char="»"/>
              <a:defRPr sz="1600">
                <a:solidFill>
                  <a:schemeClr val="lt1"/>
                </a:solidFill>
              </a:defRPr>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26" name="Google Shape;26;p10"/>
          <p:cNvSpPr txBox="1">
            <a:spLocks noGrp="1"/>
          </p:cNvSpPr>
          <p:nvPr>
            <p:ph type="body" idx="3"/>
          </p:nvPr>
        </p:nvSpPr>
        <p:spPr>
          <a:xfrm>
            <a:off x="4557252" y="1736625"/>
            <a:ext cx="4041775" cy="479822"/>
          </a:xfrm>
          <a:prstGeom prst="rect">
            <a:avLst/>
          </a:prstGeom>
          <a:noFill/>
          <a:ln>
            <a:noFill/>
          </a:ln>
        </p:spPr>
        <p:txBody>
          <a:bodyPr spcFirstLastPara="1" wrap="square" lIns="91425" tIns="45700" rIns="91425" bIns="45700" anchor="b" anchorCtr="0">
            <a:normAutofit/>
          </a:bodyPr>
          <a:lstStyle>
            <a:lvl1pPr marL="457200" lvl="0" indent="-228600" algn="ctr">
              <a:lnSpc>
                <a:spcPct val="100000"/>
              </a:lnSpc>
              <a:spcBef>
                <a:spcPts val="480"/>
              </a:spcBef>
              <a:spcAft>
                <a:spcPts val="0"/>
              </a:spcAft>
              <a:buClr>
                <a:schemeClr val="lt1"/>
              </a:buClr>
              <a:buSzPts val="2400"/>
              <a:buNone/>
              <a:defRPr sz="2400" b="1">
                <a:solidFill>
                  <a:schemeClr val="lt1"/>
                </a:solidFill>
              </a:defRPr>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27" name="Google Shape;27;p10"/>
          <p:cNvSpPr txBox="1">
            <a:spLocks noGrp="1"/>
          </p:cNvSpPr>
          <p:nvPr>
            <p:ph type="body" idx="4"/>
          </p:nvPr>
        </p:nvSpPr>
        <p:spPr>
          <a:xfrm>
            <a:off x="4557252" y="2209022"/>
            <a:ext cx="4041775" cy="2276294"/>
          </a:xfrm>
          <a:prstGeom prst="rect">
            <a:avLst/>
          </a:prstGeom>
          <a:noFill/>
          <a:ln>
            <a:noFill/>
          </a:ln>
        </p:spPr>
        <p:txBody>
          <a:bodyPr spcFirstLastPara="1" wrap="square" lIns="91425" tIns="45700" rIns="91425" bIns="45700" anchor="t" anchorCtr="0">
            <a:normAutofit/>
          </a:bodyPr>
          <a:lstStyle>
            <a:lvl1pPr marL="457200" lvl="0" indent="-381000" algn="ctr">
              <a:lnSpc>
                <a:spcPct val="100000"/>
              </a:lnSpc>
              <a:spcBef>
                <a:spcPts val="480"/>
              </a:spcBef>
              <a:spcAft>
                <a:spcPts val="0"/>
              </a:spcAft>
              <a:buClr>
                <a:schemeClr val="lt1"/>
              </a:buClr>
              <a:buSzPts val="2400"/>
              <a:buChar char="•"/>
              <a:defRPr sz="2400">
                <a:solidFill>
                  <a:schemeClr val="lt1"/>
                </a:solidFill>
              </a:defRPr>
            </a:lvl1pPr>
            <a:lvl2pPr marL="914400" lvl="1" indent="-355600" algn="ctr">
              <a:lnSpc>
                <a:spcPct val="100000"/>
              </a:lnSpc>
              <a:spcBef>
                <a:spcPts val="400"/>
              </a:spcBef>
              <a:spcAft>
                <a:spcPts val="0"/>
              </a:spcAft>
              <a:buClr>
                <a:schemeClr val="lt1"/>
              </a:buClr>
              <a:buSzPts val="2000"/>
              <a:buChar char="–"/>
              <a:defRPr sz="2000">
                <a:solidFill>
                  <a:schemeClr val="lt1"/>
                </a:solidFill>
              </a:defRPr>
            </a:lvl2pPr>
            <a:lvl3pPr marL="1371600" lvl="2" indent="-342900" algn="ctr">
              <a:lnSpc>
                <a:spcPct val="100000"/>
              </a:lnSpc>
              <a:spcBef>
                <a:spcPts val="360"/>
              </a:spcBef>
              <a:spcAft>
                <a:spcPts val="0"/>
              </a:spcAft>
              <a:buClr>
                <a:schemeClr val="lt1"/>
              </a:buClr>
              <a:buSzPts val="1800"/>
              <a:buChar char="•"/>
              <a:defRPr sz="1800">
                <a:solidFill>
                  <a:schemeClr val="lt1"/>
                </a:solidFill>
              </a:defRPr>
            </a:lvl3pPr>
            <a:lvl4pPr marL="1828800" lvl="3" indent="-330200" algn="ctr">
              <a:lnSpc>
                <a:spcPct val="100000"/>
              </a:lnSpc>
              <a:spcBef>
                <a:spcPts val="320"/>
              </a:spcBef>
              <a:spcAft>
                <a:spcPts val="0"/>
              </a:spcAft>
              <a:buClr>
                <a:schemeClr val="lt1"/>
              </a:buClr>
              <a:buSzPts val="1600"/>
              <a:buChar char="–"/>
              <a:defRPr sz="1600">
                <a:solidFill>
                  <a:schemeClr val="lt1"/>
                </a:solidFill>
              </a:defRPr>
            </a:lvl4pPr>
            <a:lvl5pPr marL="2286000" lvl="4" indent="-330200" algn="ctr">
              <a:lnSpc>
                <a:spcPct val="100000"/>
              </a:lnSpc>
              <a:spcBef>
                <a:spcPts val="320"/>
              </a:spcBef>
              <a:spcAft>
                <a:spcPts val="0"/>
              </a:spcAft>
              <a:buClr>
                <a:schemeClr val="lt1"/>
              </a:buClr>
              <a:buSzPts val="1600"/>
              <a:buChar char="»"/>
              <a:defRPr sz="1600">
                <a:solidFill>
                  <a:schemeClr val="lt1"/>
                </a:solidFill>
              </a:defRPr>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28" name="Google Shape;28;p10"/>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1734344" y="406537"/>
            <a:ext cx="6805594" cy="725349"/>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002060"/>
              </a:buClr>
              <a:buSzPts val="3600"/>
              <a:buFont typeface="Calibri"/>
              <a:buNone/>
              <a:defRPr sz="3600">
                <a:solidFill>
                  <a:srgbClr val="00206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9"/>
          <p:cNvSpPr txBox="1">
            <a:spLocks noGrp="1"/>
          </p:cNvSpPr>
          <p:nvPr>
            <p:ph type="body" idx="1"/>
          </p:nvPr>
        </p:nvSpPr>
        <p:spPr>
          <a:xfrm>
            <a:off x="1732936" y="1143000"/>
            <a:ext cx="6828503" cy="3545497"/>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solidFill>
                  <a:schemeClr val="dk1"/>
                </a:solidFill>
              </a:defRPr>
            </a:lvl1pPr>
            <a:lvl2pPr marL="914400" lvl="1" indent="-406400" algn="l">
              <a:lnSpc>
                <a:spcPct val="100000"/>
              </a:lnSpc>
              <a:spcBef>
                <a:spcPts val="560"/>
              </a:spcBef>
              <a:spcAft>
                <a:spcPts val="0"/>
              </a:spcAft>
              <a:buClr>
                <a:schemeClr val="dk1"/>
              </a:buClr>
              <a:buSzPts val="2800"/>
              <a:buChar char="–"/>
              <a:defRPr>
                <a:solidFill>
                  <a:schemeClr val="dk1"/>
                </a:solidFill>
              </a:defRPr>
            </a:lvl2pPr>
            <a:lvl3pPr marL="1371600" lvl="2" indent="-381000" algn="l">
              <a:lnSpc>
                <a:spcPct val="100000"/>
              </a:lnSpc>
              <a:spcBef>
                <a:spcPts val="480"/>
              </a:spcBef>
              <a:spcAft>
                <a:spcPts val="0"/>
              </a:spcAft>
              <a:buClr>
                <a:schemeClr val="dk1"/>
              </a:buClr>
              <a:buSzPts val="2400"/>
              <a:buChar char="•"/>
              <a:defRPr>
                <a:solidFill>
                  <a:schemeClr val="dk1"/>
                </a:solidFill>
              </a:defRPr>
            </a:lvl3pPr>
            <a:lvl4pPr marL="1828800" lvl="3" indent="-355600" algn="l">
              <a:lnSpc>
                <a:spcPct val="100000"/>
              </a:lnSpc>
              <a:spcBef>
                <a:spcPts val="400"/>
              </a:spcBef>
              <a:spcAft>
                <a:spcPts val="0"/>
              </a:spcAft>
              <a:buClr>
                <a:schemeClr val="dk1"/>
              </a:buClr>
              <a:buSzPts val="2000"/>
              <a:buChar char="–"/>
              <a:defRPr>
                <a:solidFill>
                  <a:schemeClr val="dk1"/>
                </a:solidFill>
              </a:defRPr>
            </a:lvl4pPr>
            <a:lvl5pPr marL="2286000" lvl="4" indent="-355600" algn="l">
              <a:lnSpc>
                <a:spcPct val="100000"/>
              </a:lnSpc>
              <a:spcBef>
                <a:spcPts val="400"/>
              </a:spcBef>
              <a:spcAft>
                <a:spcPts val="0"/>
              </a:spcAft>
              <a:buClr>
                <a:schemeClr val="dk1"/>
              </a:buClr>
              <a:buSzPts val="2000"/>
              <a:buChar char="»"/>
              <a:defRPr>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4" name="Google Shape;34;p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457198" y="858518"/>
            <a:ext cx="8259098" cy="763526"/>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8CB3E3"/>
              </a:buClr>
              <a:buSzPts val="3600"/>
              <a:buFont typeface="Calibri"/>
              <a:buNone/>
              <a:defRPr sz="3600">
                <a:solidFill>
                  <a:srgbClr val="8CB3E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8"/>
          <p:cNvSpPr txBox="1">
            <a:spLocks noGrp="1"/>
          </p:cNvSpPr>
          <p:nvPr>
            <p:ph type="body" idx="1"/>
          </p:nvPr>
        </p:nvSpPr>
        <p:spPr>
          <a:xfrm>
            <a:off x="463714" y="1614948"/>
            <a:ext cx="8246070" cy="3163527"/>
          </a:xfrm>
          <a:prstGeom prst="rect">
            <a:avLst/>
          </a:prstGeom>
          <a:noFill/>
          <a:ln>
            <a:noFill/>
          </a:ln>
        </p:spPr>
        <p:txBody>
          <a:bodyPr spcFirstLastPara="1" wrap="square" lIns="91425" tIns="45700" rIns="91425" bIns="45700" anchor="t" anchorCtr="0">
            <a:normAutofit/>
          </a:bodyPr>
          <a:lstStyle>
            <a:lvl1pPr marL="457200" lvl="0" indent="-406400" algn="ctr">
              <a:lnSpc>
                <a:spcPct val="100000"/>
              </a:lnSpc>
              <a:spcBef>
                <a:spcPts val="560"/>
              </a:spcBef>
              <a:spcAft>
                <a:spcPts val="0"/>
              </a:spcAft>
              <a:buClr>
                <a:schemeClr val="lt1"/>
              </a:buClr>
              <a:buSzPts val="2800"/>
              <a:buChar char="•"/>
              <a:defRPr sz="2800">
                <a:solidFill>
                  <a:schemeClr val="lt1"/>
                </a:solidFill>
              </a:defRPr>
            </a:lvl1pPr>
            <a:lvl2pPr marL="914400" lvl="1" indent="-406400" algn="ctr">
              <a:lnSpc>
                <a:spcPct val="100000"/>
              </a:lnSpc>
              <a:spcBef>
                <a:spcPts val="560"/>
              </a:spcBef>
              <a:spcAft>
                <a:spcPts val="0"/>
              </a:spcAft>
              <a:buClr>
                <a:schemeClr val="lt1"/>
              </a:buClr>
              <a:buSzPts val="2800"/>
              <a:buChar char="–"/>
              <a:defRPr>
                <a:solidFill>
                  <a:schemeClr val="lt1"/>
                </a:solidFill>
              </a:defRPr>
            </a:lvl2pPr>
            <a:lvl3pPr marL="1371600" lvl="2" indent="-381000" algn="ctr">
              <a:lnSpc>
                <a:spcPct val="100000"/>
              </a:lnSpc>
              <a:spcBef>
                <a:spcPts val="480"/>
              </a:spcBef>
              <a:spcAft>
                <a:spcPts val="0"/>
              </a:spcAft>
              <a:buClr>
                <a:schemeClr val="lt1"/>
              </a:buClr>
              <a:buSzPts val="2400"/>
              <a:buChar char="•"/>
              <a:defRPr>
                <a:solidFill>
                  <a:schemeClr val="lt1"/>
                </a:solidFill>
              </a:defRPr>
            </a:lvl3pPr>
            <a:lvl4pPr marL="1828800" lvl="3" indent="-355600" algn="ctr">
              <a:lnSpc>
                <a:spcPct val="100000"/>
              </a:lnSpc>
              <a:spcBef>
                <a:spcPts val="400"/>
              </a:spcBef>
              <a:spcAft>
                <a:spcPts val="0"/>
              </a:spcAft>
              <a:buClr>
                <a:schemeClr val="lt1"/>
              </a:buClr>
              <a:buSzPts val="2000"/>
              <a:buChar char="–"/>
              <a:defRPr>
                <a:solidFill>
                  <a:schemeClr val="lt1"/>
                </a:solidFill>
              </a:defRPr>
            </a:lvl4pPr>
            <a:lvl5pPr marL="2286000" lvl="4" indent="-355600" algn="ctr">
              <a:lnSpc>
                <a:spcPct val="100000"/>
              </a:lnSpc>
              <a:spcBef>
                <a:spcPts val="400"/>
              </a:spcBef>
              <a:spcAft>
                <a:spcPts val="0"/>
              </a:spcAft>
              <a:buClr>
                <a:schemeClr val="lt1"/>
              </a:buClr>
              <a:buSzPts val="2000"/>
              <a:buChar char="»"/>
              <a:defRPr>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0" name="Google Shape;40;p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
        <p:nvSpPr>
          <p:cNvPr id="44" name="Google Shape;44;p1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3"/>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3"/>
          <p:cNvSpPr txBox="1">
            <a:spLocks noGrp="1"/>
          </p:cNvSpPr>
          <p:nvPr>
            <p:ph type="body" idx="1"/>
          </p:nvPr>
        </p:nvSpPr>
        <p:spPr>
          <a:xfrm>
            <a:off x="457200" y="1200151"/>
            <a:ext cx="4038600" cy="3394472"/>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50" name="Google Shape;50;p13"/>
          <p:cNvSpPr txBox="1">
            <a:spLocks noGrp="1"/>
          </p:cNvSpPr>
          <p:nvPr>
            <p:ph type="body" idx="2"/>
          </p:nvPr>
        </p:nvSpPr>
        <p:spPr>
          <a:xfrm>
            <a:off x="4648200" y="1200151"/>
            <a:ext cx="4038600" cy="3394472"/>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51" name="Google Shape;51;p1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2"/>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57" name="Google Shape;57;p1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5"/>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8" name="Google Shape;68;p15"/>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1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6"/>
          <p:cNvSpPr txBox="1"/>
          <p:nvPr/>
        </p:nvSpPr>
        <p:spPr>
          <a:xfrm>
            <a:off x="-9150" y="5213747"/>
            <a:ext cx="8389625"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a:spLocks noGrp="1"/>
          </p:cNvSpPr>
          <p:nvPr>
            <p:ph type="ctrTitle"/>
          </p:nvPr>
        </p:nvSpPr>
        <p:spPr>
          <a:xfrm>
            <a:off x="769800" y="2067825"/>
            <a:ext cx="7710600" cy="1092000"/>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3600"/>
              <a:buFont typeface="Calibri"/>
              <a:buNone/>
            </a:pPr>
            <a:r>
              <a:rPr lang="en-US"/>
              <a:t>Advanced Database Management</a:t>
            </a:r>
            <a:endParaRPr/>
          </a:p>
          <a:p>
            <a:pPr marL="0" lvl="0" indent="0" algn="ctr" rtl="0">
              <a:lnSpc>
                <a:spcPct val="100000"/>
              </a:lnSpc>
              <a:spcBef>
                <a:spcPts val="0"/>
              </a:spcBef>
              <a:spcAft>
                <a:spcPts val="0"/>
              </a:spcAft>
              <a:buClr>
                <a:schemeClr val="lt1"/>
              </a:buClr>
              <a:buSzPts val="3600"/>
              <a:buFont typeface="Calibri"/>
              <a:buNone/>
            </a:pPr>
            <a:r>
              <a:rPr lang="en-US" sz="2400"/>
              <a:t>Group Project</a:t>
            </a:r>
            <a:endParaRPr sz="2400"/>
          </a:p>
          <a:p>
            <a:pPr marL="0" lvl="0" indent="0" algn="ctr" rtl="0">
              <a:lnSpc>
                <a:spcPct val="100000"/>
              </a:lnSpc>
              <a:spcBef>
                <a:spcPts val="0"/>
              </a:spcBef>
              <a:spcAft>
                <a:spcPts val="0"/>
              </a:spcAft>
              <a:buClr>
                <a:schemeClr val="lt1"/>
              </a:buClr>
              <a:buSzPts val="3600"/>
              <a:buFont typeface="Calibri"/>
              <a:buNone/>
            </a:pPr>
            <a:endParaRPr sz="2400"/>
          </a:p>
        </p:txBody>
      </p:sp>
      <p:sp>
        <p:nvSpPr>
          <p:cNvPr id="97" name="Google Shape;97;p1"/>
          <p:cNvSpPr txBox="1"/>
          <p:nvPr/>
        </p:nvSpPr>
        <p:spPr>
          <a:xfrm>
            <a:off x="396025" y="3630050"/>
            <a:ext cx="3153900" cy="10920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US" sz="1700" b="0" i="0" u="sng" strike="noStrike" cap="none">
                <a:solidFill>
                  <a:schemeClr val="lt1"/>
                </a:solidFill>
                <a:latin typeface="Arial"/>
                <a:ea typeface="Arial"/>
                <a:cs typeface="Arial"/>
                <a:sym typeface="Arial"/>
              </a:rPr>
              <a:t>Team Members</a:t>
            </a:r>
            <a:endParaRPr sz="1700" b="0" i="0" u="sng" strike="noStrike" cap="none">
              <a:solidFill>
                <a:schemeClr val="lt1"/>
              </a:solidFill>
              <a:latin typeface="Arial"/>
              <a:ea typeface="Arial"/>
              <a:cs typeface="Arial"/>
              <a:sym typeface="Arial"/>
            </a:endParaRPr>
          </a:p>
          <a:p>
            <a:pPr marL="0" marR="0" lvl="0" indent="228600" algn="ctr" rtl="0">
              <a:lnSpc>
                <a:spcPct val="150000"/>
              </a:lnSpc>
              <a:spcBef>
                <a:spcPts val="0"/>
              </a:spcBef>
              <a:spcAft>
                <a:spcPts val="0"/>
              </a:spcAft>
              <a:buClr>
                <a:schemeClr val="dk1"/>
              </a:buClr>
              <a:buSzPts val="1100"/>
              <a:buFont typeface="Arial"/>
              <a:buNone/>
            </a:pPr>
            <a:r>
              <a:rPr lang="en-US" sz="1500">
                <a:solidFill>
                  <a:schemeClr val="lt1"/>
                </a:solidFill>
              </a:rPr>
              <a:t>Sara AIJarrash</a:t>
            </a:r>
            <a:r>
              <a:rPr lang="en-US" sz="1500" b="0" i="0" u="none" strike="noStrike" cap="none">
                <a:solidFill>
                  <a:schemeClr val="lt1"/>
                </a:solidFill>
                <a:latin typeface="Arial"/>
                <a:ea typeface="Arial"/>
                <a:cs typeface="Arial"/>
                <a:sym typeface="Arial"/>
              </a:rPr>
              <a:t>, </a:t>
            </a:r>
            <a:r>
              <a:rPr lang="en-US" sz="1500">
                <a:solidFill>
                  <a:schemeClr val="lt1"/>
                </a:solidFill>
              </a:rPr>
              <a:t>Jonathan Baird,</a:t>
            </a:r>
            <a:r>
              <a:rPr lang="en-US" sz="1500" b="0" i="0" u="none" strike="noStrike" cap="none">
                <a:solidFill>
                  <a:schemeClr val="lt1"/>
                </a:solidFill>
                <a:latin typeface="Arial"/>
                <a:ea typeface="Arial"/>
                <a:cs typeface="Arial"/>
                <a:sym typeface="Arial"/>
              </a:rPr>
              <a:t> </a:t>
            </a:r>
            <a:r>
              <a:rPr lang="en-US" sz="1500">
                <a:solidFill>
                  <a:schemeClr val="lt1"/>
                </a:solidFill>
              </a:rPr>
              <a:t>Kelsey Jones</a:t>
            </a:r>
            <a:r>
              <a:rPr lang="en-US" sz="1500" b="0" i="0" u="none" strike="noStrike" cap="none">
                <a:solidFill>
                  <a:schemeClr val="lt1"/>
                </a:solidFill>
                <a:latin typeface="Arial"/>
                <a:ea typeface="Arial"/>
                <a:cs typeface="Arial"/>
                <a:sym typeface="Arial"/>
              </a:rPr>
              <a:t>, </a:t>
            </a:r>
            <a:r>
              <a:rPr lang="en-US" sz="1500">
                <a:solidFill>
                  <a:schemeClr val="lt1"/>
                </a:solidFill>
              </a:rPr>
              <a:t>Matthew Webb</a:t>
            </a:r>
            <a:endParaRPr sz="2400" b="1" i="0" u="sng" strike="noStrike" cap="none">
              <a:solidFill>
                <a:srgbClr val="F3F3F3"/>
              </a:solidFill>
              <a:latin typeface="Oswald"/>
              <a:ea typeface="Oswald"/>
              <a:cs typeface="Oswald"/>
              <a:sym typeface="Oswald"/>
            </a:endParaRPr>
          </a:p>
        </p:txBody>
      </p:sp>
      <p:pic>
        <p:nvPicPr>
          <p:cNvPr id="98" name="Google Shape;98;p1"/>
          <p:cNvPicPr preferRelativeResize="0"/>
          <p:nvPr/>
        </p:nvPicPr>
        <p:blipFill>
          <a:blip r:embed="rId3">
            <a:alphaModFix/>
          </a:blip>
          <a:stretch>
            <a:fillRect/>
          </a:stretch>
        </p:blipFill>
        <p:spPr>
          <a:xfrm>
            <a:off x="6691075" y="3064850"/>
            <a:ext cx="2332575" cy="222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4"/>
          <p:cNvSpPr txBox="1"/>
          <p:nvPr/>
        </p:nvSpPr>
        <p:spPr>
          <a:xfrm>
            <a:off x="1264513" y="1126400"/>
            <a:ext cx="66150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100">
                <a:solidFill>
                  <a:schemeClr val="lt1"/>
                </a:solidFill>
              </a:rPr>
              <a:t>-- 1) Select all employees who work in a particular department</a:t>
            </a:r>
            <a:endParaRPr sz="1100">
              <a:solidFill>
                <a:schemeClr val="lt1"/>
              </a:solidFill>
            </a:endParaRPr>
          </a:p>
          <a:p>
            <a:pPr marL="0" lvl="0" indent="0" algn="l" rtl="0">
              <a:lnSpc>
                <a:spcPct val="115000"/>
              </a:lnSpc>
              <a:spcBef>
                <a:spcPts val="0"/>
              </a:spcBef>
              <a:spcAft>
                <a:spcPts val="0"/>
              </a:spcAft>
              <a:buClr>
                <a:schemeClr val="dk1"/>
              </a:buClr>
              <a:buSzPts val="1100"/>
              <a:buFont typeface="Arial"/>
              <a:buNone/>
            </a:pPr>
            <a:r>
              <a:rPr lang="en-US" sz="1100">
                <a:solidFill>
                  <a:schemeClr val="lt1"/>
                </a:solidFill>
              </a:rPr>
              <a:t>select * from employee minus select * from employee where not dept_id = 1;</a:t>
            </a:r>
            <a:endParaRPr sz="1100">
              <a:solidFill>
                <a:schemeClr val="lt1"/>
              </a:solidFill>
            </a:endParaRPr>
          </a:p>
          <a:p>
            <a:pPr marL="0" lvl="0" indent="0" algn="l" rtl="0">
              <a:lnSpc>
                <a:spcPct val="115000"/>
              </a:lnSpc>
              <a:spcBef>
                <a:spcPts val="0"/>
              </a:spcBef>
              <a:spcAft>
                <a:spcPts val="0"/>
              </a:spcAft>
              <a:buClr>
                <a:schemeClr val="dk1"/>
              </a:buClr>
              <a:buSzPts val="1100"/>
              <a:buFont typeface="Arial"/>
              <a:buNone/>
            </a:pPr>
            <a:endParaRPr sz="1100">
              <a:solidFill>
                <a:schemeClr val="lt1"/>
              </a:solidFill>
            </a:endParaRPr>
          </a:p>
        </p:txBody>
      </p:sp>
      <p:sp>
        <p:nvSpPr>
          <p:cNvPr id="172" name="Google Shape;172;p4"/>
          <p:cNvSpPr txBox="1"/>
          <p:nvPr/>
        </p:nvSpPr>
        <p:spPr>
          <a:xfrm>
            <a:off x="122524" y="473625"/>
            <a:ext cx="1599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2300">
                <a:solidFill>
                  <a:schemeClr val="lt1"/>
                </a:solidFill>
              </a:rPr>
              <a:t>Questions</a:t>
            </a:r>
            <a:endParaRPr sz="2300" b="0" i="0" u="none" strike="noStrike" cap="none">
              <a:solidFill>
                <a:schemeClr val="lt1"/>
              </a:solidFill>
              <a:latin typeface="Arial"/>
              <a:ea typeface="Arial"/>
              <a:cs typeface="Arial"/>
              <a:sym typeface="Arial"/>
            </a:endParaRPr>
          </a:p>
        </p:txBody>
      </p:sp>
      <p:pic>
        <p:nvPicPr>
          <p:cNvPr id="173" name="Google Shape;173;p4"/>
          <p:cNvPicPr preferRelativeResize="0"/>
          <p:nvPr/>
        </p:nvPicPr>
        <p:blipFill>
          <a:blip r:embed="rId3">
            <a:alphaModFix/>
          </a:blip>
          <a:stretch>
            <a:fillRect/>
          </a:stretch>
        </p:blipFill>
        <p:spPr>
          <a:xfrm>
            <a:off x="641554" y="1932575"/>
            <a:ext cx="7860933" cy="138541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882ea5b1a4_0_2"/>
          <p:cNvSpPr txBox="1"/>
          <p:nvPr/>
        </p:nvSpPr>
        <p:spPr>
          <a:xfrm>
            <a:off x="1558225" y="485475"/>
            <a:ext cx="68169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100">
                <a:solidFill>
                  <a:schemeClr val="lt1"/>
                </a:solidFill>
              </a:rPr>
              <a:t>-- 2) Display customers, their age and test type</a:t>
            </a:r>
            <a:endParaRPr sz="1100">
              <a:solidFill>
                <a:schemeClr val="lt1"/>
              </a:solidFill>
            </a:endParaRPr>
          </a:p>
          <a:p>
            <a:pPr marL="0" lvl="0" indent="0" algn="l" rtl="0">
              <a:lnSpc>
                <a:spcPct val="115000"/>
              </a:lnSpc>
              <a:spcBef>
                <a:spcPts val="0"/>
              </a:spcBef>
              <a:spcAft>
                <a:spcPts val="0"/>
              </a:spcAft>
              <a:buClr>
                <a:schemeClr val="dk1"/>
              </a:buClr>
              <a:buSzPts val="1100"/>
              <a:buFont typeface="Arial"/>
              <a:buNone/>
            </a:pPr>
            <a:r>
              <a:rPr lang="en-US" sz="1100">
                <a:solidFill>
                  <a:schemeClr val="lt1"/>
                </a:solidFill>
              </a:rPr>
              <a:t>select CONCAT(CONCAT(c_fname, ' '), c_lname) as CUSTOMER, age, test_name from customer, test_type where customer.test_id = test_type.test_id;</a:t>
            </a:r>
            <a:endParaRPr sz="1100">
              <a:solidFill>
                <a:schemeClr val="lt1"/>
              </a:solidFill>
            </a:endParaRPr>
          </a:p>
          <a:p>
            <a:pPr marL="0" lvl="0" indent="0" algn="l" rtl="0">
              <a:lnSpc>
                <a:spcPct val="115000"/>
              </a:lnSpc>
              <a:spcBef>
                <a:spcPts val="0"/>
              </a:spcBef>
              <a:spcAft>
                <a:spcPts val="0"/>
              </a:spcAft>
              <a:buNone/>
            </a:pPr>
            <a:endParaRPr sz="1100">
              <a:solidFill>
                <a:schemeClr val="lt1"/>
              </a:solidFill>
            </a:endParaRPr>
          </a:p>
          <a:p>
            <a:pPr marL="0" lvl="0" indent="0" algn="l" rtl="0">
              <a:lnSpc>
                <a:spcPct val="115000"/>
              </a:lnSpc>
              <a:spcBef>
                <a:spcPts val="0"/>
              </a:spcBef>
              <a:spcAft>
                <a:spcPts val="0"/>
              </a:spcAft>
              <a:buNone/>
            </a:pPr>
            <a:endParaRPr sz="1100">
              <a:solidFill>
                <a:schemeClr val="lt1"/>
              </a:solidFill>
            </a:endParaRPr>
          </a:p>
        </p:txBody>
      </p:sp>
      <p:sp>
        <p:nvSpPr>
          <p:cNvPr id="179" name="Google Shape;179;g882ea5b1a4_0_2"/>
          <p:cNvSpPr txBox="1"/>
          <p:nvPr/>
        </p:nvSpPr>
        <p:spPr>
          <a:xfrm>
            <a:off x="75075" y="175225"/>
            <a:ext cx="15561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2300">
                <a:solidFill>
                  <a:schemeClr val="lt1"/>
                </a:solidFill>
              </a:rPr>
              <a:t>Questions</a:t>
            </a:r>
            <a:endParaRPr sz="2300" b="0" i="0" u="none" strike="noStrike" cap="none">
              <a:solidFill>
                <a:schemeClr val="lt1"/>
              </a:solidFill>
              <a:latin typeface="Arial"/>
              <a:ea typeface="Arial"/>
              <a:cs typeface="Arial"/>
              <a:sym typeface="Arial"/>
            </a:endParaRPr>
          </a:p>
        </p:txBody>
      </p:sp>
      <p:pic>
        <p:nvPicPr>
          <p:cNvPr id="180" name="Google Shape;180;g882ea5b1a4_0_2"/>
          <p:cNvPicPr preferRelativeResize="0"/>
          <p:nvPr/>
        </p:nvPicPr>
        <p:blipFill>
          <a:blip r:embed="rId3">
            <a:alphaModFix/>
          </a:blip>
          <a:stretch>
            <a:fillRect/>
          </a:stretch>
        </p:blipFill>
        <p:spPr>
          <a:xfrm>
            <a:off x="3615300" y="1225075"/>
            <a:ext cx="1789975" cy="3713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8835483a54_0_57"/>
          <p:cNvSpPr txBox="1"/>
          <p:nvPr/>
        </p:nvSpPr>
        <p:spPr>
          <a:xfrm>
            <a:off x="1424675" y="319425"/>
            <a:ext cx="6615000" cy="47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100">
                <a:solidFill>
                  <a:schemeClr val="lt1"/>
                </a:solidFill>
              </a:rPr>
              <a:t>-- 3) How many customers choose to have a Genealogy test?</a:t>
            </a:r>
            <a:endParaRPr sz="1100">
              <a:solidFill>
                <a:schemeClr val="lt1"/>
              </a:solidFill>
            </a:endParaRPr>
          </a:p>
          <a:p>
            <a:pPr marL="0" lvl="0" indent="0" algn="l" rtl="0">
              <a:lnSpc>
                <a:spcPct val="115000"/>
              </a:lnSpc>
              <a:spcBef>
                <a:spcPts val="0"/>
              </a:spcBef>
              <a:spcAft>
                <a:spcPts val="0"/>
              </a:spcAft>
              <a:buNone/>
            </a:pPr>
            <a:r>
              <a:rPr lang="en-US" sz="1100">
                <a:solidFill>
                  <a:schemeClr val="lt1"/>
                </a:solidFill>
              </a:rPr>
              <a:t>select count(*) as "Number of Genealogy Tests Done" from(select * from test_type where test_name = 'Genealogy');</a:t>
            </a:r>
            <a:endParaRPr sz="1100">
              <a:solidFill>
                <a:schemeClr val="lt1"/>
              </a:solidFill>
            </a:endParaRPr>
          </a:p>
          <a:p>
            <a:pPr marL="0" lvl="0" indent="0" algn="l" rtl="0">
              <a:lnSpc>
                <a:spcPct val="115000"/>
              </a:lnSpc>
              <a:spcBef>
                <a:spcPts val="0"/>
              </a:spcBef>
              <a:spcAft>
                <a:spcPts val="0"/>
              </a:spcAft>
              <a:buClr>
                <a:schemeClr val="dk1"/>
              </a:buClr>
              <a:buSzPts val="1100"/>
              <a:buFont typeface="Arial"/>
              <a:buNone/>
            </a:pPr>
            <a:endParaRPr sz="1100">
              <a:solidFill>
                <a:schemeClr val="lt1"/>
              </a:solidFill>
            </a:endParaRPr>
          </a:p>
          <a:p>
            <a:pPr marL="0" lvl="0" indent="0" algn="l" rtl="0">
              <a:lnSpc>
                <a:spcPct val="115000"/>
              </a:lnSpc>
              <a:spcBef>
                <a:spcPts val="0"/>
              </a:spcBef>
              <a:spcAft>
                <a:spcPts val="0"/>
              </a:spcAft>
              <a:buNone/>
            </a:pPr>
            <a:endParaRPr sz="1100">
              <a:solidFill>
                <a:schemeClr val="lt1"/>
              </a:solidFill>
            </a:endParaRPr>
          </a:p>
          <a:p>
            <a:pPr marL="0" lvl="0" indent="0" algn="l" rtl="0">
              <a:lnSpc>
                <a:spcPct val="115000"/>
              </a:lnSpc>
              <a:spcBef>
                <a:spcPts val="0"/>
              </a:spcBef>
              <a:spcAft>
                <a:spcPts val="0"/>
              </a:spcAft>
              <a:buNone/>
            </a:pPr>
            <a:endParaRPr sz="1100">
              <a:solidFill>
                <a:schemeClr val="lt1"/>
              </a:solidFill>
            </a:endParaRPr>
          </a:p>
        </p:txBody>
      </p:sp>
      <p:pic>
        <p:nvPicPr>
          <p:cNvPr id="186" name="Google Shape;186;g8835483a54_0_57"/>
          <p:cNvPicPr preferRelativeResize="0"/>
          <p:nvPr/>
        </p:nvPicPr>
        <p:blipFill>
          <a:blip r:embed="rId3">
            <a:alphaModFix/>
          </a:blip>
          <a:stretch>
            <a:fillRect/>
          </a:stretch>
        </p:blipFill>
        <p:spPr>
          <a:xfrm>
            <a:off x="3095588" y="959025"/>
            <a:ext cx="1914525" cy="600075"/>
          </a:xfrm>
          <a:prstGeom prst="rect">
            <a:avLst/>
          </a:prstGeom>
          <a:noFill/>
          <a:ln>
            <a:noFill/>
          </a:ln>
        </p:spPr>
      </p:pic>
      <p:sp>
        <p:nvSpPr>
          <p:cNvPr id="187" name="Google Shape;187;g8835483a54_0_57"/>
          <p:cNvSpPr txBox="1"/>
          <p:nvPr/>
        </p:nvSpPr>
        <p:spPr>
          <a:xfrm>
            <a:off x="1386700" y="1817625"/>
            <a:ext cx="5525400" cy="75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100">
                <a:solidFill>
                  <a:schemeClr val="lt1"/>
                </a:solidFill>
              </a:rPr>
              <a:t>-- 4) How many customers choose to have a Traits test?</a:t>
            </a:r>
            <a:endParaRPr sz="1100">
              <a:solidFill>
                <a:schemeClr val="lt1"/>
              </a:solidFill>
            </a:endParaRPr>
          </a:p>
          <a:p>
            <a:pPr marL="0" lvl="0" indent="0" algn="l" rtl="0">
              <a:spcBef>
                <a:spcPts val="0"/>
              </a:spcBef>
              <a:spcAft>
                <a:spcPts val="0"/>
              </a:spcAft>
              <a:buClr>
                <a:schemeClr val="dk1"/>
              </a:buClr>
              <a:buSzPts val="1100"/>
              <a:buFont typeface="Arial"/>
              <a:buNone/>
            </a:pPr>
            <a:r>
              <a:rPr lang="en-US" sz="1100">
                <a:solidFill>
                  <a:schemeClr val="lt1"/>
                </a:solidFill>
              </a:rPr>
              <a:t>select count(*) as "Number of Traits Tests Done" from(select * from test_type where test_name = 'Traits');</a:t>
            </a:r>
            <a:endParaRPr sz="1100">
              <a:solidFill>
                <a:schemeClr val="lt1"/>
              </a:solidFill>
            </a:endParaRPr>
          </a:p>
          <a:p>
            <a:pPr marL="0" lvl="0" indent="0" algn="l" rtl="0">
              <a:spcBef>
                <a:spcPts val="0"/>
              </a:spcBef>
              <a:spcAft>
                <a:spcPts val="0"/>
              </a:spcAft>
              <a:buNone/>
            </a:pPr>
            <a:endParaRPr>
              <a:latin typeface="Calibri"/>
              <a:ea typeface="Calibri"/>
              <a:cs typeface="Calibri"/>
              <a:sym typeface="Calibri"/>
            </a:endParaRPr>
          </a:p>
        </p:txBody>
      </p:sp>
      <p:pic>
        <p:nvPicPr>
          <p:cNvPr id="188" name="Google Shape;188;g8835483a54_0_57"/>
          <p:cNvPicPr preferRelativeResize="0"/>
          <p:nvPr/>
        </p:nvPicPr>
        <p:blipFill>
          <a:blip r:embed="rId4">
            <a:alphaModFix/>
          </a:blip>
          <a:stretch>
            <a:fillRect/>
          </a:stretch>
        </p:blipFill>
        <p:spPr>
          <a:xfrm>
            <a:off x="3157488" y="2777125"/>
            <a:ext cx="1790700" cy="581025"/>
          </a:xfrm>
          <a:prstGeom prst="rect">
            <a:avLst/>
          </a:prstGeom>
          <a:noFill/>
          <a:ln>
            <a:noFill/>
          </a:ln>
        </p:spPr>
      </p:pic>
      <p:sp>
        <p:nvSpPr>
          <p:cNvPr id="189" name="Google Shape;189;g8835483a54_0_57"/>
          <p:cNvSpPr txBox="1"/>
          <p:nvPr/>
        </p:nvSpPr>
        <p:spPr>
          <a:xfrm>
            <a:off x="1499900" y="3688950"/>
            <a:ext cx="5773200" cy="65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a:solidFill>
                  <a:schemeClr val="lt1"/>
                </a:solidFill>
              </a:rPr>
              <a:t>-- 5) How many customers under the age of 40 had a test done?</a:t>
            </a:r>
            <a:endParaRPr sz="1100">
              <a:solidFill>
                <a:schemeClr val="lt1"/>
              </a:solidFill>
            </a:endParaRPr>
          </a:p>
          <a:p>
            <a:pPr marL="0" lvl="0" indent="0" algn="l" rtl="0">
              <a:spcBef>
                <a:spcPts val="0"/>
              </a:spcBef>
              <a:spcAft>
                <a:spcPts val="0"/>
              </a:spcAft>
              <a:buNone/>
            </a:pPr>
            <a:r>
              <a:rPr lang="en-US" sz="1100">
                <a:solidFill>
                  <a:schemeClr val="lt1"/>
                </a:solidFill>
              </a:rPr>
              <a:t>select count(*) as "Customers under 40 that completed a test" from(select * from customer where age &lt; 40);</a:t>
            </a:r>
            <a:endParaRPr sz="1100">
              <a:solidFill>
                <a:schemeClr val="lt1"/>
              </a:solidFill>
            </a:endParaRPr>
          </a:p>
          <a:p>
            <a:pPr marL="0" lvl="0" indent="0" algn="l" rtl="0">
              <a:spcBef>
                <a:spcPts val="0"/>
              </a:spcBef>
              <a:spcAft>
                <a:spcPts val="0"/>
              </a:spcAft>
              <a:buClr>
                <a:schemeClr val="dk1"/>
              </a:buClr>
              <a:buSzPts val="1100"/>
              <a:buFont typeface="Arial"/>
              <a:buNone/>
            </a:pPr>
            <a:r>
              <a:rPr lang="en-US">
                <a:latin typeface="Calibri"/>
                <a:ea typeface="Calibri"/>
                <a:cs typeface="Calibri"/>
                <a:sym typeface="Calibri"/>
              </a:rPr>
              <a:t>om(select * from customer where age &lt; 40);</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pic>
        <p:nvPicPr>
          <p:cNvPr id="190" name="Google Shape;190;g8835483a54_0_57"/>
          <p:cNvPicPr preferRelativeResize="0"/>
          <p:nvPr/>
        </p:nvPicPr>
        <p:blipFill>
          <a:blip r:embed="rId5">
            <a:alphaModFix/>
          </a:blip>
          <a:stretch>
            <a:fillRect/>
          </a:stretch>
        </p:blipFill>
        <p:spPr>
          <a:xfrm>
            <a:off x="2809850" y="4425800"/>
            <a:ext cx="2486025" cy="581025"/>
          </a:xfrm>
          <a:prstGeom prst="rect">
            <a:avLst/>
          </a:prstGeom>
          <a:noFill/>
          <a:ln>
            <a:noFill/>
          </a:ln>
        </p:spPr>
      </p:pic>
      <p:sp>
        <p:nvSpPr>
          <p:cNvPr id="191" name="Google Shape;191;g8835483a54_0_57"/>
          <p:cNvSpPr txBox="1"/>
          <p:nvPr/>
        </p:nvSpPr>
        <p:spPr>
          <a:xfrm>
            <a:off x="45525" y="91050"/>
            <a:ext cx="1980000" cy="51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solidFill>
                  <a:schemeClr val="lt1"/>
                </a:solidFill>
              </a:rPr>
              <a:t>Questions</a:t>
            </a:r>
            <a:endParaRPr sz="20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8835483a54_0_72"/>
          <p:cNvSpPr txBox="1"/>
          <p:nvPr/>
        </p:nvSpPr>
        <p:spPr>
          <a:xfrm>
            <a:off x="1410000" y="539175"/>
            <a:ext cx="6615000" cy="93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100">
                <a:solidFill>
                  <a:schemeClr val="lt1"/>
                </a:solidFill>
              </a:rPr>
              <a:t>-- 6) How many customers have brown hair?</a:t>
            </a:r>
            <a:endParaRPr sz="1100">
              <a:solidFill>
                <a:schemeClr val="lt1"/>
              </a:solidFill>
            </a:endParaRPr>
          </a:p>
          <a:p>
            <a:pPr marL="0" lvl="0" indent="0" algn="l" rtl="0">
              <a:lnSpc>
                <a:spcPct val="115000"/>
              </a:lnSpc>
              <a:spcBef>
                <a:spcPts val="0"/>
              </a:spcBef>
              <a:spcAft>
                <a:spcPts val="0"/>
              </a:spcAft>
              <a:buNone/>
            </a:pPr>
            <a:r>
              <a:rPr lang="en-US" sz="1100">
                <a:solidFill>
                  <a:schemeClr val="lt1"/>
                </a:solidFill>
              </a:rPr>
              <a:t>select count(*) as "Customers with brown hair" from(select * from customer, test_type, test_results where customer.test_id = test_type.test_id and test_type.test_number = test_results.test_number and test_results.hair_color_id = 1);</a:t>
            </a:r>
            <a:endParaRPr sz="1100">
              <a:solidFill>
                <a:schemeClr val="lt1"/>
              </a:solidFill>
            </a:endParaRPr>
          </a:p>
          <a:p>
            <a:pPr marL="0" lvl="0" indent="0" algn="l" rtl="0">
              <a:lnSpc>
                <a:spcPct val="115000"/>
              </a:lnSpc>
              <a:spcBef>
                <a:spcPts val="0"/>
              </a:spcBef>
              <a:spcAft>
                <a:spcPts val="0"/>
              </a:spcAft>
              <a:buNone/>
            </a:pPr>
            <a:endParaRPr sz="1100">
              <a:solidFill>
                <a:schemeClr val="lt1"/>
              </a:solidFill>
            </a:endParaRPr>
          </a:p>
          <a:p>
            <a:pPr marL="0" lvl="0" indent="0" algn="l" rtl="0">
              <a:lnSpc>
                <a:spcPct val="115000"/>
              </a:lnSpc>
              <a:spcBef>
                <a:spcPts val="0"/>
              </a:spcBef>
              <a:spcAft>
                <a:spcPts val="0"/>
              </a:spcAft>
              <a:buNone/>
            </a:pPr>
            <a:endParaRPr sz="1100">
              <a:solidFill>
                <a:schemeClr val="lt1"/>
              </a:solidFill>
            </a:endParaRPr>
          </a:p>
          <a:p>
            <a:pPr marL="0" lvl="0" indent="0" algn="l" rtl="0">
              <a:lnSpc>
                <a:spcPct val="115000"/>
              </a:lnSpc>
              <a:spcBef>
                <a:spcPts val="0"/>
              </a:spcBef>
              <a:spcAft>
                <a:spcPts val="0"/>
              </a:spcAft>
              <a:buNone/>
            </a:pPr>
            <a:endParaRPr sz="1100">
              <a:solidFill>
                <a:schemeClr val="lt1"/>
              </a:solidFill>
            </a:endParaRPr>
          </a:p>
          <a:p>
            <a:pPr marL="0" lvl="0" indent="0" algn="l" rtl="0">
              <a:lnSpc>
                <a:spcPct val="115000"/>
              </a:lnSpc>
              <a:spcBef>
                <a:spcPts val="0"/>
              </a:spcBef>
              <a:spcAft>
                <a:spcPts val="0"/>
              </a:spcAft>
              <a:buNone/>
            </a:pPr>
            <a:endParaRPr sz="1100">
              <a:solidFill>
                <a:schemeClr val="lt1"/>
              </a:solidFill>
            </a:endParaRPr>
          </a:p>
        </p:txBody>
      </p:sp>
      <p:sp>
        <p:nvSpPr>
          <p:cNvPr id="197" name="Google Shape;197;g8835483a54_0_72"/>
          <p:cNvSpPr txBox="1"/>
          <p:nvPr/>
        </p:nvSpPr>
        <p:spPr>
          <a:xfrm>
            <a:off x="1528200" y="2666600"/>
            <a:ext cx="5525400" cy="75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a:solidFill>
                  <a:schemeClr val="lt1"/>
                </a:solidFill>
              </a:rPr>
              <a:t>-- 7) How many customers have blue eyes?</a:t>
            </a:r>
            <a:endParaRPr sz="1100">
              <a:solidFill>
                <a:schemeClr val="lt1"/>
              </a:solidFill>
            </a:endParaRPr>
          </a:p>
          <a:p>
            <a:pPr marL="0" lvl="0" indent="0" algn="l" rtl="0">
              <a:spcBef>
                <a:spcPts val="0"/>
              </a:spcBef>
              <a:spcAft>
                <a:spcPts val="0"/>
              </a:spcAft>
              <a:buNone/>
            </a:pPr>
            <a:r>
              <a:rPr lang="en-US" sz="1100">
                <a:solidFill>
                  <a:schemeClr val="lt1"/>
                </a:solidFill>
              </a:rPr>
              <a:t>select count(*) as "Customers with blue eyes" from(select * from customer, test_type, test_results where customer.test_id = test_type.test_id and test_type.test_number = test_results.test_number and test_results.eye_color_id = 2);</a:t>
            </a:r>
            <a:endParaRPr sz="1100">
              <a:solidFill>
                <a:schemeClr val="lt1"/>
              </a:solidFill>
            </a:endParaRPr>
          </a:p>
          <a:p>
            <a:pPr marL="0" lvl="0" indent="0" algn="l" rtl="0">
              <a:spcBef>
                <a:spcPts val="0"/>
              </a:spcBef>
              <a:spcAft>
                <a:spcPts val="0"/>
              </a:spcAft>
              <a:buNone/>
            </a:pPr>
            <a:endParaRPr sz="1200">
              <a:solidFill>
                <a:schemeClr val="lt1"/>
              </a:solidFill>
            </a:endParaRPr>
          </a:p>
          <a:p>
            <a:pPr marL="0" lvl="0" indent="0" algn="l" rtl="0">
              <a:spcBef>
                <a:spcPts val="0"/>
              </a:spcBef>
              <a:spcAft>
                <a:spcPts val="0"/>
              </a:spcAft>
              <a:buNone/>
            </a:pPr>
            <a:endParaRPr>
              <a:latin typeface="Calibri"/>
              <a:ea typeface="Calibri"/>
              <a:cs typeface="Calibri"/>
              <a:sym typeface="Calibri"/>
            </a:endParaRPr>
          </a:p>
        </p:txBody>
      </p:sp>
      <p:pic>
        <p:nvPicPr>
          <p:cNvPr id="198" name="Google Shape;198;g8835483a54_0_72"/>
          <p:cNvPicPr preferRelativeResize="0"/>
          <p:nvPr/>
        </p:nvPicPr>
        <p:blipFill>
          <a:blip r:embed="rId3">
            <a:alphaModFix/>
          </a:blip>
          <a:stretch>
            <a:fillRect/>
          </a:stretch>
        </p:blipFill>
        <p:spPr>
          <a:xfrm>
            <a:off x="3222975" y="1634163"/>
            <a:ext cx="1566100" cy="558667"/>
          </a:xfrm>
          <a:prstGeom prst="rect">
            <a:avLst/>
          </a:prstGeom>
          <a:noFill/>
          <a:ln>
            <a:noFill/>
          </a:ln>
        </p:spPr>
      </p:pic>
      <p:pic>
        <p:nvPicPr>
          <p:cNvPr id="199" name="Google Shape;199;g8835483a54_0_72"/>
          <p:cNvPicPr preferRelativeResize="0"/>
          <p:nvPr/>
        </p:nvPicPr>
        <p:blipFill>
          <a:blip r:embed="rId4">
            <a:alphaModFix/>
          </a:blip>
          <a:stretch>
            <a:fillRect/>
          </a:stretch>
        </p:blipFill>
        <p:spPr>
          <a:xfrm>
            <a:off x="3205925" y="3737013"/>
            <a:ext cx="1600200" cy="571500"/>
          </a:xfrm>
          <a:prstGeom prst="rect">
            <a:avLst/>
          </a:prstGeom>
          <a:noFill/>
          <a:ln>
            <a:noFill/>
          </a:ln>
        </p:spPr>
      </p:pic>
      <p:sp>
        <p:nvSpPr>
          <p:cNvPr id="200" name="Google Shape;200;g8835483a54_0_72"/>
          <p:cNvSpPr txBox="1"/>
          <p:nvPr/>
        </p:nvSpPr>
        <p:spPr>
          <a:xfrm>
            <a:off x="53100" y="129075"/>
            <a:ext cx="1600200" cy="41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300">
                <a:solidFill>
                  <a:schemeClr val="lt1"/>
                </a:solidFill>
              </a:rPr>
              <a:t>Questions</a:t>
            </a:r>
            <a:endParaRPr sz="23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8835483a54_0_85"/>
          <p:cNvSpPr txBox="1"/>
          <p:nvPr/>
        </p:nvSpPr>
        <p:spPr>
          <a:xfrm>
            <a:off x="1410000" y="539175"/>
            <a:ext cx="6615000" cy="93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100">
                <a:solidFill>
                  <a:schemeClr val="lt1"/>
                </a:solidFill>
              </a:rPr>
              <a:t>-- 8) List customers outside of the United States?</a:t>
            </a:r>
            <a:endParaRPr sz="1100">
              <a:solidFill>
                <a:schemeClr val="lt1"/>
              </a:solidFill>
            </a:endParaRPr>
          </a:p>
          <a:p>
            <a:pPr marL="0" lvl="0" indent="0" algn="l" rtl="0">
              <a:lnSpc>
                <a:spcPct val="115000"/>
              </a:lnSpc>
              <a:spcBef>
                <a:spcPts val="0"/>
              </a:spcBef>
              <a:spcAft>
                <a:spcPts val="0"/>
              </a:spcAft>
              <a:buNone/>
            </a:pPr>
            <a:r>
              <a:rPr lang="en-US" sz="1100">
                <a:solidFill>
                  <a:schemeClr val="lt1"/>
                </a:solidFill>
              </a:rPr>
              <a:t>select CONCAT(CONCAT(c_fname, ' '), c_lname) as CUSTOMER, country_name from customer, country where not customer.country_id = 1 and customer.country_id = country.country_id;</a:t>
            </a:r>
            <a:endParaRPr sz="1100">
              <a:solidFill>
                <a:schemeClr val="lt1"/>
              </a:solidFill>
            </a:endParaRPr>
          </a:p>
          <a:p>
            <a:pPr marL="0" lvl="0" indent="0" algn="l" rtl="0">
              <a:lnSpc>
                <a:spcPct val="115000"/>
              </a:lnSpc>
              <a:spcBef>
                <a:spcPts val="0"/>
              </a:spcBef>
              <a:spcAft>
                <a:spcPts val="0"/>
              </a:spcAft>
              <a:buNone/>
            </a:pPr>
            <a:endParaRPr sz="1100">
              <a:solidFill>
                <a:schemeClr val="lt1"/>
              </a:solidFill>
            </a:endParaRPr>
          </a:p>
          <a:p>
            <a:pPr marL="0" lvl="0" indent="0" algn="l" rtl="0">
              <a:lnSpc>
                <a:spcPct val="115000"/>
              </a:lnSpc>
              <a:spcBef>
                <a:spcPts val="0"/>
              </a:spcBef>
              <a:spcAft>
                <a:spcPts val="0"/>
              </a:spcAft>
              <a:buNone/>
            </a:pPr>
            <a:endParaRPr sz="1100">
              <a:solidFill>
                <a:schemeClr val="lt1"/>
              </a:solidFill>
            </a:endParaRPr>
          </a:p>
          <a:p>
            <a:pPr marL="0" lvl="0" indent="0" algn="l" rtl="0">
              <a:lnSpc>
                <a:spcPct val="115000"/>
              </a:lnSpc>
              <a:spcBef>
                <a:spcPts val="0"/>
              </a:spcBef>
              <a:spcAft>
                <a:spcPts val="0"/>
              </a:spcAft>
              <a:buNone/>
            </a:pPr>
            <a:endParaRPr sz="1100">
              <a:solidFill>
                <a:schemeClr val="lt1"/>
              </a:solidFill>
            </a:endParaRPr>
          </a:p>
          <a:p>
            <a:pPr marL="0" lvl="0" indent="0" algn="l" rtl="0">
              <a:lnSpc>
                <a:spcPct val="115000"/>
              </a:lnSpc>
              <a:spcBef>
                <a:spcPts val="0"/>
              </a:spcBef>
              <a:spcAft>
                <a:spcPts val="0"/>
              </a:spcAft>
              <a:buNone/>
            </a:pPr>
            <a:endParaRPr sz="1100">
              <a:solidFill>
                <a:schemeClr val="lt1"/>
              </a:solidFill>
            </a:endParaRPr>
          </a:p>
          <a:p>
            <a:pPr marL="0" lvl="0" indent="0" algn="l" rtl="0">
              <a:lnSpc>
                <a:spcPct val="115000"/>
              </a:lnSpc>
              <a:spcBef>
                <a:spcPts val="0"/>
              </a:spcBef>
              <a:spcAft>
                <a:spcPts val="0"/>
              </a:spcAft>
              <a:buNone/>
            </a:pPr>
            <a:endParaRPr sz="1100">
              <a:solidFill>
                <a:schemeClr val="lt1"/>
              </a:solidFill>
            </a:endParaRPr>
          </a:p>
        </p:txBody>
      </p:sp>
      <p:pic>
        <p:nvPicPr>
          <p:cNvPr id="206" name="Google Shape;206;g8835483a54_0_85"/>
          <p:cNvPicPr preferRelativeResize="0"/>
          <p:nvPr/>
        </p:nvPicPr>
        <p:blipFill>
          <a:blip r:embed="rId3">
            <a:alphaModFix/>
          </a:blip>
          <a:stretch>
            <a:fillRect/>
          </a:stretch>
        </p:blipFill>
        <p:spPr>
          <a:xfrm>
            <a:off x="3173400" y="1478775"/>
            <a:ext cx="1876425" cy="3219450"/>
          </a:xfrm>
          <a:prstGeom prst="rect">
            <a:avLst/>
          </a:prstGeom>
          <a:noFill/>
          <a:ln>
            <a:noFill/>
          </a:ln>
        </p:spPr>
      </p:pic>
      <p:sp>
        <p:nvSpPr>
          <p:cNvPr id="207" name="Google Shape;207;g8835483a54_0_85"/>
          <p:cNvSpPr txBox="1"/>
          <p:nvPr/>
        </p:nvSpPr>
        <p:spPr>
          <a:xfrm>
            <a:off x="68275" y="53100"/>
            <a:ext cx="1547700" cy="48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300">
                <a:solidFill>
                  <a:schemeClr val="lt1"/>
                </a:solidFill>
              </a:rPr>
              <a:t>Questions</a:t>
            </a:r>
            <a:endParaRPr sz="23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8835483a54_0_94"/>
          <p:cNvSpPr txBox="1"/>
          <p:nvPr/>
        </p:nvSpPr>
        <p:spPr>
          <a:xfrm>
            <a:off x="1381700" y="730200"/>
            <a:ext cx="6615000" cy="93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100">
                <a:solidFill>
                  <a:schemeClr val="lt1"/>
                </a:solidFill>
              </a:rPr>
              <a:t>-- 9) List test facilities outside the united states.</a:t>
            </a:r>
            <a:endParaRPr sz="1100">
              <a:solidFill>
                <a:schemeClr val="lt1"/>
              </a:solidFill>
            </a:endParaRPr>
          </a:p>
          <a:p>
            <a:pPr marL="0" lvl="0" indent="0" algn="l" rtl="0">
              <a:lnSpc>
                <a:spcPct val="115000"/>
              </a:lnSpc>
              <a:spcBef>
                <a:spcPts val="0"/>
              </a:spcBef>
              <a:spcAft>
                <a:spcPts val="0"/>
              </a:spcAft>
              <a:buNone/>
            </a:pPr>
            <a:r>
              <a:rPr lang="en-US" sz="1100">
                <a:solidFill>
                  <a:schemeClr val="lt1"/>
                </a:solidFill>
              </a:rPr>
              <a:t>select tf_name, tf_address, city, state, country_name from test_facility, country where not test_facility.country_id = 1 and test_facility.country_id = country.country_id;</a:t>
            </a:r>
            <a:endParaRPr sz="1100">
              <a:solidFill>
                <a:schemeClr val="lt1"/>
              </a:solidFill>
            </a:endParaRPr>
          </a:p>
          <a:p>
            <a:pPr marL="0" lvl="0" indent="0" algn="l" rtl="0">
              <a:lnSpc>
                <a:spcPct val="115000"/>
              </a:lnSpc>
              <a:spcBef>
                <a:spcPts val="0"/>
              </a:spcBef>
              <a:spcAft>
                <a:spcPts val="0"/>
              </a:spcAft>
              <a:buNone/>
            </a:pPr>
            <a:endParaRPr sz="1100">
              <a:solidFill>
                <a:schemeClr val="lt1"/>
              </a:solidFill>
            </a:endParaRPr>
          </a:p>
          <a:p>
            <a:pPr marL="0" lvl="0" indent="0" algn="l" rtl="0">
              <a:lnSpc>
                <a:spcPct val="115000"/>
              </a:lnSpc>
              <a:spcBef>
                <a:spcPts val="0"/>
              </a:spcBef>
              <a:spcAft>
                <a:spcPts val="0"/>
              </a:spcAft>
              <a:buNone/>
            </a:pPr>
            <a:endParaRPr sz="1100">
              <a:solidFill>
                <a:schemeClr val="lt1"/>
              </a:solidFill>
            </a:endParaRPr>
          </a:p>
          <a:p>
            <a:pPr marL="0" lvl="0" indent="0" algn="l" rtl="0">
              <a:lnSpc>
                <a:spcPct val="115000"/>
              </a:lnSpc>
              <a:spcBef>
                <a:spcPts val="0"/>
              </a:spcBef>
              <a:spcAft>
                <a:spcPts val="0"/>
              </a:spcAft>
              <a:buNone/>
            </a:pPr>
            <a:endParaRPr sz="1100">
              <a:solidFill>
                <a:schemeClr val="lt1"/>
              </a:solidFill>
            </a:endParaRPr>
          </a:p>
          <a:p>
            <a:pPr marL="0" lvl="0" indent="0" algn="l" rtl="0">
              <a:lnSpc>
                <a:spcPct val="115000"/>
              </a:lnSpc>
              <a:spcBef>
                <a:spcPts val="0"/>
              </a:spcBef>
              <a:spcAft>
                <a:spcPts val="0"/>
              </a:spcAft>
              <a:buNone/>
            </a:pPr>
            <a:endParaRPr sz="1100">
              <a:solidFill>
                <a:schemeClr val="lt1"/>
              </a:solidFill>
            </a:endParaRPr>
          </a:p>
          <a:p>
            <a:pPr marL="0" lvl="0" indent="0" algn="l" rtl="0">
              <a:lnSpc>
                <a:spcPct val="115000"/>
              </a:lnSpc>
              <a:spcBef>
                <a:spcPts val="0"/>
              </a:spcBef>
              <a:spcAft>
                <a:spcPts val="0"/>
              </a:spcAft>
              <a:buNone/>
            </a:pPr>
            <a:endParaRPr sz="1100">
              <a:solidFill>
                <a:schemeClr val="lt1"/>
              </a:solidFill>
            </a:endParaRPr>
          </a:p>
          <a:p>
            <a:pPr marL="0" lvl="0" indent="0" algn="l" rtl="0">
              <a:lnSpc>
                <a:spcPct val="115000"/>
              </a:lnSpc>
              <a:spcBef>
                <a:spcPts val="0"/>
              </a:spcBef>
              <a:spcAft>
                <a:spcPts val="0"/>
              </a:spcAft>
              <a:buNone/>
            </a:pPr>
            <a:endParaRPr sz="1100">
              <a:solidFill>
                <a:schemeClr val="lt1"/>
              </a:solidFill>
            </a:endParaRPr>
          </a:p>
          <a:p>
            <a:pPr marL="0" lvl="0" indent="0" algn="l" rtl="0">
              <a:lnSpc>
                <a:spcPct val="115000"/>
              </a:lnSpc>
              <a:spcBef>
                <a:spcPts val="0"/>
              </a:spcBef>
              <a:spcAft>
                <a:spcPts val="0"/>
              </a:spcAft>
              <a:buNone/>
            </a:pPr>
            <a:endParaRPr sz="1100">
              <a:solidFill>
                <a:schemeClr val="lt1"/>
              </a:solidFill>
            </a:endParaRPr>
          </a:p>
        </p:txBody>
      </p:sp>
      <p:pic>
        <p:nvPicPr>
          <p:cNvPr id="213" name="Google Shape;213;g8835483a54_0_94"/>
          <p:cNvPicPr preferRelativeResize="0"/>
          <p:nvPr/>
        </p:nvPicPr>
        <p:blipFill>
          <a:blip r:embed="rId3">
            <a:alphaModFix/>
          </a:blip>
          <a:stretch>
            <a:fillRect/>
          </a:stretch>
        </p:blipFill>
        <p:spPr>
          <a:xfrm>
            <a:off x="1217675" y="1896100"/>
            <a:ext cx="6073150" cy="2185925"/>
          </a:xfrm>
          <a:prstGeom prst="rect">
            <a:avLst/>
          </a:prstGeom>
          <a:noFill/>
          <a:ln>
            <a:noFill/>
          </a:ln>
        </p:spPr>
      </p:pic>
      <p:sp>
        <p:nvSpPr>
          <p:cNvPr id="214" name="Google Shape;214;g8835483a54_0_94"/>
          <p:cNvSpPr txBox="1"/>
          <p:nvPr/>
        </p:nvSpPr>
        <p:spPr>
          <a:xfrm>
            <a:off x="151725" y="136575"/>
            <a:ext cx="1456500" cy="53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300">
                <a:solidFill>
                  <a:schemeClr val="lt1"/>
                </a:solidFill>
                <a:latin typeface="Calibri"/>
                <a:ea typeface="Calibri"/>
                <a:cs typeface="Calibri"/>
                <a:sym typeface="Calibri"/>
              </a:rPr>
              <a:t>Questions</a:t>
            </a:r>
            <a:endParaRPr sz="2300">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8835483a54_1_15"/>
          <p:cNvSpPr txBox="1">
            <a:spLocks noGrp="1"/>
          </p:cNvSpPr>
          <p:nvPr>
            <p:ph type="title"/>
          </p:nvPr>
        </p:nvSpPr>
        <p:spPr>
          <a:xfrm>
            <a:off x="1100412" y="799325"/>
            <a:ext cx="6446400" cy="763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1100">
                <a:solidFill>
                  <a:schemeClr val="lt1"/>
                </a:solidFill>
              </a:rPr>
              <a:t>--10) Displays the average age of the customers by country.</a:t>
            </a:r>
            <a:endParaRPr sz="1100">
              <a:solidFill>
                <a:schemeClr val="lt1"/>
              </a:solidFill>
            </a:endParaRPr>
          </a:p>
          <a:p>
            <a:pPr marL="0" lvl="0" indent="0" algn="l" rtl="0">
              <a:spcBef>
                <a:spcPts val="0"/>
              </a:spcBef>
              <a:spcAft>
                <a:spcPts val="0"/>
              </a:spcAft>
              <a:buClr>
                <a:schemeClr val="dk1"/>
              </a:buClr>
              <a:buSzPts val="1100"/>
              <a:buFont typeface="Arial"/>
              <a:buNone/>
            </a:pPr>
            <a:r>
              <a:rPr lang="en-US" sz="1100">
                <a:solidFill>
                  <a:schemeClr val="lt1"/>
                </a:solidFill>
              </a:rPr>
              <a:t>SELECT country.country_name as "Country", CAST(AVG(age) as INT) as "Average Age of Customer"</a:t>
            </a:r>
            <a:endParaRPr sz="1100">
              <a:solidFill>
                <a:schemeClr val="lt1"/>
              </a:solidFill>
            </a:endParaRPr>
          </a:p>
          <a:p>
            <a:pPr marL="0" lvl="0" indent="0" algn="l" rtl="0">
              <a:spcBef>
                <a:spcPts val="0"/>
              </a:spcBef>
              <a:spcAft>
                <a:spcPts val="0"/>
              </a:spcAft>
              <a:buClr>
                <a:schemeClr val="dk1"/>
              </a:buClr>
              <a:buSzPts val="1100"/>
              <a:buFont typeface="Arial"/>
              <a:buNone/>
            </a:pPr>
            <a:r>
              <a:rPr lang="en-US" sz="1100">
                <a:solidFill>
                  <a:schemeClr val="lt1"/>
                </a:solidFill>
              </a:rPr>
              <a:t>FROM customer INNER JOIN country ON customer.country_id = country.country_id GROUP BY country_name;</a:t>
            </a:r>
            <a:endParaRPr sz="1100">
              <a:solidFill>
                <a:schemeClr val="lt1"/>
              </a:solidFill>
            </a:endParaRPr>
          </a:p>
          <a:p>
            <a:pPr marL="0" lvl="0" indent="0" algn="l" rtl="0">
              <a:spcBef>
                <a:spcPts val="0"/>
              </a:spcBef>
              <a:spcAft>
                <a:spcPts val="0"/>
              </a:spcAft>
              <a:buNone/>
            </a:pPr>
            <a:endParaRPr sz="1100">
              <a:solidFill>
                <a:schemeClr val="lt1"/>
              </a:solidFill>
              <a:latin typeface="Arial"/>
              <a:ea typeface="Arial"/>
              <a:cs typeface="Arial"/>
              <a:sym typeface="Arial"/>
            </a:endParaRPr>
          </a:p>
        </p:txBody>
      </p:sp>
      <p:pic>
        <p:nvPicPr>
          <p:cNvPr id="221" name="Google Shape;221;g8835483a54_1_15"/>
          <p:cNvPicPr preferRelativeResize="0"/>
          <p:nvPr/>
        </p:nvPicPr>
        <p:blipFill>
          <a:blip r:embed="rId3">
            <a:alphaModFix/>
          </a:blip>
          <a:stretch>
            <a:fillRect/>
          </a:stretch>
        </p:blipFill>
        <p:spPr>
          <a:xfrm>
            <a:off x="2806725" y="1709801"/>
            <a:ext cx="3033775" cy="3012025"/>
          </a:xfrm>
          <a:prstGeom prst="rect">
            <a:avLst/>
          </a:prstGeom>
          <a:noFill/>
          <a:ln>
            <a:noFill/>
          </a:ln>
        </p:spPr>
      </p:pic>
      <p:sp>
        <p:nvSpPr>
          <p:cNvPr id="222" name="Google Shape;222;g8835483a54_1_15"/>
          <p:cNvSpPr txBox="1"/>
          <p:nvPr/>
        </p:nvSpPr>
        <p:spPr>
          <a:xfrm>
            <a:off x="182075" y="144150"/>
            <a:ext cx="1661400" cy="50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300">
                <a:solidFill>
                  <a:schemeClr val="lt1"/>
                </a:solidFill>
              </a:rPr>
              <a:t>Questions</a:t>
            </a:r>
            <a:endParaRPr sz="23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8835483a54_0_102"/>
          <p:cNvSpPr txBox="1"/>
          <p:nvPr/>
        </p:nvSpPr>
        <p:spPr>
          <a:xfrm>
            <a:off x="3826650" y="496725"/>
            <a:ext cx="1490700" cy="642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2700" b="1">
                <a:solidFill>
                  <a:schemeClr val="lt1"/>
                </a:solidFill>
              </a:rPr>
              <a:t>Trigger</a:t>
            </a:r>
            <a:endParaRPr sz="2700" b="1">
              <a:solidFill>
                <a:schemeClr val="lt1"/>
              </a:solidFill>
            </a:endParaRPr>
          </a:p>
          <a:p>
            <a:pPr marL="0" lvl="0" indent="0" algn="l" rtl="0">
              <a:lnSpc>
                <a:spcPct val="115000"/>
              </a:lnSpc>
              <a:spcBef>
                <a:spcPts val="0"/>
              </a:spcBef>
              <a:spcAft>
                <a:spcPts val="0"/>
              </a:spcAft>
              <a:buNone/>
            </a:pPr>
            <a:endParaRPr sz="1100">
              <a:solidFill>
                <a:schemeClr val="lt1"/>
              </a:solidFill>
            </a:endParaRPr>
          </a:p>
          <a:p>
            <a:pPr marL="0" lvl="0" indent="0" algn="l" rtl="0">
              <a:lnSpc>
                <a:spcPct val="115000"/>
              </a:lnSpc>
              <a:spcBef>
                <a:spcPts val="0"/>
              </a:spcBef>
              <a:spcAft>
                <a:spcPts val="0"/>
              </a:spcAft>
              <a:buNone/>
            </a:pPr>
            <a:endParaRPr sz="1100">
              <a:solidFill>
                <a:schemeClr val="lt1"/>
              </a:solidFill>
            </a:endParaRPr>
          </a:p>
          <a:p>
            <a:pPr marL="0" lvl="0" indent="0" algn="l" rtl="0">
              <a:lnSpc>
                <a:spcPct val="115000"/>
              </a:lnSpc>
              <a:spcBef>
                <a:spcPts val="0"/>
              </a:spcBef>
              <a:spcAft>
                <a:spcPts val="0"/>
              </a:spcAft>
              <a:buNone/>
            </a:pPr>
            <a:endParaRPr sz="1100">
              <a:solidFill>
                <a:schemeClr val="lt1"/>
              </a:solidFill>
            </a:endParaRPr>
          </a:p>
          <a:p>
            <a:pPr marL="0" lvl="0" indent="0" algn="l" rtl="0">
              <a:lnSpc>
                <a:spcPct val="115000"/>
              </a:lnSpc>
              <a:spcBef>
                <a:spcPts val="0"/>
              </a:spcBef>
              <a:spcAft>
                <a:spcPts val="0"/>
              </a:spcAft>
              <a:buNone/>
            </a:pPr>
            <a:endParaRPr sz="1100">
              <a:solidFill>
                <a:schemeClr val="lt1"/>
              </a:solidFill>
            </a:endParaRPr>
          </a:p>
          <a:p>
            <a:pPr marL="0" lvl="0" indent="0" algn="l" rtl="0">
              <a:lnSpc>
                <a:spcPct val="115000"/>
              </a:lnSpc>
              <a:spcBef>
                <a:spcPts val="0"/>
              </a:spcBef>
              <a:spcAft>
                <a:spcPts val="0"/>
              </a:spcAft>
              <a:buNone/>
            </a:pPr>
            <a:endParaRPr sz="1100">
              <a:solidFill>
                <a:schemeClr val="lt1"/>
              </a:solidFill>
            </a:endParaRPr>
          </a:p>
          <a:p>
            <a:pPr marL="0" lvl="0" indent="0" algn="l" rtl="0">
              <a:lnSpc>
                <a:spcPct val="115000"/>
              </a:lnSpc>
              <a:spcBef>
                <a:spcPts val="0"/>
              </a:spcBef>
              <a:spcAft>
                <a:spcPts val="0"/>
              </a:spcAft>
              <a:buNone/>
            </a:pPr>
            <a:endParaRPr sz="1100">
              <a:solidFill>
                <a:schemeClr val="lt1"/>
              </a:solidFill>
            </a:endParaRPr>
          </a:p>
          <a:p>
            <a:pPr marL="0" lvl="0" indent="0" algn="l" rtl="0">
              <a:lnSpc>
                <a:spcPct val="115000"/>
              </a:lnSpc>
              <a:spcBef>
                <a:spcPts val="0"/>
              </a:spcBef>
              <a:spcAft>
                <a:spcPts val="0"/>
              </a:spcAft>
              <a:buNone/>
            </a:pPr>
            <a:endParaRPr sz="1100">
              <a:solidFill>
                <a:schemeClr val="lt1"/>
              </a:solidFill>
            </a:endParaRPr>
          </a:p>
        </p:txBody>
      </p:sp>
      <p:pic>
        <p:nvPicPr>
          <p:cNvPr id="228" name="Google Shape;228;g8835483a54_0_102"/>
          <p:cNvPicPr preferRelativeResize="0"/>
          <p:nvPr/>
        </p:nvPicPr>
        <p:blipFill>
          <a:blip r:embed="rId3">
            <a:alphaModFix/>
          </a:blip>
          <a:stretch>
            <a:fillRect/>
          </a:stretch>
        </p:blipFill>
        <p:spPr>
          <a:xfrm>
            <a:off x="404813" y="1970625"/>
            <a:ext cx="8334375" cy="1704975"/>
          </a:xfrm>
          <a:prstGeom prst="rect">
            <a:avLst/>
          </a:prstGeom>
          <a:noFill/>
          <a:ln>
            <a:noFill/>
          </a:ln>
        </p:spPr>
      </p:pic>
      <p:sp>
        <p:nvSpPr>
          <p:cNvPr id="229" name="Google Shape;229;g8835483a54_0_102"/>
          <p:cNvSpPr txBox="1"/>
          <p:nvPr/>
        </p:nvSpPr>
        <p:spPr>
          <a:xfrm>
            <a:off x="537700" y="1153225"/>
            <a:ext cx="7096200" cy="53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lt1"/>
                </a:solidFill>
                <a:latin typeface="Calibri"/>
                <a:ea typeface="Calibri"/>
                <a:cs typeface="Calibri"/>
                <a:sym typeface="Calibri"/>
              </a:rPr>
              <a:t>This must happen after insert. Otherwise there will be an integrity violation.</a:t>
            </a:r>
            <a:endParaRPr>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8835483a54_0_108"/>
          <p:cNvSpPr txBox="1"/>
          <p:nvPr/>
        </p:nvSpPr>
        <p:spPr>
          <a:xfrm>
            <a:off x="3826650" y="116225"/>
            <a:ext cx="1490700" cy="493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2700" b="1">
                <a:solidFill>
                  <a:schemeClr val="lt1"/>
                </a:solidFill>
              </a:rPr>
              <a:t>Views</a:t>
            </a:r>
            <a:endParaRPr sz="2700" b="1">
              <a:solidFill>
                <a:schemeClr val="lt1"/>
              </a:solidFill>
            </a:endParaRPr>
          </a:p>
          <a:p>
            <a:pPr marL="0" lvl="0" indent="0" algn="l" rtl="0">
              <a:lnSpc>
                <a:spcPct val="115000"/>
              </a:lnSpc>
              <a:spcBef>
                <a:spcPts val="0"/>
              </a:spcBef>
              <a:spcAft>
                <a:spcPts val="0"/>
              </a:spcAft>
              <a:buNone/>
            </a:pPr>
            <a:endParaRPr sz="1100">
              <a:solidFill>
                <a:schemeClr val="lt1"/>
              </a:solidFill>
            </a:endParaRPr>
          </a:p>
          <a:p>
            <a:pPr marL="0" lvl="0" indent="0" algn="l" rtl="0">
              <a:lnSpc>
                <a:spcPct val="115000"/>
              </a:lnSpc>
              <a:spcBef>
                <a:spcPts val="0"/>
              </a:spcBef>
              <a:spcAft>
                <a:spcPts val="0"/>
              </a:spcAft>
              <a:buNone/>
            </a:pPr>
            <a:endParaRPr sz="1100">
              <a:solidFill>
                <a:schemeClr val="lt1"/>
              </a:solidFill>
            </a:endParaRPr>
          </a:p>
          <a:p>
            <a:pPr marL="0" lvl="0" indent="0" algn="l" rtl="0">
              <a:lnSpc>
                <a:spcPct val="115000"/>
              </a:lnSpc>
              <a:spcBef>
                <a:spcPts val="0"/>
              </a:spcBef>
              <a:spcAft>
                <a:spcPts val="0"/>
              </a:spcAft>
              <a:buNone/>
            </a:pPr>
            <a:endParaRPr sz="1100">
              <a:solidFill>
                <a:schemeClr val="lt1"/>
              </a:solidFill>
            </a:endParaRPr>
          </a:p>
          <a:p>
            <a:pPr marL="0" lvl="0" indent="0" algn="l" rtl="0">
              <a:lnSpc>
                <a:spcPct val="115000"/>
              </a:lnSpc>
              <a:spcBef>
                <a:spcPts val="0"/>
              </a:spcBef>
              <a:spcAft>
                <a:spcPts val="0"/>
              </a:spcAft>
              <a:buNone/>
            </a:pPr>
            <a:endParaRPr sz="1100">
              <a:solidFill>
                <a:schemeClr val="lt1"/>
              </a:solidFill>
            </a:endParaRPr>
          </a:p>
          <a:p>
            <a:pPr marL="0" lvl="0" indent="0" algn="l" rtl="0">
              <a:lnSpc>
                <a:spcPct val="115000"/>
              </a:lnSpc>
              <a:spcBef>
                <a:spcPts val="0"/>
              </a:spcBef>
              <a:spcAft>
                <a:spcPts val="0"/>
              </a:spcAft>
              <a:buNone/>
            </a:pPr>
            <a:endParaRPr sz="1100">
              <a:solidFill>
                <a:schemeClr val="lt1"/>
              </a:solidFill>
            </a:endParaRPr>
          </a:p>
          <a:p>
            <a:pPr marL="0" lvl="0" indent="0" algn="l" rtl="0">
              <a:lnSpc>
                <a:spcPct val="115000"/>
              </a:lnSpc>
              <a:spcBef>
                <a:spcPts val="0"/>
              </a:spcBef>
              <a:spcAft>
                <a:spcPts val="0"/>
              </a:spcAft>
              <a:buNone/>
            </a:pPr>
            <a:endParaRPr sz="1100">
              <a:solidFill>
                <a:schemeClr val="lt1"/>
              </a:solidFill>
            </a:endParaRPr>
          </a:p>
          <a:p>
            <a:pPr marL="0" lvl="0" indent="0" algn="l" rtl="0">
              <a:lnSpc>
                <a:spcPct val="115000"/>
              </a:lnSpc>
              <a:spcBef>
                <a:spcPts val="0"/>
              </a:spcBef>
              <a:spcAft>
                <a:spcPts val="0"/>
              </a:spcAft>
              <a:buNone/>
            </a:pPr>
            <a:endParaRPr sz="1100">
              <a:solidFill>
                <a:schemeClr val="lt1"/>
              </a:solidFill>
            </a:endParaRPr>
          </a:p>
        </p:txBody>
      </p:sp>
      <p:pic>
        <p:nvPicPr>
          <p:cNvPr id="235" name="Google Shape;235;g8835483a54_0_108"/>
          <p:cNvPicPr preferRelativeResize="0"/>
          <p:nvPr/>
        </p:nvPicPr>
        <p:blipFill>
          <a:blip r:embed="rId3">
            <a:alphaModFix/>
          </a:blip>
          <a:stretch>
            <a:fillRect/>
          </a:stretch>
        </p:blipFill>
        <p:spPr>
          <a:xfrm>
            <a:off x="831550" y="2335025"/>
            <a:ext cx="2451237" cy="2634850"/>
          </a:xfrm>
          <a:prstGeom prst="rect">
            <a:avLst/>
          </a:prstGeom>
          <a:noFill/>
          <a:ln>
            <a:noFill/>
          </a:ln>
        </p:spPr>
      </p:pic>
      <p:pic>
        <p:nvPicPr>
          <p:cNvPr id="236" name="Google Shape;236;g8835483a54_0_108"/>
          <p:cNvPicPr preferRelativeResize="0"/>
          <p:nvPr/>
        </p:nvPicPr>
        <p:blipFill>
          <a:blip r:embed="rId4">
            <a:alphaModFix/>
          </a:blip>
          <a:stretch>
            <a:fillRect/>
          </a:stretch>
        </p:blipFill>
        <p:spPr>
          <a:xfrm>
            <a:off x="4812550" y="1995150"/>
            <a:ext cx="2255350" cy="3078974"/>
          </a:xfrm>
          <a:prstGeom prst="rect">
            <a:avLst/>
          </a:prstGeom>
          <a:noFill/>
          <a:ln>
            <a:noFill/>
          </a:ln>
        </p:spPr>
      </p:pic>
      <p:sp>
        <p:nvSpPr>
          <p:cNvPr id="237" name="Google Shape;237;g8835483a54_0_108"/>
          <p:cNvSpPr txBox="1"/>
          <p:nvPr/>
        </p:nvSpPr>
        <p:spPr>
          <a:xfrm>
            <a:off x="1701963" y="1924400"/>
            <a:ext cx="710400" cy="28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lt1"/>
                </a:solidFill>
                <a:latin typeface="Calibri"/>
                <a:ea typeface="Calibri"/>
                <a:cs typeface="Calibri"/>
                <a:sym typeface="Calibri"/>
              </a:rPr>
              <a:t>View 1</a:t>
            </a:r>
            <a:endParaRPr>
              <a:solidFill>
                <a:schemeClr val="lt1"/>
              </a:solidFill>
              <a:latin typeface="Calibri"/>
              <a:ea typeface="Calibri"/>
              <a:cs typeface="Calibri"/>
              <a:sym typeface="Calibri"/>
            </a:endParaRPr>
          </a:p>
        </p:txBody>
      </p:sp>
      <p:sp>
        <p:nvSpPr>
          <p:cNvPr id="238" name="Google Shape;238;g8835483a54_0_108"/>
          <p:cNvSpPr txBox="1"/>
          <p:nvPr/>
        </p:nvSpPr>
        <p:spPr>
          <a:xfrm>
            <a:off x="5585025" y="1689200"/>
            <a:ext cx="710400" cy="28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lt1"/>
                </a:solidFill>
                <a:latin typeface="Calibri"/>
                <a:ea typeface="Calibri"/>
                <a:cs typeface="Calibri"/>
                <a:sym typeface="Calibri"/>
              </a:rPr>
              <a:t>View 2</a:t>
            </a:r>
            <a:endParaRPr>
              <a:solidFill>
                <a:schemeClr val="lt1"/>
              </a:solidFill>
              <a:latin typeface="Calibri"/>
              <a:ea typeface="Calibri"/>
              <a:cs typeface="Calibri"/>
              <a:sym typeface="Calibri"/>
            </a:endParaRPr>
          </a:p>
        </p:txBody>
      </p:sp>
      <p:pic>
        <p:nvPicPr>
          <p:cNvPr id="239" name="Google Shape;239;g8835483a54_0_108"/>
          <p:cNvPicPr preferRelativeResize="0"/>
          <p:nvPr/>
        </p:nvPicPr>
        <p:blipFill>
          <a:blip r:embed="rId5">
            <a:alphaModFix/>
          </a:blip>
          <a:stretch>
            <a:fillRect/>
          </a:stretch>
        </p:blipFill>
        <p:spPr>
          <a:xfrm>
            <a:off x="152400" y="657300"/>
            <a:ext cx="8839200" cy="98461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8835483a54_1_0"/>
          <p:cNvSpPr txBox="1">
            <a:spLocks noGrp="1"/>
          </p:cNvSpPr>
          <p:nvPr>
            <p:ph type="title"/>
          </p:nvPr>
        </p:nvSpPr>
        <p:spPr>
          <a:xfrm>
            <a:off x="457198" y="858518"/>
            <a:ext cx="8259000" cy="763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Mendelian Genetics</a:t>
            </a:r>
            <a:endParaRPr/>
          </a:p>
        </p:txBody>
      </p:sp>
      <p:sp>
        <p:nvSpPr>
          <p:cNvPr id="105" name="Google Shape;105;g8835483a54_1_0"/>
          <p:cNvSpPr txBox="1">
            <a:spLocks noGrp="1"/>
          </p:cNvSpPr>
          <p:nvPr>
            <p:ph type="body" idx="1"/>
          </p:nvPr>
        </p:nvSpPr>
        <p:spPr>
          <a:xfrm>
            <a:off x="463714" y="1614948"/>
            <a:ext cx="8246100" cy="3163500"/>
          </a:xfrm>
          <a:prstGeom prst="rect">
            <a:avLst/>
          </a:prstGeom>
        </p:spPr>
        <p:txBody>
          <a:bodyPr spcFirstLastPara="1" wrap="square" lIns="91425" tIns="45700" rIns="91425" bIns="45700" anchor="t" anchorCtr="0">
            <a:noAutofit/>
          </a:bodyPr>
          <a:lstStyle/>
          <a:p>
            <a:pPr marL="457200" lvl="0" indent="-406400" algn="l" rtl="0">
              <a:spcBef>
                <a:spcPts val="560"/>
              </a:spcBef>
              <a:spcAft>
                <a:spcPts val="0"/>
              </a:spcAft>
              <a:buSzPts val="2800"/>
              <a:buChar char="●"/>
            </a:pPr>
            <a:r>
              <a:rPr lang="en-US"/>
              <a:t> DNA testing service</a:t>
            </a:r>
            <a:endParaRPr/>
          </a:p>
          <a:p>
            <a:pPr marL="457200" lvl="0" indent="-406400" algn="l" rtl="0">
              <a:spcBef>
                <a:spcPts val="0"/>
              </a:spcBef>
              <a:spcAft>
                <a:spcPts val="0"/>
              </a:spcAft>
              <a:buSzPts val="2800"/>
              <a:buChar char="●"/>
            </a:pPr>
            <a:r>
              <a:rPr lang="en-US"/>
              <a:t>Goals</a:t>
            </a:r>
            <a:endParaRPr/>
          </a:p>
          <a:p>
            <a:pPr marL="914400" lvl="1" indent="-406400" algn="l" rtl="0">
              <a:spcBef>
                <a:spcPts val="0"/>
              </a:spcBef>
              <a:spcAft>
                <a:spcPts val="0"/>
              </a:spcAft>
              <a:buSzPts val="2800"/>
              <a:buChar char="○"/>
            </a:pPr>
            <a:r>
              <a:rPr lang="en-US"/>
              <a:t>Find relationships with people around world</a:t>
            </a:r>
            <a:endParaRPr/>
          </a:p>
          <a:p>
            <a:pPr marL="914400" lvl="1" indent="-406400" algn="l" rtl="0">
              <a:spcBef>
                <a:spcPts val="0"/>
              </a:spcBef>
              <a:spcAft>
                <a:spcPts val="0"/>
              </a:spcAft>
              <a:buSzPts val="2800"/>
              <a:buChar char="○"/>
            </a:pPr>
            <a:r>
              <a:rPr lang="en-US"/>
              <a:t>Data available for universities</a:t>
            </a:r>
            <a:endParaRPr/>
          </a:p>
          <a:p>
            <a:pPr marL="0" lvl="0" indent="0" algn="l" rtl="0">
              <a:spcBef>
                <a:spcPts val="56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8835483a54_1_9"/>
          <p:cNvSpPr txBox="1">
            <a:spLocks noGrp="1"/>
          </p:cNvSpPr>
          <p:nvPr>
            <p:ph type="title"/>
          </p:nvPr>
        </p:nvSpPr>
        <p:spPr>
          <a:xfrm>
            <a:off x="457198" y="858518"/>
            <a:ext cx="8259000" cy="763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Purpose</a:t>
            </a:r>
            <a:endParaRPr/>
          </a:p>
        </p:txBody>
      </p:sp>
      <p:sp>
        <p:nvSpPr>
          <p:cNvPr id="112" name="Google Shape;112;g8835483a54_1_9"/>
          <p:cNvSpPr txBox="1">
            <a:spLocks noGrp="1"/>
          </p:cNvSpPr>
          <p:nvPr>
            <p:ph type="body" idx="1"/>
          </p:nvPr>
        </p:nvSpPr>
        <p:spPr>
          <a:xfrm>
            <a:off x="463714" y="1614948"/>
            <a:ext cx="8246100" cy="3163500"/>
          </a:xfrm>
          <a:prstGeom prst="rect">
            <a:avLst/>
          </a:prstGeom>
        </p:spPr>
        <p:txBody>
          <a:bodyPr spcFirstLastPara="1" wrap="square" lIns="91425" tIns="45700" rIns="91425" bIns="45700" anchor="t" anchorCtr="0">
            <a:noAutofit/>
          </a:bodyPr>
          <a:lstStyle/>
          <a:p>
            <a:pPr marL="0" lvl="0" indent="0" algn="l" rtl="0">
              <a:spcBef>
                <a:spcPts val="560"/>
              </a:spcBef>
              <a:spcAft>
                <a:spcPts val="0"/>
              </a:spcAft>
              <a:buNone/>
            </a:pPr>
            <a:r>
              <a:rPr lang="en-US"/>
              <a:t>Create a Database</a:t>
            </a:r>
            <a:endParaRPr/>
          </a:p>
          <a:p>
            <a:pPr marL="457200" lvl="0" indent="-406400" algn="l" rtl="0">
              <a:spcBef>
                <a:spcPts val="560"/>
              </a:spcBef>
              <a:spcAft>
                <a:spcPts val="0"/>
              </a:spcAft>
              <a:buSzPts val="2800"/>
              <a:buChar char="●"/>
            </a:pPr>
            <a:r>
              <a:rPr lang="en-US"/>
              <a:t>Data analysis</a:t>
            </a:r>
            <a:endParaRPr/>
          </a:p>
          <a:p>
            <a:pPr marL="457200" lvl="0" indent="-406400" algn="l" rtl="0">
              <a:spcBef>
                <a:spcPts val="0"/>
              </a:spcBef>
              <a:spcAft>
                <a:spcPts val="0"/>
              </a:spcAft>
              <a:buSzPts val="2800"/>
              <a:buChar char="●"/>
            </a:pPr>
            <a:r>
              <a:rPr lang="en-US"/>
              <a:t>Information</a:t>
            </a:r>
            <a:endParaRPr/>
          </a:p>
          <a:p>
            <a:pPr marL="457200" lvl="0" indent="-406400" algn="l" rtl="0">
              <a:spcBef>
                <a:spcPts val="0"/>
              </a:spcBef>
              <a:spcAft>
                <a:spcPts val="0"/>
              </a:spcAft>
              <a:buSzPts val="2800"/>
              <a:buChar char="●"/>
            </a:pPr>
            <a:r>
              <a:rPr lang="en-US"/>
              <a:t>Patterns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g73350c85bd_2_0"/>
          <p:cNvPicPr preferRelativeResize="0"/>
          <p:nvPr/>
        </p:nvPicPr>
        <p:blipFill>
          <a:blip r:embed="rId3">
            <a:alphaModFix/>
          </a:blip>
          <a:stretch>
            <a:fillRect/>
          </a:stretch>
        </p:blipFill>
        <p:spPr>
          <a:xfrm>
            <a:off x="753775" y="2013100"/>
            <a:ext cx="7200900" cy="2724150"/>
          </a:xfrm>
          <a:prstGeom prst="rect">
            <a:avLst/>
          </a:prstGeom>
          <a:noFill/>
          <a:ln>
            <a:noFill/>
          </a:ln>
        </p:spPr>
      </p:pic>
      <p:sp>
        <p:nvSpPr>
          <p:cNvPr id="118" name="Google Shape;118;g73350c85bd_2_0"/>
          <p:cNvSpPr txBox="1"/>
          <p:nvPr/>
        </p:nvSpPr>
        <p:spPr>
          <a:xfrm>
            <a:off x="134425" y="551850"/>
            <a:ext cx="1294800" cy="65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lt1"/>
                </a:solidFill>
                <a:latin typeface="Calibri"/>
                <a:ea typeface="Calibri"/>
                <a:cs typeface="Calibri"/>
                <a:sym typeface="Calibri"/>
              </a:rPr>
              <a:t>Tables</a:t>
            </a:r>
            <a:endParaRPr sz="3000">
              <a:solidFill>
                <a:schemeClr val="lt1"/>
              </a:solidFill>
              <a:latin typeface="Calibri"/>
              <a:ea typeface="Calibri"/>
              <a:cs typeface="Calibri"/>
              <a:sym typeface="Calibri"/>
            </a:endParaRPr>
          </a:p>
        </p:txBody>
      </p:sp>
      <p:sp>
        <p:nvSpPr>
          <p:cNvPr id="119" name="Google Shape;119;g73350c85bd_2_0"/>
          <p:cNvSpPr txBox="1"/>
          <p:nvPr/>
        </p:nvSpPr>
        <p:spPr>
          <a:xfrm>
            <a:off x="3430825" y="1365475"/>
            <a:ext cx="1846800" cy="43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lt1"/>
                </a:solidFill>
                <a:latin typeface="Calibri"/>
                <a:ea typeface="Calibri"/>
                <a:cs typeface="Calibri"/>
                <a:sym typeface="Calibri"/>
              </a:rPr>
              <a:t>test_facility table</a:t>
            </a:r>
            <a:endParaRPr sz="1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8835483a54_0_3"/>
          <p:cNvSpPr txBox="1"/>
          <p:nvPr/>
        </p:nvSpPr>
        <p:spPr>
          <a:xfrm>
            <a:off x="134425" y="551850"/>
            <a:ext cx="1294800" cy="65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lt1"/>
                </a:solidFill>
                <a:latin typeface="Calibri"/>
                <a:ea typeface="Calibri"/>
                <a:cs typeface="Calibri"/>
                <a:sym typeface="Calibri"/>
              </a:rPr>
              <a:t>Tables</a:t>
            </a:r>
            <a:endParaRPr sz="3000">
              <a:solidFill>
                <a:schemeClr val="lt1"/>
              </a:solidFill>
              <a:latin typeface="Calibri"/>
              <a:ea typeface="Calibri"/>
              <a:cs typeface="Calibri"/>
              <a:sym typeface="Calibri"/>
            </a:endParaRPr>
          </a:p>
        </p:txBody>
      </p:sp>
      <p:sp>
        <p:nvSpPr>
          <p:cNvPr id="125" name="Google Shape;125;g8835483a54_0_3"/>
          <p:cNvSpPr txBox="1"/>
          <p:nvPr/>
        </p:nvSpPr>
        <p:spPr>
          <a:xfrm>
            <a:off x="3430825" y="1365475"/>
            <a:ext cx="1846800" cy="43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lt1"/>
                </a:solidFill>
                <a:latin typeface="Calibri"/>
                <a:ea typeface="Calibri"/>
                <a:cs typeface="Calibri"/>
                <a:sym typeface="Calibri"/>
              </a:rPr>
              <a:t>employee table</a:t>
            </a:r>
            <a:endParaRPr sz="1800">
              <a:solidFill>
                <a:schemeClr val="lt1"/>
              </a:solidFill>
              <a:latin typeface="Calibri"/>
              <a:ea typeface="Calibri"/>
              <a:cs typeface="Calibri"/>
              <a:sym typeface="Calibri"/>
            </a:endParaRPr>
          </a:p>
        </p:txBody>
      </p:sp>
      <p:pic>
        <p:nvPicPr>
          <p:cNvPr id="126" name="Google Shape;126;g8835483a54_0_3"/>
          <p:cNvPicPr preferRelativeResize="0"/>
          <p:nvPr/>
        </p:nvPicPr>
        <p:blipFill>
          <a:blip r:embed="rId3">
            <a:alphaModFix/>
          </a:blip>
          <a:stretch>
            <a:fillRect/>
          </a:stretch>
        </p:blipFill>
        <p:spPr>
          <a:xfrm>
            <a:off x="691850" y="2062600"/>
            <a:ext cx="7324725" cy="2705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8835483a54_0_10"/>
          <p:cNvSpPr txBox="1"/>
          <p:nvPr/>
        </p:nvSpPr>
        <p:spPr>
          <a:xfrm>
            <a:off x="134425" y="551850"/>
            <a:ext cx="1294800" cy="65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lt1"/>
                </a:solidFill>
                <a:latin typeface="Calibri"/>
                <a:ea typeface="Calibri"/>
                <a:cs typeface="Calibri"/>
                <a:sym typeface="Calibri"/>
              </a:rPr>
              <a:t>Tables</a:t>
            </a:r>
            <a:endParaRPr sz="3000">
              <a:solidFill>
                <a:schemeClr val="lt1"/>
              </a:solidFill>
              <a:latin typeface="Calibri"/>
              <a:ea typeface="Calibri"/>
              <a:cs typeface="Calibri"/>
              <a:sym typeface="Calibri"/>
            </a:endParaRPr>
          </a:p>
        </p:txBody>
      </p:sp>
      <p:sp>
        <p:nvSpPr>
          <p:cNvPr id="132" name="Google Shape;132;g8835483a54_0_10"/>
          <p:cNvSpPr txBox="1"/>
          <p:nvPr/>
        </p:nvSpPr>
        <p:spPr>
          <a:xfrm>
            <a:off x="3402538" y="764250"/>
            <a:ext cx="1846800" cy="43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lt1"/>
                </a:solidFill>
                <a:latin typeface="Calibri"/>
                <a:ea typeface="Calibri"/>
                <a:cs typeface="Calibri"/>
                <a:sym typeface="Calibri"/>
              </a:rPr>
              <a:t>customer table</a:t>
            </a:r>
            <a:endParaRPr sz="1800">
              <a:solidFill>
                <a:schemeClr val="lt1"/>
              </a:solidFill>
              <a:latin typeface="Calibri"/>
              <a:ea typeface="Calibri"/>
              <a:cs typeface="Calibri"/>
              <a:sym typeface="Calibri"/>
            </a:endParaRPr>
          </a:p>
        </p:txBody>
      </p:sp>
      <p:pic>
        <p:nvPicPr>
          <p:cNvPr id="133" name="Google Shape;133;g8835483a54_0_10"/>
          <p:cNvPicPr preferRelativeResize="0"/>
          <p:nvPr/>
        </p:nvPicPr>
        <p:blipFill>
          <a:blip r:embed="rId3">
            <a:alphaModFix/>
          </a:blip>
          <a:stretch>
            <a:fillRect/>
          </a:stretch>
        </p:blipFill>
        <p:spPr>
          <a:xfrm>
            <a:off x="827375" y="1332125"/>
            <a:ext cx="6997150" cy="3595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8835483a54_0_17"/>
          <p:cNvSpPr txBox="1"/>
          <p:nvPr/>
        </p:nvSpPr>
        <p:spPr>
          <a:xfrm>
            <a:off x="134425" y="551850"/>
            <a:ext cx="1294800" cy="65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lt1"/>
                </a:solidFill>
                <a:latin typeface="Calibri"/>
                <a:ea typeface="Calibri"/>
                <a:cs typeface="Calibri"/>
                <a:sym typeface="Calibri"/>
              </a:rPr>
              <a:t>Tables</a:t>
            </a:r>
            <a:endParaRPr sz="3000">
              <a:solidFill>
                <a:schemeClr val="lt1"/>
              </a:solidFill>
              <a:latin typeface="Calibri"/>
              <a:ea typeface="Calibri"/>
              <a:cs typeface="Calibri"/>
              <a:sym typeface="Calibri"/>
            </a:endParaRPr>
          </a:p>
        </p:txBody>
      </p:sp>
      <p:sp>
        <p:nvSpPr>
          <p:cNvPr id="139" name="Google Shape;139;g8835483a54_0_17"/>
          <p:cNvSpPr txBox="1"/>
          <p:nvPr/>
        </p:nvSpPr>
        <p:spPr>
          <a:xfrm>
            <a:off x="395688" y="1889025"/>
            <a:ext cx="1846800" cy="43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lt1"/>
                </a:solidFill>
                <a:latin typeface="Calibri"/>
                <a:ea typeface="Calibri"/>
                <a:cs typeface="Calibri"/>
                <a:sym typeface="Calibri"/>
              </a:rPr>
              <a:t>department table</a:t>
            </a:r>
            <a:endParaRPr>
              <a:solidFill>
                <a:schemeClr val="lt1"/>
              </a:solidFill>
              <a:latin typeface="Calibri"/>
              <a:ea typeface="Calibri"/>
              <a:cs typeface="Calibri"/>
              <a:sym typeface="Calibri"/>
            </a:endParaRPr>
          </a:p>
        </p:txBody>
      </p:sp>
      <p:pic>
        <p:nvPicPr>
          <p:cNvPr id="140" name="Google Shape;140;g8835483a54_0_17"/>
          <p:cNvPicPr preferRelativeResize="0"/>
          <p:nvPr/>
        </p:nvPicPr>
        <p:blipFill>
          <a:blip r:embed="rId3">
            <a:alphaModFix/>
          </a:blip>
          <a:stretch>
            <a:fillRect/>
          </a:stretch>
        </p:blipFill>
        <p:spPr>
          <a:xfrm>
            <a:off x="484925" y="2529300"/>
            <a:ext cx="1552575" cy="1552575"/>
          </a:xfrm>
          <a:prstGeom prst="rect">
            <a:avLst/>
          </a:prstGeom>
          <a:noFill/>
          <a:ln>
            <a:noFill/>
          </a:ln>
        </p:spPr>
      </p:pic>
      <p:pic>
        <p:nvPicPr>
          <p:cNvPr id="141" name="Google Shape;141;g8835483a54_0_17"/>
          <p:cNvPicPr preferRelativeResize="0"/>
          <p:nvPr/>
        </p:nvPicPr>
        <p:blipFill>
          <a:blip r:embed="rId4">
            <a:alphaModFix/>
          </a:blip>
          <a:stretch>
            <a:fillRect/>
          </a:stretch>
        </p:blipFill>
        <p:spPr>
          <a:xfrm>
            <a:off x="3074088" y="1482475"/>
            <a:ext cx="2343150" cy="3419475"/>
          </a:xfrm>
          <a:prstGeom prst="rect">
            <a:avLst/>
          </a:prstGeom>
          <a:noFill/>
          <a:ln>
            <a:noFill/>
          </a:ln>
        </p:spPr>
      </p:pic>
      <p:sp>
        <p:nvSpPr>
          <p:cNvPr id="142" name="Google Shape;142;g8835483a54_0_17"/>
          <p:cNvSpPr txBox="1"/>
          <p:nvPr/>
        </p:nvSpPr>
        <p:spPr>
          <a:xfrm>
            <a:off x="3612525" y="933900"/>
            <a:ext cx="1266300" cy="3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lt1"/>
                </a:solidFill>
                <a:latin typeface="Calibri"/>
                <a:ea typeface="Calibri"/>
                <a:cs typeface="Calibri"/>
                <a:sym typeface="Calibri"/>
              </a:rPr>
              <a:t>Country  table</a:t>
            </a:r>
            <a:endParaRPr>
              <a:solidFill>
                <a:schemeClr val="lt1"/>
              </a:solidFill>
              <a:latin typeface="Calibri"/>
              <a:ea typeface="Calibri"/>
              <a:cs typeface="Calibri"/>
              <a:sym typeface="Calibri"/>
            </a:endParaRPr>
          </a:p>
        </p:txBody>
      </p:sp>
      <p:pic>
        <p:nvPicPr>
          <p:cNvPr id="143" name="Google Shape;143;g8835483a54_0_17"/>
          <p:cNvPicPr preferRelativeResize="0"/>
          <p:nvPr/>
        </p:nvPicPr>
        <p:blipFill>
          <a:blip r:embed="rId5">
            <a:alphaModFix/>
          </a:blip>
          <a:stretch>
            <a:fillRect/>
          </a:stretch>
        </p:blipFill>
        <p:spPr>
          <a:xfrm>
            <a:off x="6666263" y="2295938"/>
            <a:ext cx="1609725" cy="2019300"/>
          </a:xfrm>
          <a:prstGeom prst="rect">
            <a:avLst/>
          </a:prstGeom>
          <a:noFill/>
          <a:ln>
            <a:noFill/>
          </a:ln>
        </p:spPr>
      </p:pic>
      <p:sp>
        <p:nvSpPr>
          <p:cNvPr id="144" name="Google Shape;144;g8835483a54_0_17"/>
          <p:cNvSpPr txBox="1"/>
          <p:nvPr/>
        </p:nvSpPr>
        <p:spPr>
          <a:xfrm>
            <a:off x="6887488" y="1754600"/>
            <a:ext cx="1167300" cy="3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lt1"/>
                </a:solidFill>
                <a:latin typeface="Calibri"/>
                <a:ea typeface="Calibri"/>
                <a:cs typeface="Calibri"/>
                <a:sym typeface="Calibri"/>
              </a:rPr>
              <a:t>Region table</a:t>
            </a:r>
            <a:endParaRPr>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8835483a54_0_28"/>
          <p:cNvSpPr txBox="1"/>
          <p:nvPr/>
        </p:nvSpPr>
        <p:spPr>
          <a:xfrm>
            <a:off x="134425" y="551850"/>
            <a:ext cx="1294800" cy="65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lt1"/>
                </a:solidFill>
                <a:latin typeface="Calibri"/>
                <a:ea typeface="Calibri"/>
                <a:cs typeface="Calibri"/>
                <a:sym typeface="Calibri"/>
              </a:rPr>
              <a:t>Tables</a:t>
            </a:r>
            <a:endParaRPr sz="3000">
              <a:solidFill>
                <a:schemeClr val="lt1"/>
              </a:solidFill>
              <a:latin typeface="Calibri"/>
              <a:ea typeface="Calibri"/>
              <a:cs typeface="Calibri"/>
              <a:sym typeface="Calibri"/>
            </a:endParaRPr>
          </a:p>
        </p:txBody>
      </p:sp>
      <p:sp>
        <p:nvSpPr>
          <p:cNvPr id="150" name="Google Shape;150;g8835483a54_0_28"/>
          <p:cNvSpPr txBox="1"/>
          <p:nvPr/>
        </p:nvSpPr>
        <p:spPr>
          <a:xfrm>
            <a:off x="714075" y="1045800"/>
            <a:ext cx="1514700" cy="3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lt1"/>
                </a:solidFill>
                <a:latin typeface="Calibri"/>
                <a:ea typeface="Calibri"/>
                <a:cs typeface="Calibri"/>
                <a:sym typeface="Calibri"/>
              </a:rPr>
              <a:t>test_results table</a:t>
            </a:r>
            <a:endParaRPr>
              <a:solidFill>
                <a:schemeClr val="lt1"/>
              </a:solidFill>
              <a:latin typeface="Calibri"/>
              <a:ea typeface="Calibri"/>
              <a:cs typeface="Calibri"/>
              <a:sym typeface="Calibri"/>
            </a:endParaRPr>
          </a:p>
        </p:txBody>
      </p:sp>
      <p:sp>
        <p:nvSpPr>
          <p:cNvPr id="151" name="Google Shape;151;g8835483a54_0_28"/>
          <p:cNvSpPr txBox="1"/>
          <p:nvPr/>
        </p:nvSpPr>
        <p:spPr>
          <a:xfrm>
            <a:off x="3734322" y="997575"/>
            <a:ext cx="1365600" cy="3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lt1"/>
                </a:solidFill>
                <a:latin typeface="Calibri"/>
                <a:ea typeface="Calibri"/>
                <a:cs typeface="Calibri"/>
                <a:sym typeface="Calibri"/>
              </a:rPr>
              <a:t>test_type  table</a:t>
            </a:r>
            <a:endParaRPr>
              <a:solidFill>
                <a:schemeClr val="lt1"/>
              </a:solidFill>
              <a:latin typeface="Calibri"/>
              <a:ea typeface="Calibri"/>
              <a:cs typeface="Calibri"/>
              <a:sym typeface="Calibri"/>
            </a:endParaRPr>
          </a:p>
        </p:txBody>
      </p:sp>
      <p:sp>
        <p:nvSpPr>
          <p:cNvPr id="152" name="Google Shape;152;g8835483a54_0_28"/>
          <p:cNvSpPr txBox="1"/>
          <p:nvPr/>
        </p:nvSpPr>
        <p:spPr>
          <a:xfrm>
            <a:off x="6872050" y="3028925"/>
            <a:ext cx="1582500" cy="3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lt1"/>
                </a:solidFill>
                <a:latin typeface="Calibri"/>
                <a:ea typeface="Calibri"/>
                <a:cs typeface="Calibri"/>
                <a:sym typeface="Calibri"/>
              </a:rPr>
              <a:t>eye_color table</a:t>
            </a:r>
            <a:endParaRPr>
              <a:solidFill>
                <a:schemeClr val="lt1"/>
              </a:solidFill>
              <a:latin typeface="Calibri"/>
              <a:ea typeface="Calibri"/>
              <a:cs typeface="Calibri"/>
              <a:sym typeface="Calibri"/>
            </a:endParaRPr>
          </a:p>
        </p:txBody>
      </p:sp>
      <p:pic>
        <p:nvPicPr>
          <p:cNvPr id="153" name="Google Shape;153;g8835483a54_0_28"/>
          <p:cNvPicPr preferRelativeResize="0"/>
          <p:nvPr/>
        </p:nvPicPr>
        <p:blipFill>
          <a:blip r:embed="rId3">
            <a:alphaModFix/>
          </a:blip>
          <a:stretch>
            <a:fillRect/>
          </a:stretch>
        </p:blipFill>
        <p:spPr>
          <a:xfrm>
            <a:off x="3558700" y="1399500"/>
            <a:ext cx="1716850" cy="3612550"/>
          </a:xfrm>
          <a:prstGeom prst="rect">
            <a:avLst/>
          </a:prstGeom>
          <a:noFill/>
          <a:ln>
            <a:noFill/>
          </a:ln>
        </p:spPr>
      </p:pic>
      <p:pic>
        <p:nvPicPr>
          <p:cNvPr id="154" name="Google Shape;154;g8835483a54_0_28"/>
          <p:cNvPicPr preferRelativeResize="0"/>
          <p:nvPr/>
        </p:nvPicPr>
        <p:blipFill>
          <a:blip r:embed="rId4">
            <a:alphaModFix/>
          </a:blip>
          <a:stretch>
            <a:fillRect/>
          </a:stretch>
        </p:blipFill>
        <p:spPr>
          <a:xfrm>
            <a:off x="565625" y="1399500"/>
            <a:ext cx="1846800" cy="3612550"/>
          </a:xfrm>
          <a:prstGeom prst="rect">
            <a:avLst/>
          </a:prstGeom>
          <a:noFill/>
          <a:ln>
            <a:noFill/>
          </a:ln>
        </p:spPr>
      </p:pic>
      <p:pic>
        <p:nvPicPr>
          <p:cNvPr id="155" name="Google Shape;155;g8835483a54_0_28"/>
          <p:cNvPicPr preferRelativeResize="0"/>
          <p:nvPr/>
        </p:nvPicPr>
        <p:blipFill>
          <a:blip r:embed="rId5">
            <a:alphaModFix/>
          </a:blip>
          <a:stretch>
            <a:fillRect/>
          </a:stretch>
        </p:blipFill>
        <p:spPr>
          <a:xfrm>
            <a:off x="6680225" y="3534200"/>
            <a:ext cx="1876425" cy="1304925"/>
          </a:xfrm>
          <a:prstGeom prst="rect">
            <a:avLst/>
          </a:prstGeom>
          <a:noFill/>
          <a:ln>
            <a:noFill/>
          </a:ln>
        </p:spPr>
      </p:pic>
      <p:pic>
        <p:nvPicPr>
          <p:cNvPr id="156" name="Google Shape;156;g8835483a54_0_28"/>
          <p:cNvPicPr preferRelativeResize="0"/>
          <p:nvPr/>
        </p:nvPicPr>
        <p:blipFill>
          <a:blip r:embed="rId6">
            <a:alphaModFix/>
          </a:blip>
          <a:stretch>
            <a:fillRect/>
          </a:stretch>
        </p:blipFill>
        <p:spPr>
          <a:xfrm>
            <a:off x="6680225" y="1572425"/>
            <a:ext cx="1876425" cy="1304925"/>
          </a:xfrm>
          <a:prstGeom prst="rect">
            <a:avLst/>
          </a:prstGeom>
          <a:noFill/>
          <a:ln>
            <a:noFill/>
          </a:ln>
        </p:spPr>
      </p:pic>
      <p:sp>
        <p:nvSpPr>
          <p:cNvPr id="157" name="Google Shape;157;g8835483a54_0_28"/>
          <p:cNvSpPr txBox="1"/>
          <p:nvPr/>
        </p:nvSpPr>
        <p:spPr>
          <a:xfrm>
            <a:off x="6849047" y="1067150"/>
            <a:ext cx="1434000" cy="3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lt1"/>
                </a:solidFill>
                <a:latin typeface="Calibri"/>
                <a:ea typeface="Calibri"/>
                <a:cs typeface="Calibri"/>
                <a:sym typeface="Calibri"/>
              </a:rPr>
              <a:t>hair_color table</a:t>
            </a:r>
            <a:endParaRPr>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8835483a54_0_43"/>
          <p:cNvSpPr txBox="1"/>
          <p:nvPr/>
        </p:nvSpPr>
        <p:spPr>
          <a:xfrm>
            <a:off x="134425" y="551850"/>
            <a:ext cx="1294800" cy="65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lt1"/>
                </a:solidFill>
                <a:latin typeface="Calibri"/>
                <a:ea typeface="Calibri"/>
                <a:cs typeface="Calibri"/>
                <a:sym typeface="Calibri"/>
              </a:rPr>
              <a:t>Tables</a:t>
            </a:r>
            <a:endParaRPr sz="3000">
              <a:solidFill>
                <a:schemeClr val="lt1"/>
              </a:solidFill>
              <a:latin typeface="Calibri"/>
              <a:ea typeface="Calibri"/>
              <a:cs typeface="Calibri"/>
              <a:sym typeface="Calibri"/>
            </a:endParaRPr>
          </a:p>
        </p:txBody>
      </p:sp>
      <p:sp>
        <p:nvSpPr>
          <p:cNvPr id="163" name="Google Shape;163;g8835483a54_0_43"/>
          <p:cNvSpPr txBox="1"/>
          <p:nvPr/>
        </p:nvSpPr>
        <p:spPr>
          <a:xfrm>
            <a:off x="1787725" y="1364175"/>
            <a:ext cx="1860300" cy="3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lt1"/>
                </a:solidFill>
                <a:latin typeface="Calibri"/>
                <a:ea typeface="Calibri"/>
                <a:cs typeface="Calibri"/>
                <a:sym typeface="Calibri"/>
              </a:rPr>
              <a:t>employee_email table</a:t>
            </a:r>
            <a:endParaRPr>
              <a:solidFill>
                <a:schemeClr val="lt1"/>
              </a:solidFill>
              <a:latin typeface="Calibri"/>
              <a:ea typeface="Calibri"/>
              <a:cs typeface="Calibri"/>
              <a:sym typeface="Calibri"/>
            </a:endParaRPr>
          </a:p>
        </p:txBody>
      </p:sp>
      <p:sp>
        <p:nvSpPr>
          <p:cNvPr id="164" name="Google Shape;164;g8835483a54_0_43"/>
          <p:cNvSpPr txBox="1"/>
          <p:nvPr/>
        </p:nvSpPr>
        <p:spPr>
          <a:xfrm>
            <a:off x="6375788" y="607275"/>
            <a:ext cx="1860300" cy="3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lt1"/>
                </a:solidFill>
                <a:latin typeface="Calibri"/>
                <a:ea typeface="Calibri"/>
                <a:cs typeface="Calibri"/>
                <a:sym typeface="Calibri"/>
              </a:rPr>
              <a:t>eustomer_email table</a:t>
            </a:r>
            <a:endParaRPr>
              <a:solidFill>
                <a:schemeClr val="lt1"/>
              </a:solidFill>
              <a:latin typeface="Calibri"/>
              <a:ea typeface="Calibri"/>
              <a:cs typeface="Calibri"/>
              <a:sym typeface="Calibri"/>
            </a:endParaRPr>
          </a:p>
        </p:txBody>
      </p:sp>
      <p:pic>
        <p:nvPicPr>
          <p:cNvPr id="165" name="Google Shape;165;g8835483a54_0_43"/>
          <p:cNvPicPr preferRelativeResize="0"/>
          <p:nvPr/>
        </p:nvPicPr>
        <p:blipFill>
          <a:blip r:embed="rId3">
            <a:alphaModFix/>
          </a:blip>
          <a:stretch>
            <a:fillRect/>
          </a:stretch>
        </p:blipFill>
        <p:spPr>
          <a:xfrm>
            <a:off x="308050" y="1962350"/>
            <a:ext cx="4819650" cy="2724150"/>
          </a:xfrm>
          <a:prstGeom prst="rect">
            <a:avLst/>
          </a:prstGeom>
          <a:noFill/>
          <a:ln>
            <a:noFill/>
          </a:ln>
        </p:spPr>
      </p:pic>
      <p:pic>
        <p:nvPicPr>
          <p:cNvPr id="166" name="Google Shape;166;g8835483a54_0_43"/>
          <p:cNvPicPr preferRelativeResize="0"/>
          <p:nvPr/>
        </p:nvPicPr>
        <p:blipFill>
          <a:blip r:embed="rId4">
            <a:alphaModFix/>
          </a:blip>
          <a:stretch>
            <a:fillRect/>
          </a:stretch>
        </p:blipFill>
        <p:spPr>
          <a:xfrm>
            <a:off x="5786952" y="1102400"/>
            <a:ext cx="3037974" cy="39028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1074</Words>
  <Application>Microsoft Office PowerPoint</Application>
  <PresentationFormat>On-screen Show (16:9)</PresentationFormat>
  <Paragraphs>110</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Oswald</vt:lpstr>
      <vt:lpstr>Times New Roman</vt:lpstr>
      <vt:lpstr>Calibri</vt:lpstr>
      <vt:lpstr>Arial</vt:lpstr>
      <vt:lpstr>Office Theme</vt:lpstr>
      <vt:lpstr>Advanced Database Management Group Project </vt:lpstr>
      <vt:lpstr>Mendelian Genetics</vt:lpstr>
      <vt:lpstr>Purpose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--10) Displays the average age of the customers by country. SELECT country.country_name as "Country", CAST(AVG(age) as INT) as "Average Age of Customer" FROM customer INNER JOIN country ON customer.country_id = country.country_id GROUP BY country_name;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Database Management Group Project </dc:title>
  <dc:creator>Kelsey</dc:creator>
  <cp:lastModifiedBy>Kelsey Jones</cp:lastModifiedBy>
  <cp:revision>1</cp:revision>
  <dcterms:created xsi:type="dcterms:W3CDTF">2017-08-01T15:40:51Z</dcterms:created>
  <dcterms:modified xsi:type="dcterms:W3CDTF">2021-02-08T19:51:36Z</dcterms:modified>
</cp:coreProperties>
</file>