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97CE-5C45-400D-9FC4-1820CE03E5B1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8363-6696-4E01-BE80-FEF001AD4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800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97CE-5C45-400D-9FC4-1820CE03E5B1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8363-6696-4E01-BE80-FEF001AD4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45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97CE-5C45-400D-9FC4-1820CE03E5B1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8363-6696-4E01-BE80-FEF001AD4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5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97CE-5C45-400D-9FC4-1820CE03E5B1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8363-6696-4E01-BE80-FEF001AD4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70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97CE-5C45-400D-9FC4-1820CE03E5B1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8363-6696-4E01-BE80-FEF001AD4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52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97CE-5C45-400D-9FC4-1820CE03E5B1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8363-6696-4E01-BE80-FEF001AD4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82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97CE-5C45-400D-9FC4-1820CE03E5B1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8363-6696-4E01-BE80-FEF001AD4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46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97CE-5C45-400D-9FC4-1820CE03E5B1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8363-6696-4E01-BE80-FEF001AD4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21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97CE-5C45-400D-9FC4-1820CE03E5B1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8363-6696-4E01-BE80-FEF001AD4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42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97CE-5C45-400D-9FC4-1820CE03E5B1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8363-6696-4E01-BE80-FEF001AD4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47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97CE-5C45-400D-9FC4-1820CE03E5B1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8363-6696-4E01-BE80-FEF001AD4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35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797CE-5C45-400D-9FC4-1820CE03E5B1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F8363-6696-4E01-BE80-FEF001AD4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6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Impaired</a:t>
            </a:r>
            <a:r>
              <a:rPr lang="de-DE" dirty="0" smtClean="0"/>
              <a:t> OX </a:t>
            </a:r>
            <a:r>
              <a:rPr lang="de-DE" dirty="0" err="1" smtClean="0"/>
              <a:t>prevents</a:t>
            </a:r>
            <a:r>
              <a:rPr lang="de-DE" dirty="0" smtClean="0"/>
              <a:t> </a:t>
            </a:r>
            <a:r>
              <a:rPr lang="de-DE" dirty="0" err="1" smtClean="0"/>
              <a:t>mice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partaking</a:t>
            </a:r>
            <a:r>
              <a:rPr lang="de-DE" dirty="0" smtClean="0"/>
              <a:t> in </a:t>
            </a:r>
            <a:r>
              <a:rPr lang="de-DE" dirty="0" err="1" smtClean="0"/>
              <a:t>stable</a:t>
            </a:r>
            <a:r>
              <a:rPr lang="de-DE" dirty="0" smtClean="0"/>
              <a:t> </a:t>
            </a:r>
            <a:r>
              <a:rPr lang="de-DE" dirty="0" err="1" smtClean="0"/>
              <a:t>social</a:t>
            </a:r>
            <a:r>
              <a:rPr lang="de-DE" dirty="0" smtClean="0"/>
              <a:t> </a:t>
            </a:r>
            <a:r>
              <a:rPr lang="de-DE" dirty="0" err="1" smtClean="0"/>
              <a:t>interactions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Corentin Nelias </a:t>
            </a:r>
          </a:p>
          <a:p>
            <a:r>
              <a:rPr lang="de-DE" dirty="0" smtClean="0"/>
              <a:t>27.05.2025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554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90"/>
          <a:stretch/>
        </p:blipFill>
        <p:spPr bwMode="auto">
          <a:xfrm>
            <a:off x="252160" y="937150"/>
            <a:ext cx="8079040" cy="27065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hteck 5"/>
          <p:cNvSpPr/>
          <p:nvPr/>
        </p:nvSpPr>
        <p:spPr>
          <a:xfrm>
            <a:off x="397902" y="182098"/>
            <a:ext cx="42937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r>
              <a:rPr lang="en-US" sz="2400" b="1" dirty="0" err="1"/>
              <a:t>NoSeMaze</a:t>
            </a:r>
            <a:r>
              <a:rPr lang="en-US" sz="2400" b="1" dirty="0"/>
              <a:t>  </a:t>
            </a:r>
            <a:endParaRPr lang="en-US" sz="2400" b="1" dirty="0" smtClean="0"/>
          </a:p>
          <a:p>
            <a:r>
              <a:rPr lang="en-US" sz="2400" dirty="0" smtClean="0"/>
              <a:t>- </a:t>
            </a:r>
            <a:r>
              <a:rPr lang="en-US" sz="2400" u="sng" dirty="0"/>
              <a:t>no</a:t>
            </a:r>
            <a:r>
              <a:rPr lang="en-US" sz="2400" dirty="0"/>
              <a:t>n-invasive </a:t>
            </a:r>
            <a:r>
              <a:rPr lang="en-US" sz="2400" u="sng" dirty="0"/>
              <a:t>se</a:t>
            </a:r>
            <a:r>
              <a:rPr lang="en-US" sz="2400" dirty="0"/>
              <a:t>nsor-rich </a:t>
            </a:r>
            <a:r>
              <a:rPr lang="en-US" sz="2400" dirty="0" smtClean="0"/>
              <a:t>maze</a:t>
            </a:r>
            <a:endParaRPr lang="en-US" sz="2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696" y="3765332"/>
            <a:ext cx="5720499" cy="294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6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5590968" y="1469851"/>
            <a:ext cx="4047215" cy="3487788"/>
            <a:chOff x="3077155" y="2814762"/>
            <a:chExt cx="4047215" cy="3487788"/>
          </a:xfrm>
        </p:grpSpPr>
        <p:sp>
          <p:nvSpPr>
            <p:cNvPr id="12" name="Rechteck 11"/>
            <p:cNvSpPr/>
            <p:nvPr/>
          </p:nvSpPr>
          <p:spPr>
            <a:xfrm>
              <a:off x="3077155" y="2814762"/>
              <a:ext cx="270344" cy="512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3077155" y="5789875"/>
              <a:ext cx="270344" cy="512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6854026" y="4233905"/>
              <a:ext cx="270344" cy="14433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hteck 14"/>
          <p:cNvSpPr/>
          <p:nvPr/>
        </p:nvSpPr>
        <p:spPr>
          <a:xfrm>
            <a:off x="167070" y="176527"/>
            <a:ext cx="45749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b="1" dirty="0" err="1">
                <a:latin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de-DE" sz="2800" b="1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ocial</a:t>
            </a:r>
            <a:r>
              <a:rPr lang="de-DE" sz="28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800" b="1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interaction</a:t>
            </a:r>
            <a:endParaRPr lang="de-DE" sz="2800" b="1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794334" y="1274640"/>
            <a:ext cx="33203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automated</a:t>
            </a:r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video</a:t>
            </a:r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tracking</a:t>
            </a:r>
            <a:endParaRPr lang="de-DE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Grafik 1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98" t="-881" r="21811" b="881"/>
          <a:stretch/>
        </p:blipFill>
        <p:spPr bwMode="auto">
          <a:xfrm>
            <a:off x="474410" y="1726188"/>
            <a:ext cx="1980118" cy="21427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8" name="Gruppieren 17"/>
          <p:cNvGrpSpPr/>
          <p:nvPr/>
        </p:nvGrpSpPr>
        <p:grpSpPr>
          <a:xfrm>
            <a:off x="2699001" y="2198059"/>
            <a:ext cx="5173451" cy="2825195"/>
            <a:chOff x="660937" y="777433"/>
            <a:chExt cx="5173451" cy="2825195"/>
          </a:xfrm>
        </p:grpSpPr>
        <p:sp>
          <p:nvSpPr>
            <p:cNvPr id="22" name="Ellipse 21"/>
            <p:cNvSpPr/>
            <p:nvPr/>
          </p:nvSpPr>
          <p:spPr>
            <a:xfrm>
              <a:off x="660937" y="836416"/>
              <a:ext cx="428263" cy="55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Ellipse 22"/>
            <p:cNvSpPr/>
            <p:nvPr/>
          </p:nvSpPr>
          <p:spPr>
            <a:xfrm>
              <a:off x="2571509" y="777433"/>
              <a:ext cx="428263" cy="55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lipse 24"/>
            <p:cNvSpPr/>
            <p:nvPr/>
          </p:nvSpPr>
          <p:spPr>
            <a:xfrm>
              <a:off x="4201399" y="3434456"/>
              <a:ext cx="1447239" cy="1681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Ellipse 25"/>
            <p:cNvSpPr/>
            <p:nvPr/>
          </p:nvSpPr>
          <p:spPr>
            <a:xfrm>
              <a:off x="5406125" y="777472"/>
              <a:ext cx="428263" cy="55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Grafik 2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" r="80567"/>
          <a:stretch/>
        </p:blipFill>
        <p:spPr>
          <a:xfrm>
            <a:off x="2779645" y="2400678"/>
            <a:ext cx="1756119" cy="253849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5B00ABA9-5237-165E-7085-C5D510B71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731" y="4474609"/>
            <a:ext cx="2171732" cy="1659965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0B877C54-9C5B-DF4C-98FC-99A379C3A34A}"/>
              </a:ext>
            </a:extLst>
          </p:cNvPr>
          <p:cNvSpPr txBox="1"/>
          <p:nvPr/>
        </p:nvSpPr>
        <p:spPr>
          <a:xfrm>
            <a:off x="5036142" y="566594"/>
            <a:ext cx="32663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dyadic interaction: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1-10 cm, &gt;1 second</a:t>
            </a:r>
          </a:p>
          <a:p>
            <a:endParaRPr lang="en-US" sz="1600" dirty="0"/>
          </a:p>
          <a:p>
            <a:r>
              <a:rPr lang="en-US" sz="1600" dirty="0"/>
              <a:t>a</a:t>
            </a:r>
            <a:r>
              <a:rPr lang="en-US" sz="1600" dirty="0" smtClean="0"/>
              <a:t>pproaches: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calculated </a:t>
            </a:r>
            <a:r>
              <a:rPr lang="en-US" sz="1600" dirty="0"/>
              <a:t>using the (smoothed) distance travelled in the 3-4 seconds before the interaction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distance </a:t>
            </a:r>
            <a:r>
              <a:rPr lang="en-US" sz="1600" dirty="0"/>
              <a:t>travelled of mouse A must be at least 1.5x the distance travelled of mouse </a:t>
            </a:r>
            <a:r>
              <a:rPr lang="en-US" sz="1600" dirty="0" smtClean="0"/>
              <a:t>B</a:t>
            </a:r>
            <a:endParaRPr lang="de-DE" sz="1600" dirty="0"/>
          </a:p>
        </p:txBody>
      </p:sp>
      <p:pic>
        <p:nvPicPr>
          <p:cNvPr id="32" name="Inhaltsplatzhalter 6">
            <a:extLst>
              <a:ext uri="{FF2B5EF4-FFF2-40B4-BE49-F238E27FC236}">
                <a16:creationId xmlns:a16="http://schemas.microsoft.com/office/drawing/2014/main" id="{348C4A8B-36A9-00C8-72E6-B42C95523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2139" y="2888994"/>
            <a:ext cx="4309824" cy="2294184"/>
          </a:xfrm>
          <a:prstGeom prst="rect">
            <a:avLst/>
          </a:prstGeom>
          <a:ln>
            <a:noFill/>
          </a:ln>
          <a:scene3d>
            <a:camera prst="isometricLeftDown"/>
            <a:lightRig rig="threePt" dir="t"/>
          </a:scene3d>
        </p:spPr>
      </p:pic>
      <p:sp>
        <p:nvSpPr>
          <p:cNvPr id="33" name="Pfeil: nach rechts 5">
            <a:extLst>
              <a:ext uri="{FF2B5EF4-FFF2-40B4-BE49-F238E27FC236}">
                <a16:creationId xmlns:a16="http://schemas.microsoft.com/office/drawing/2014/main" id="{FDE5CCF6-C57C-EC35-69D8-0D65A0821223}"/>
              </a:ext>
            </a:extLst>
          </p:cNvPr>
          <p:cNvSpPr/>
          <p:nvPr/>
        </p:nvSpPr>
        <p:spPr>
          <a:xfrm>
            <a:off x="8235075" y="566594"/>
            <a:ext cx="483701" cy="34894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C75D53E-58E1-800A-FD6B-ECE57CD8E935}"/>
              </a:ext>
            </a:extLst>
          </p:cNvPr>
          <p:cNvSpPr txBox="1"/>
          <p:nvPr/>
        </p:nvSpPr>
        <p:spPr>
          <a:xfrm>
            <a:off x="7213575" y="4433099"/>
            <a:ext cx="4388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 smtClean="0"/>
              <a:t>directed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</a:p>
          <a:p>
            <a:r>
              <a:rPr lang="de-DE" sz="1400" dirty="0" err="1" smtClean="0"/>
              <a:t>weighted</a:t>
            </a:r>
            <a:r>
              <a:rPr lang="de-DE" sz="1400" dirty="0" smtClean="0"/>
              <a:t> </a:t>
            </a:r>
            <a:r>
              <a:rPr lang="de-DE" sz="1400" dirty="0"/>
              <a:t>social </a:t>
            </a:r>
            <a:r>
              <a:rPr lang="de-DE" sz="1400" dirty="0" err="1"/>
              <a:t>networks</a:t>
            </a:r>
            <a:r>
              <a:rPr lang="de-DE" sz="1400" dirty="0"/>
              <a:t> </a:t>
            </a:r>
            <a:endParaRPr lang="de-DE" sz="1400" dirty="0" smtClean="0"/>
          </a:p>
          <a:p>
            <a:r>
              <a:rPr lang="de-DE" sz="1400" dirty="0" smtClean="0"/>
              <a:t>at </a:t>
            </a:r>
            <a:r>
              <a:rPr lang="de-DE" sz="1400" dirty="0"/>
              <a:t>different temporal </a:t>
            </a:r>
            <a:r>
              <a:rPr lang="de-DE" sz="1400" dirty="0" err="1"/>
              <a:t>resolutions</a:t>
            </a:r>
            <a:r>
              <a:rPr lang="de-DE" sz="1400" dirty="0"/>
              <a:t> </a:t>
            </a:r>
            <a:endParaRPr lang="de-DE" sz="1400" dirty="0" smtClean="0"/>
          </a:p>
        </p:txBody>
      </p:sp>
      <p:sp>
        <p:nvSpPr>
          <p:cNvPr id="35" name="Pfeil: nach rechts 7">
            <a:extLst>
              <a:ext uri="{FF2B5EF4-FFF2-40B4-BE49-F238E27FC236}">
                <a16:creationId xmlns:a16="http://schemas.microsoft.com/office/drawing/2014/main" id="{74539380-9823-CECB-F17E-541455896A4B}"/>
              </a:ext>
            </a:extLst>
          </p:cNvPr>
          <p:cNvSpPr/>
          <p:nvPr/>
        </p:nvSpPr>
        <p:spPr>
          <a:xfrm rot="2078096">
            <a:off x="7734514" y="5327216"/>
            <a:ext cx="489820" cy="34894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4F661DB-F1AC-338D-B03E-981217D4A257}"/>
              </a:ext>
            </a:extLst>
          </p:cNvPr>
          <p:cNvSpPr txBox="1"/>
          <p:nvPr/>
        </p:nvSpPr>
        <p:spPr>
          <a:xfrm>
            <a:off x="8302486" y="5580545"/>
            <a:ext cx="2108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Social</a:t>
            </a:r>
            <a:r>
              <a:rPr lang="de-DE" sz="1400" dirty="0"/>
              <a:t> </a:t>
            </a:r>
            <a:r>
              <a:rPr lang="de-DE" sz="1400" dirty="0" smtClean="0"/>
              <a:t>Network </a:t>
            </a:r>
            <a:r>
              <a:rPr lang="de-DE" sz="1400" dirty="0" err="1" smtClean="0"/>
              <a:t>analysis</a:t>
            </a:r>
            <a:r>
              <a:rPr lang="de-DE" sz="1400" dirty="0" smtClean="0"/>
              <a:t>:</a:t>
            </a:r>
            <a:endParaRPr lang="de-DE" sz="14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08E2296-3F78-413B-34FE-7DDDDCE2C160}"/>
              </a:ext>
            </a:extLst>
          </p:cNvPr>
          <p:cNvSpPr txBox="1"/>
          <p:nvPr/>
        </p:nvSpPr>
        <p:spPr>
          <a:xfrm>
            <a:off x="8662373" y="5936586"/>
            <a:ext cx="1951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r</a:t>
            </a:r>
            <a:r>
              <a:rPr lang="de-DE" sz="1400" dirty="0" err="1" smtClean="0"/>
              <a:t>ich</a:t>
            </a:r>
            <a:r>
              <a:rPr lang="de-DE" sz="1400" dirty="0" smtClean="0"/>
              <a:t> </a:t>
            </a:r>
            <a:r>
              <a:rPr lang="de-DE" sz="1400" dirty="0" err="1" smtClean="0"/>
              <a:t>club</a:t>
            </a:r>
            <a:endParaRPr lang="en-US" sz="1400" dirty="0"/>
          </a:p>
        </p:txBody>
      </p:sp>
      <p:graphicFrame>
        <p:nvGraphicFramePr>
          <p:cNvPr id="39" name="Tabelle 21">
            <a:extLst>
              <a:ext uri="{FF2B5EF4-FFF2-40B4-BE49-F238E27FC236}">
                <a16:creationId xmlns:a16="http://schemas.microsoft.com/office/drawing/2014/main" id="{7BCCCB03-07B8-1930-6A8A-5DFAD7B7F0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24757" y="462963"/>
          <a:ext cx="2091396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818">
                  <a:extLst>
                    <a:ext uri="{9D8B030D-6E8A-4147-A177-3AD203B41FA5}">
                      <a16:colId xmlns:a16="http://schemas.microsoft.com/office/drawing/2014/main" val="1966756834"/>
                    </a:ext>
                  </a:extLst>
                </a:gridCol>
                <a:gridCol w="606880">
                  <a:extLst>
                    <a:ext uri="{9D8B030D-6E8A-4147-A177-3AD203B41FA5}">
                      <a16:colId xmlns:a16="http://schemas.microsoft.com/office/drawing/2014/main" val="406611382"/>
                    </a:ext>
                  </a:extLst>
                </a:gridCol>
                <a:gridCol w="522849">
                  <a:extLst>
                    <a:ext uri="{9D8B030D-6E8A-4147-A177-3AD203B41FA5}">
                      <a16:colId xmlns:a16="http://schemas.microsoft.com/office/drawing/2014/main" val="1369151388"/>
                    </a:ext>
                  </a:extLst>
                </a:gridCol>
                <a:gridCol w="522849">
                  <a:extLst>
                    <a:ext uri="{9D8B030D-6E8A-4147-A177-3AD203B41FA5}">
                      <a16:colId xmlns:a16="http://schemas.microsoft.com/office/drawing/2014/main" val="1273053225"/>
                    </a:ext>
                  </a:extLst>
                </a:gridCol>
              </a:tblGrid>
              <a:tr h="20212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B02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7C5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765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455050"/>
                  </a:ext>
                </a:extLst>
              </a:tr>
              <a:tr h="336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B02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469667"/>
                  </a:ext>
                </a:extLst>
              </a:tr>
              <a:tr h="336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7C5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818365"/>
                  </a:ext>
                </a:extLst>
              </a:tr>
              <a:tr h="336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765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603927"/>
                  </a:ext>
                </a:extLst>
              </a:tr>
            </a:tbl>
          </a:graphicData>
        </a:graphic>
      </p:graphicFrame>
      <p:sp>
        <p:nvSpPr>
          <p:cNvPr id="42" name="Pfeil: nach rechts 5">
            <a:extLst>
              <a:ext uri="{FF2B5EF4-FFF2-40B4-BE49-F238E27FC236}">
                <a16:creationId xmlns:a16="http://schemas.microsoft.com/office/drawing/2014/main" id="{FDE5CCF6-C57C-EC35-69D8-0D65A0821223}"/>
              </a:ext>
            </a:extLst>
          </p:cNvPr>
          <p:cNvSpPr/>
          <p:nvPr/>
        </p:nvSpPr>
        <p:spPr>
          <a:xfrm rot="5400000">
            <a:off x="9828604" y="2395575"/>
            <a:ext cx="483701" cy="34894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feil: nach rechts 5">
            <a:extLst>
              <a:ext uri="{FF2B5EF4-FFF2-40B4-BE49-F238E27FC236}">
                <a16:creationId xmlns:a16="http://schemas.microsoft.com/office/drawing/2014/main" id="{FDE5CCF6-C57C-EC35-69D8-0D65A0821223}"/>
              </a:ext>
            </a:extLst>
          </p:cNvPr>
          <p:cNvSpPr/>
          <p:nvPr/>
        </p:nvSpPr>
        <p:spPr>
          <a:xfrm rot="19181688">
            <a:off x="4916326" y="3495449"/>
            <a:ext cx="483701" cy="34894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91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1308373" y="3935972"/>
            <a:ext cx="898815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What is a “rich club”?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nodes </a:t>
            </a:r>
            <a:r>
              <a:rPr lang="en-US" sz="2000" dirty="0"/>
              <a:t>with high connectivity that tend to form tightly interconnected groups or clusters among </a:t>
            </a:r>
            <a:r>
              <a:rPr lang="en-US" sz="2000" dirty="0" smtClean="0"/>
              <a:t>themselves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hierarchical organization in networks, where a small subset of highly connected nodes form a significant core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19" y="1019181"/>
            <a:ext cx="6024457" cy="2771769"/>
          </a:xfrm>
          <a:prstGeom prst="rect">
            <a:avLst/>
          </a:prstGeom>
        </p:spPr>
      </p:pic>
      <p:sp>
        <p:nvSpPr>
          <p:cNvPr id="15" name="Ellipse 14"/>
          <p:cNvSpPr/>
          <p:nvPr/>
        </p:nvSpPr>
        <p:spPr>
          <a:xfrm>
            <a:off x="7265346" y="2310533"/>
            <a:ext cx="992830" cy="990377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r>
              <a:rPr lang="de-DE" sz="3200" b="1" dirty="0" err="1">
                <a:latin typeface="+mn-lt"/>
              </a:rPr>
              <a:t>r</a:t>
            </a:r>
            <a:r>
              <a:rPr lang="de-DE" sz="3200" b="1" dirty="0" err="1" smtClean="0">
                <a:latin typeface="+mn-lt"/>
              </a:rPr>
              <a:t>ich</a:t>
            </a:r>
            <a:r>
              <a:rPr lang="de-DE" sz="3200" b="1" dirty="0" smtClean="0">
                <a:latin typeface="+mn-lt"/>
              </a:rPr>
              <a:t> </a:t>
            </a:r>
            <a:r>
              <a:rPr lang="de-DE" sz="3200" b="1" dirty="0" err="1" smtClean="0">
                <a:latin typeface="+mn-lt"/>
              </a:rPr>
              <a:t>clubs</a:t>
            </a:r>
            <a:endParaRPr lang="de-DE" sz="3200" b="1" dirty="0">
              <a:latin typeface="+mn-lt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159483" y="2973744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rgbClr val="FF7F7F"/>
                </a:solidFill>
              </a:rPr>
              <a:t>r</a:t>
            </a:r>
            <a:r>
              <a:rPr lang="de-DE" b="1" dirty="0" err="1" smtClean="0">
                <a:solidFill>
                  <a:srgbClr val="FF7F7F"/>
                </a:solidFill>
              </a:rPr>
              <a:t>ich</a:t>
            </a:r>
            <a:r>
              <a:rPr lang="de-DE" b="1" dirty="0" smtClean="0">
                <a:solidFill>
                  <a:srgbClr val="FF7F7F"/>
                </a:solidFill>
              </a:rPr>
              <a:t> </a:t>
            </a:r>
            <a:r>
              <a:rPr lang="de-DE" b="1" dirty="0" err="1" smtClean="0">
                <a:solidFill>
                  <a:srgbClr val="FF7F7F"/>
                </a:solidFill>
              </a:rPr>
              <a:t>club</a:t>
            </a:r>
            <a:endParaRPr lang="de-DE" b="1" dirty="0">
              <a:solidFill>
                <a:srgbClr val="FF7F7F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23" y="2392254"/>
            <a:ext cx="1564590" cy="100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36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r>
              <a:rPr lang="de-DE" sz="3200" b="1" dirty="0" err="1">
                <a:latin typeface="+mn-lt"/>
              </a:rPr>
              <a:t>r</a:t>
            </a:r>
            <a:r>
              <a:rPr lang="de-DE" sz="3200" b="1" dirty="0" err="1" smtClean="0">
                <a:latin typeface="+mn-lt"/>
              </a:rPr>
              <a:t>ich</a:t>
            </a:r>
            <a:r>
              <a:rPr lang="de-DE" sz="3200" b="1" dirty="0" smtClean="0">
                <a:latin typeface="+mn-lt"/>
              </a:rPr>
              <a:t> </a:t>
            </a:r>
            <a:r>
              <a:rPr lang="de-DE" sz="3200" b="1" dirty="0" err="1" smtClean="0">
                <a:latin typeface="+mn-lt"/>
              </a:rPr>
              <a:t>clubs</a:t>
            </a:r>
            <a:endParaRPr lang="de-DE" sz="3200" b="1" dirty="0">
              <a:latin typeface="+mn-lt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23" y="1181100"/>
            <a:ext cx="3758594" cy="5322500"/>
          </a:xfrm>
          <a:prstGeom prst="rect">
            <a:avLst/>
          </a:prstGeom>
        </p:spPr>
      </p:pic>
      <p:sp>
        <p:nvSpPr>
          <p:cNvPr id="12" name="Inhaltsplatzhalter 2"/>
          <p:cNvSpPr txBox="1">
            <a:spLocks/>
          </p:cNvSpPr>
          <p:nvPr/>
        </p:nvSpPr>
        <p:spPr>
          <a:xfrm>
            <a:off x="5086349" y="2147759"/>
            <a:ext cx="4533900" cy="2446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/>
              <a:t>r</a:t>
            </a:r>
            <a:r>
              <a:rPr lang="de-DE" sz="2000" dirty="0" err="1" smtClean="0"/>
              <a:t>ich</a:t>
            </a:r>
            <a:r>
              <a:rPr lang="de-DE" sz="2000" dirty="0" smtClean="0"/>
              <a:t> </a:t>
            </a:r>
            <a:r>
              <a:rPr lang="de-DE" sz="2000" dirty="0" err="1" smtClean="0"/>
              <a:t>clubs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relatively</a:t>
            </a:r>
            <a:r>
              <a:rPr lang="de-DE" sz="2000" dirty="0" smtClean="0"/>
              <a:t> </a:t>
            </a:r>
            <a:r>
              <a:rPr lang="de-DE" sz="2000" dirty="0" err="1" smtClean="0"/>
              <a:t>stable</a:t>
            </a:r>
            <a:r>
              <a:rPr lang="de-DE" sz="2000" dirty="0" smtClean="0"/>
              <a:t> </a:t>
            </a:r>
            <a:r>
              <a:rPr lang="de-DE" sz="2000" dirty="0" err="1" smtClean="0"/>
              <a:t>over</a:t>
            </a:r>
            <a:r>
              <a:rPr lang="de-DE" sz="2000" dirty="0" smtClean="0"/>
              <a:t> time</a:t>
            </a:r>
          </a:p>
          <a:p>
            <a:endParaRPr lang="de-DE" sz="2000" dirty="0" smtClean="0"/>
          </a:p>
          <a:p>
            <a:r>
              <a:rPr lang="de-DE" sz="2000" dirty="0" err="1" smtClean="0"/>
              <a:t>stable</a:t>
            </a:r>
            <a:r>
              <a:rPr lang="de-DE" sz="2000" dirty="0" smtClean="0"/>
              <a:t> </a:t>
            </a:r>
            <a:r>
              <a:rPr lang="de-DE" sz="2000" dirty="0" err="1" smtClean="0"/>
              <a:t>rich</a:t>
            </a:r>
            <a:r>
              <a:rPr lang="de-DE" sz="2000" dirty="0" smtClean="0"/>
              <a:t> </a:t>
            </a:r>
            <a:r>
              <a:rPr lang="de-DE" sz="2000" dirty="0" err="1" smtClean="0"/>
              <a:t>clubs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more</a:t>
            </a:r>
            <a:r>
              <a:rPr lang="de-DE" sz="2000" dirty="0" smtClean="0"/>
              <a:t> </a:t>
            </a:r>
            <a:r>
              <a:rPr lang="de-DE" sz="2000" dirty="0" err="1" smtClean="0"/>
              <a:t>consistently</a:t>
            </a:r>
            <a:r>
              <a:rPr lang="de-DE" sz="2000" dirty="0" smtClean="0"/>
              <a:t> </a:t>
            </a:r>
            <a:r>
              <a:rPr lang="de-DE" sz="2000" dirty="0" err="1" smtClean="0"/>
              <a:t>found</a:t>
            </a:r>
            <a:r>
              <a:rPr lang="de-DE" sz="2000" dirty="0" smtClean="0"/>
              <a:t> in </a:t>
            </a:r>
            <a:r>
              <a:rPr lang="de-DE" sz="2000" dirty="0" err="1" smtClean="0"/>
              <a:t>cohort</a:t>
            </a:r>
            <a:r>
              <a:rPr lang="de-DE" sz="2000" dirty="0" smtClean="0"/>
              <a:t> 1</a:t>
            </a:r>
            <a:endParaRPr lang="de-DE" sz="20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15" b="24986"/>
          <a:stretch/>
        </p:blipFill>
        <p:spPr>
          <a:xfrm>
            <a:off x="7218993" y="4079701"/>
            <a:ext cx="3830961" cy="157162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7381875" y="5534551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100" dirty="0" err="1" smtClean="0"/>
              <a:t>Proportions</a:t>
            </a:r>
            <a:r>
              <a:rPr lang="de-DE" sz="1100" dirty="0" smtClean="0"/>
              <a:t> </a:t>
            </a:r>
            <a:r>
              <a:rPr lang="de-DE" sz="1100" dirty="0" err="1" smtClean="0"/>
              <a:t>of</a:t>
            </a:r>
            <a:r>
              <a:rPr lang="de-DE" sz="1100" dirty="0" smtClean="0"/>
              <a:t> </a:t>
            </a:r>
            <a:r>
              <a:rPr lang="de-DE" sz="1100" dirty="0" err="1" smtClean="0"/>
              <a:t>observed</a:t>
            </a:r>
            <a:r>
              <a:rPr lang="de-DE" sz="1100" dirty="0" smtClean="0"/>
              <a:t> </a:t>
            </a:r>
            <a:r>
              <a:rPr lang="de-DE" sz="1100" dirty="0" err="1" smtClean="0"/>
              <a:t>stable</a:t>
            </a:r>
            <a:r>
              <a:rPr lang="de-DE" sz="1100" dirty="0" smtClean="0"/>
              <a:t> </a:t>
            </a:r>
            <a:r>
              <a:rPr lang="de-DE" sz="1100" dirty="0" err="1" smtClean="0"/>
              <a:t>rich</a:t>
            </a:r>
            <a:r>
              <a:rPr lang="de-DE" sz="1100" dirty="0" smtClean="0"/>
              <a:t> </a:t>
            </a:r>
            <a:r>
              <a:rPr lang="de-DE" sz="1100" dirty="0" err="1" smtClean="0"/>
              <a:t>clubs</a:t>
            </a:r>
            <a:r>
              <a:rPr lang="de-DE" sz="1100" dirty="0" smtClean="0"/>
              <a:t> </a:t>
            </a:r>
            <a:r>
              <a:rPr lang="de-DE" sz="1100" dirty="0" err="1" smtClean="0"/>
              <a:t>within</a:t>
            </a:r>
            <a:r>
              <a:rPr lang="de-DE" sz="1100" dirty="0" smtClean="0"/>
              <a:t> </a:t>
            </a:r>
            <a:r>
              <a:rPr lang="de-DE" sz="1100" dirty="0" err="1" smtClean="0"/>
              <a:t>the</a:t>
            </a:r>
            <a:r>
              <a:rPr lang="de-DE" sz="1100" dirty="0" smtClean="0"/>
              <a:t> different </a:t>
            </a:r>
            <a:r>
              <a:rPr lang="de-DE" sz="1100" dirty="0" err="1" smtClean="0"/>
              <a:t>groups</a:t>
            </a:r>
            <a:r>
              <a:rPr lang="de-DE" sz="1100" dirty="0" smtClean="0"/>
              <a:t>.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548864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r>
              <a:rPr lang="de-DE" sz="3200" b="1" dirty="0" err="1">
                <a:latin typeface="+mn-lt"/>
              </a:rPr>
              <a:t>r</a:t>
            </a:r>
            <a:r>
              <a:rPr lang="de-DE" sz="3200" b="1" dirty="0" err="1" smtClean="0">
                <a:latin typeface="+mn-lt"/>
              </a:rPr>
              <a:t>ich</a:t>
            </a:r>
            <a:r>
              <a:rPr lang="de-DE" sz="3200" b="1" dirty="0" smtClean="0">
                <a:latin typeface="+mn-lt"/>
              </a:rPr>
              <a:t> </a:t>
            </a:r>
            <a:r>
              <a:rPr lang="de-DE" sz="3200" b="1" dirty="0" err="1" smtClean="0">
                <a:latin typeface="+mn-lt"/>
              </a:rPr>
              <a:t>clubs</a:t>
            </a:r>
            <a:r>
              <a:rPr lang="de-DE" sz="3200" b="1" dirty="0" smtClean="0">
                <a:latin typeface="+mn-lt"/>
              </a:rPr>
              <a:t> </a:t>
            </a:r>
            <a:r>
              <a:rPr lang="de-DE" sz="3200" b="1" dirty="0" err="1" smtClean="0">
                <a:latin typeface="+mn-lt"/>
              </a:rPr>
              <a:t>and</a:t>
            </a:r>
            <a:r>
              <a:rPr lang="de-DE" sz="3200" b="1" dirty="0" smtClean="0">
                <a:latin typeface="+mn-lt"/>
              </a:rPr>
              <a:t> </a:t>
            </a:r>
            <a:r>
              <a:rPr lang="de-DE" sz="3200" b="1" dirty="0" err="1" smtClean="0">
                <a:latin typeface="+mn-lt"/>
              </a:rPr>
              <a:t>chasing</a:t>
            </a:r>
            <a:endParaRPr lang="de-DE" sz="3200" b="1" dirty="0">
              <a:latin typeface="+mn-lt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838200" y="4457582"/>
            <a:ext cx="4448176" cy="1630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 smtClean="0">
                <a:sym typeface="Wingdings" panose="05000000000000000000" pitchFamily="2" charset="2"/>
              </a:rPr>
              <a:t> </a:t>
            </a:r>
            <a:r>
              <a:rPr lang="de-DE" sz="2000" dirty="0" err="1" smtClean="0">
                <a:sym typeface="Wingdings" panose="05000000000000000000" pitchFamily="2" charset="2"/>
              </a:rPr>
              <a:t>members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of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the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/>
              <a:t>rich</a:t>
            </a:r>
            <a:r>
              <a:rPr lang="de-DE" sz="2000" dirty="0" smtClean="0"/>
              <a:t> </a:t>
            </a:r>
            <a:r>
              <a:rPr lang="de-DE" sz="2000" dirty="0" err="1" smtClean="0"/>
              <a:t>club</a:t>
            </a:r>
            <a:r>
              <a:rPr lang="de-DE" sz="2000" dirty="0" smtClean="0"/>
              <a:t> </a:t>
            </a:r>
            <a:r>
              <a:rPr lang="de-DE" sz="2000" dirty="0" err="1" smtClean="0"/>
              <a:t>participate</a:t>
            </a:r>
            <a:r>
              <a:rPr lang="de-DE" sz="2000" dirty="0" smtClean="0"/>
              <a:t> </a:t>
            </a:r>
            <a:r>
              <a:rPr lang="de-DE" sz="2000" dirty="0" err="1" smtClean="0"/>
              <a:t>more</a:t>
            </a:r>
            <a:r>
              <a:rPr lang="de-DE" sz="2000" dirty="0" smtClean="0"/>
              <a:t> in </a:t>
            </a:r>
            <a:r>
              <a:rPr lang="de-DE" sz="2000" dirty="0" err="1" smtClean="0"/>
              <a:t>chasings</a:t>
            </a:r>
            <a:endParaRPr lang="de-DE" sz="2000" dirty="0"/>
          </a:p>
          <a:p>
            <a:pPr marL="0" indent="0">
              <a:buNone/>
            </a:pPr>
            <a:endParaRPr lang="de-DE" sz="20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24" y="960594"/>
            <a:ext cx="5040001" cy="25200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24" y="3667125"/>
            <a:ext cx="5039999" cy="252000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10" y="1337103"/>
            <a:ext cx="5211535" cy="1806148"/>
          </a:xfrm>
          <a:prstGeom prst="rect">
            <a:avLst/>
          </a:prstGeom>
        </p:spPr>
      </p:pic>
      <p:sp>
        <p:nvSpPr>
          <p:cNvPr id="30" name="Inhaltsplatzhalter 2"/>
          <p:cNvSpPr txBox="1">
            <a:spLocks/>
          </p:cNvSpPr>
          <p:nvPr/>
        </p:nvSpPr>
        <p:spPr>
          <a:xfrm>
            <a:off x="334509" y="3228976"/>
            <a:ext cx="5542415" cy="361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 err="1" smtClean="0"/>
              <a:t>Examples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different </a:t>
            </a:r>
            <a:r>
              <a:rPr lang="de-DE" sz="1400" dirty="0" err="1" smtClean="0"/>
              <a:t>thresholding</a:t>
            </a:r>
            <a:r>
              <a:rPr lang="de-DE" sz="1400" dirty="0" smtClean="0"/>
              <a:t> on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chasing</a:t>
            </a:r>
            <a:r>
              <a:rPr lang="de-DE" sz="1400" dirty="0" smtClean="0"/>
              <a:t> </a:t>
            </a:r>
            <a:r>
              <a:rPr lang="de-DE" sz="1400" dirty="0" err="1" smtClean="0"/>
              <a:t>network</a:t>
            </a:r>
            <a:endParaRPr lang="de-DE" sz="1400" dirty="0"/>
          </a:p>
        </p:txBody>
      </p:sp>
      <p:sp>
        <p:nvSpPr>
          <p:cNvPr id="21" name="Textfeld 20"/>
          <p:cNvSpPr txBox="1"/>
          <p:nvPr/>
        </p:nvSpPr>
        <p:spPr>
          <a:xfrm rot="20540113" flipH="1">
            <a:off x="4743103" y="4672600"/>
            <a:ext cx="2705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>
                <a:solidFill>
                  <a:srgbClr val="FF0000"/>
                </a:solidFill>
              </a:rPr>
              <a:t>Is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it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combining</a:t>
            </a:r>
            <a:r>
              <a:rPr lang="de-DE" sz="2400" b="1" dirty="0" smtClean="0">
                <a:solidFill>
                  <a:srgbClr val="FF0000"/>
                </a:solidFill>
              </a:rPr>
              <a:t> „</a:t>
            </a:r>
            <a:r>
              <a:rPr lang="de-DE" sz="2400" b="1" dirty="0" err="1" smtClean="0">
                <a:solidFill>
                  <a:srgbClr val="FF0000"/>
                </a:solidFill>
              </a:rPr>
              <a:t>chasing</a:t>
            </a:r>
            <a:r>
              <a:rPr lang="de-DE" sz="2400" b="1" dirty="0" smtClean="0">
                <a:solidFill>
                  <a:srgbClr val="FF0000"/>
                </a:solidFill>
              </a:rPr>
              <a:t>“ </a:t>
            </a:r>
            <a:r>
              <a:rPr lang="de-DE" sz="2400" b="1" dirty="0" err="1" smtClean="0">
                <a:solidFill>
                  <a:srgbClr val="FF0000"/>
                </a:solidFill>
              </a:rPr>
              <a:t>and</a:t>
            </a:r>
            <a:r>
              <a:rPr lang="de-DE" sz="2400" b="1" dirty="0" smtClean="0">
                <a:solidFill>
                  <a:srgbClr val="FF0000"/>
                </a:solidFill>
              </a:rPr>
              <a:t> „</a:t>
            </a:r>
            <a:r>
              <a:rPr lang="de-DE" sz="2400" b="1" dirty="0" err="1" smtClean="0">
                <a:solidFill>
                  <a:srgbClr val="FF0000"/>
                </a:solidFill>
              </a:rPr>
              <a:t>being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chased</a:t>
            </a:r>
            <a:r>
              <a:rPr lang="de-DE" sz="2400" b="1" dirty="0" smtClean="0">
                <a:solidFill>
                  <a:srgbClr val="FF0000"/>
                </a:solidFill>
              </a:rPr>
              <a:t>“ </a:t>
            </a:r>
            <a:endParaRPr lang="de-D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130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r>
              <a:rPr lang="de-DE" sz="3200" b="1" dirty="0">
                <a:latin typeface="+mn-lt"/>
              </a:rPr>
              <a:t>OXTR</a:t>
            </a:r>
            <a:r>
              <a:rPr lang="el-GR" sz="3200" b="1" baseline="30000" dirty="0">
                <a:latin typeface="+mn-lt"/>
              </a:rPr>
              <a:t>Δ</a:t>
            </a:r>
            <a:r>
              <a:rPr lang="de-DE" sz="3200" b="1" baseline="30000" dirty="0">
                <a:latin typeface="+mn-lt"/>
              </a:rPr>
              <a:t>AON</a:t>
            </a:r>
            <a:r>
              <a:rPr lang="de-DE" sz="3200" b="1" dirty="0">
                <a:latin typeface="+mn-lt"/>
              </a:rPr>
              <a:t> </a:t>
            </a:r>
            <a:r>
              <a:rPr lang="de-DE" sz="3200" b="1" dirty="0" err="1">
                <a:latin typeface="+mn-lt"/>
              </a:rPr>
              <a:t>vs</a:t>
            </a:r>
            <a:r>
              <a:rPr lang="de-DE" sz="3200" b="1" dirty="0">
                <a:latin typeface="+mn-lt"/>
              </a:rPr>
              <a:t> </a:t>
            </a:r>
            <a:r>
              <a:rPr lang="de-DE" sz="3200" b="1" dirty="0" err="1">
                <a:latin typeface="+mn-lt"/>
              </a:rPr>
              <a:t>control</a:t>
            </a:r>
            <a:r>
              <a:rPr lang="de-DE" sz="3200" b="1" dirty="0">
                <a:latin typeface="+mn-lt"/>
              </a:rPr>
              <a:t> </a:t>
            </a:r>
            <a:r>
              <a:rPr lang="de-DE" sz="3200" b="1" dirty="0" err="1">
                <a:latin typeface="+mn-lt"/>
              </a:rPr>
              <a:t>animals</a:t>
            </a:r>
            <a:r>
              <a:rPr lang="de-DE" sz="3200" b="1" dirty="0">
                <a:latin typeface="+mn-lt"/>
              </a:rPr>
              <a:t>: </a:t>
            </a:r>
            <a:r>
              <a:rPr lang="de-DE" sz="3200" b="1" dirty="0" err="1" smtClean="0">
                <a:latin typeface="+mn-lt"/>
              </a:rPr>
              <a:t>rich</a:t>
            </a:r>
            <a:r>
              <a:rPr lang="de-DE" sz="3200" b="1" dirty="0" smtClean="0">
                <a:latin typeface="+mn-lt"/>
              </a:rPr>
              <a:t> </a:t>
            </a:r>
            <a:r>
              <a:rPr lang="de-DE" sz="3200" b="1" dirty="0" err="1" smtClean="0">
                <a:latin typeface="+mn-lt"/>
              </a:rPr>
              <a:t>club</a:t>
            </a:r>
            <a:endParaRPr lang="de-DE" sz="3200" b="1" dirty="0"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46" y="1393783"/>
            <a:ext cx="5607019" cy="1595437"/>
          </a:xfrm>
          <a:prstGeom prst="rect">
            <a:avLst/>
          </a:prstGeom>
        </p:spPr>
      </p:pic>
      <p:sp>
        <p:nvSpPr>
          <p:cNvPr id="12" name="Inhaltsplatzhalter 2"/>
          <p:cNvSpPr txBox="1">
            <a:spLocks/>
          </p:cNvSpPr>
          <p:nvPr/>
        </p:nvSpPr>
        <p:spPr>
          <a:xfrm>
            <a:off x="7029450" y="2494905"/>
            <a:ext cx="4533900" cy="2446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 smtClean="0"/>
              <a:t>OXTR</a:t>
            </a:r>
            <a:r>
              <a:rPr lang="el-GR" sz="2000" baseline="30000" dirty="0" smtClean="0"/>
              <a:t>Δ</a:t>
            </a:r>
            <a:r>
              <a:rPr lang="de-DE" sz="2000" baseline="30000" dirty="0" smtClean="0"/>
              <a:t>AON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excluded</a:t>
            </a:r>
            <a:r>
              <a:rPr lang="de-DE" sz="2000" dirty="0" smtClean="0"/>
              <a:t> </a:t>
            </a:r>
            <a:r>
              <a:rPr lang="de-DE" sz="2000" dirty="0" err="1" smtClean="0"/>
              <a:t>from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rich</a:t>
            </a:r>
            <a:r>
              <a:rPr lang="de-DE" sz="2000" dirty="0" smtClean="0"/>
              <a:t> </a:t>
            </a:r>
            <a:r>
              <a:rPr lang="de-DE" sz="2000" dirty="0" err="1" smtClean="0"/>
              <a:t>club</a:t>
            </a:r>
            <a:endParaRPr lang="de-DE" sz="2000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993" y="3321326"/>
            <a:ext cx="3633645" cy="3240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93" y="3321326"/>
            <a:ext cx="432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71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816" y="2233101"/>
            <a:ext cx="4644663" cy="379864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01" y="2053318"/>
            <a:ext cx="5007615" cy="406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7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Wingdings</vt:lpstr>
      <vt:lpstr>Office Theme</vt:lpstr>
      <vt:lpstr>Impaired OX prevents mice from partaking in stable social interactions</vt:lpstr>
      <vt:lpstr>PowerPoint Presentation</vt:lpstr>
      <vt:lpstr>PowerPoint Presentation</vt:lpstr>
      <vt:lpstr>rich clubs</vt:lpstr>
      <vt:lpstr>rich clubs</vt:lpstr>
      <vt:lpstr>rich clubs and chasing</vt:lpstr>
      <vt:lpstr>OXTRΔAON vs control animals: rich club</vt:lpstr>
      <vt:lpstr>PowerPoint Presentation</vt:lpstr>
    </vt:vector>
  </TitlesOfParts>
  <Company>ZI Mannheim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Impaired OX prevents mice from partaking in stable social interactions</dc:title>
  <dc:creator>Kelsch, Wolfgang</dc:creator>
  <cp:lastModifiedBy>Kelsch, Wolfgang</cp:lastModifiedBy>
  <cp:revision>3</cp:revision>
  <dcterms:created xsi:type="dcterms:W3CDTF">2025-05-13T14:56:39Z</dcterms:created>
  <dcterms:modified xsi:type="dcterms:W3CDTF">2025-05-13T16:08:49Z</dcterms:modified>
</cp:coreProperties>
</file>