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6" r:id="rId4"/>
    <p:sldId id="259" r:id="rId5"/>
    <p:sldId id="265" r:id="rId6"/>
    <p:sldId id="267" r:id="rId7"/>
    <p:sldId id="268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8000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145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658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98706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9524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4826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3460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621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42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6473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352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5797CE-5C45-400D-9FC4-1820CE03E5B1}" type="datetimeFigureOut">
              <a:rPr lang="de-DE" smtClean="0"/>
              <a:t>22.05.2025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AF8363-6696-4E01-BE80-FEF001AD4471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326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Impaired</a:t>
            </a:r>
            <a:r>
              <a:rPr lang="de-DE" dirty="0" smtClean="0"/>
              <a:t> OX </a:t>
            </a:r>
            <a:r>
              <a:rPr lang="de-DE" dirty="0" err="1" smtClean="0"/>
              <a:t>prevents</a:t>
            </a:r>
            <a:r>
              <a:rPr lang="de-DE" dirty="0" smtClean="0"/>
              <a:t> </a:t>
            </a:r>
            <a:r>
              <a:rPr lang="de-DE" dirty="0" err="1" smtClean="0"/>
              <a:t>mice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</a:t>
            </a:r>
            <a:r>
              <a:rPr lang="de-DE" dirty="0" err="1" smtClean="0"/>
              <a:t>partaking</a:t>
            </a:r>
            <a:r>
              <a:rPr lang="de-DE" dirty="0" smtClean="0"/>
              <a:t> in </a:t>
            </a:r>
            <a:r>
              <a:rPr lang="de-DE" dirty="0" err="1" smtClean="0"/>
              <a:t>stable</a:t>
            </a:r>
            <a:r>
              <a:rPr lang="de-DE" dirty="0" smtClean="0"/>
              <a:t> </a:t>
            </a:r>
            <a:r>
              <a:rPr lang="de-DE" dirty="0" err="1" smtClean="0"/>
              <a:t>social</a:t>
            </a:r>
            <a:r>
              <a:rPr lang="de-DE" dirty="0" smtClean="0"/>
              <a:t> </a:t>
            </a:r>
            <a:r>
              <a:rPr lang="de-DE" dirty="0" err="1" smtClean="0"/>
              <a:t>interactions</a:t>
            </a:r>
            <a:endParaRPr lang="de-D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Corentin Nelias </a:t>
            </a:r>
          </a:p>
          <a:p>
            <a:r>
              <a:rPr lang="de-DE" dirty="0" smtClean="0"/>
              <a:t>27.05.2025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7554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3200" b="1" dirty="0" err="1">
                <a:latin typeface="+mn-lt"/>
              </a:rPr>
              <a:t>r</a:t>
            </a:r>
            <a:r>
              <a:rPr lang="de-DE" sz="3200" b="1" dirty="0" err="1" smtClean="0">
                <a:latin typeface="+mn-lt"/>
              </a:rPr>
              <a:t>ich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clubs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and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chasing</a:t>
            </a:r>
            <a:endParaRPr lang="de-DE" sz="3200" b="1" dirty="0">
              <a:latin typeface="+mn-lt"/>
            </a:endParaRP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838200" y="4457582"/>
            <a:ext cx="4448176" cy="1630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>
                <a:sym typeface="Wingdings" panose="05000000000000000000" pitchFamily="2" charset="2"/>
              </a:rPr>
              <a:t> </a:t>
            </a:r>
            <a:r>
              <a:rPr lang="de-DE" sz="2000" dirty="0" err="1" smtClean="0">
                <a:sym typeface="Wingdings" panose="05000000000000000000" pitchFamily="2" charset="2"/>
              </a:rPr>
              <a:t>members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of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>
                <a:sym typeface="Wingdings" panose="05000000000000000000" pitchFamily="2" charset="2"/>
              </a:rPr>
              <a:t>the</a:t>
            </a:r>
            <a:r>
              <a:rPr lang="de-DE" sz="2000" dirty="0" smtClean="0">
                <a:sym typeface="Wingdings" panose="05000000000000000000" pitchFamily="2" charset="2"/>
              </a:rPr>
              <a:t> </a:t>
            </a:r>
            <a:r>
              <a:rPr lang="de-DE" sz="2000" dirty="0" err="1" smtClean="0"/>
              <a:t>rich</a:t>
            </a:r>
            <a:r>
              <a:rPr lang="de-DE" sz="2000" dirty="0" smtClean="0"/>
              <a:t> </a:t>
            </a:r>
            <a:r>
              <a:rPr lang="de-DE" sz="2000" dirty="0" err="1" smtClean="0"/>
              <a:t>club</a:t>
            </a:r>
            <a:r>
              <a:rPr lang="de-DE" sz="2000" dirty="0" smtClean="0"/>
              <a:t> </a:t>
            </a:r>
            <a:r>
              <a:rPr lang="de-DE" sz="2000" dirty="0" err="1" smtClean="0"/>
              <a:t>participate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in </a:t>
            </a:r>
            <a:r>
              <a:rPr lang="de-DE" sz="2000" dirty="0" err="1" smtClean="0"/>
              <a:t>chasings</a:t>
            </a:r>
            <a:endParaRPr lang="de-DE" sz="2000" dirty="0"/>
          </a:p>
          <a:p>
            <a:pPr marL="0" indent="0">
              <a:buNone/>
            </a:pPr>
            <a:endParaRPr lang="de-DE" sz="2000" dirty="0"/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960594"/>
            <a:ext cx="5040001" cy="2520000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324" y="3667125"/>
            <a:ext cx="5039999" cy="2520000"/>
          </a:xfrm>
          <a:prstGeom prst="rect">
            <a:avLst/>
          </a:prstGeom>
        </p:spPr>
      </p:pic>
      <p:pic>
        <p:nvPicPr>
          <p:cNvPr id="20" name="Grafik 1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510" y="1337103"/>
            <a:ext cx="5211535" cy="1806148"/>
          </a:xfrm>
          <a:prstGeom prst="rect">
            <a:avLst/>
          </a:prstGeom>
        </p:spPr>
      </p:pic>
      <p:sp>
        <p:nvSpPr>
          <p:cNvPr id="30" name="Inhaltsplatzhalter 2"/>
          <p:cNvSpPr txBox="1">
            <a:spLocks/>
          </p:cNvSpPr>
          <p:nvPr/>
        </p:nvSpPr>
        <p:spPr>
          <a:xfrm>
            <a:off x="334509" y="3228976"/>
            <a:ext cx="5542415" cy="3619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1400" dirty="0" err="1" smtClean="0"/>
              <a:t>Examples</a:t>
            </a:r>
            <a:r>
              <a:rPr lang="de-DE" sz="1400" dirty="0" smtClean="0"/>
              <a:t> </a:t>
            </a:r>
            <a:r>
              <a:rPr lang="de-DE" sz="1400" dirty="0" err="1" smtClean="0"/>
              <a:t>of</a:t>
            </a:r>
            <a:r>
              <a:rPr lang="de-DE" sz="1400" dirty="0" smtClean="0"/>
              <a:t> different </a:t>
            </a:r>
            <a:r>
              <a:rPr lang="de-DE" sz="1400" dirty="0" err="1" smtClean="0"/>
              <a:t>thresholding</a:t>
            </a:r>
            <a:r>
              <a:rPr lang="de-DE" sz="1400" dirty="0" smtClean="0"/>
              <a:t> on </a:t>
            </a:r>
            <a:r>
              <a:rPr lang="de-DE" sz="1400" dirty="0" err="1" smtClean="0"/>
              <a:t>the</a:t>
            </a:r>
            <a:r>
              <a:rPr lang="de-DE" sz="1400" dirty="0" smtClean="0"/>
              <a:t> </a:t>
            </a:r>
            <a:r>
              <a:rPr lang="de-DE" sz="1400" dirty="0" err="1" smtClean="0"/>
              <a:t>chasing</a:t>
            </a:r>
            <a:r>
              <a:rPr lang="de-DE" sz="1400" dirty="0" smtClean="0"/>
              <a:t> </a:t>
            </a:r>
            <a:r>
              <a:rPr lang="de-DE" sz="1400" dirty="0" err="1" smtClean="0"/>
              <a:t>network</a:t>
            </a:r>
            <a:endParaRPr lang="de-DE" sz="1400" dirty="0"/>
          </a:p>
        </p:txBody>
      </p:sp>
      <p:sp>
        <p:nvSpPr>
          <p:cNvPr id="21" name="Textfeld 20"/>
          <p:cNvSpPr txBox="1"/>
          <p:nvPr/>
        </p:nvSpPr>
        <p:spPr>
          <a:xfrm rot="20540113" flipH="1">
            <a:off x="4743103" y="4672600"/>
            <a:ext cx="27057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 err="1" smtClean="0">
                <a:solidFill>
                  <a:srgbClr val="FF0000"/>
                </a:solidFill>
              </a:rPr>
              <a:t>Is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it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combining</a:t>
            </a:r>
            <a:r>
              <a:rPr lang="de-DE" sz="2400" b="1" dirty="0" smtClean="0">
                <a:solidFill>
                  <a:srgbClr val="FF0000"/>
                </a:solidFill>
              </a:rPr>
              <a:t> „</a:t>
            </a:r>
            <a:r>
              <a:rPr lang="de-DE" sz="2400" b="1" dirty="0" err="1" smtClean="0">
                <a:solidFill>
                  <a:srgbClr val="FF0000"/>
                </a:solidFill>
              </a:rPr>
              <a:t>chasing</a:t>
            </a:r>
            <a:r>
              <a:rPr lang="de-DE" sz="2400" b="1" dirty="0" smtClean="0">
                <a:solidFill>
                  <a:srgbClr val="FF0000"/>
                </a:solidFill>
              </a:rPr>
              <a:t>“ </a:t>
            </a:r>
            <a:r>
              <a:rPr lang="de-DE" sz="2400" b="1" dirty="0" err="1" smtClean="0">
                <a:solidFill>
                  <a:srgbClr val="FF0000"/>
                </a:solidFill>
              </a:rPr>
              <a:t>and</a:t>
            </a:r>
            <a:r>
              <a:rPr lang="de-DE" sz="2400" b="1" dirty="0" smtClean="0">
                <a:solidFill>
                  <a:srgbClr val="FF0000"/>
                </a:solidFill>
              </a:rPr>
              <a:t> „</a:t>
            </a:r>
            <a:r>
              <a:rPr lang="de-DE" sz="2400" b="1" dirty="0" err="1" smtClean="0">
                <a:solidFill>
                  <a:srgbClr val="FF0000"/>
                </a:solidFill>
              </a:rPr>
              <a:t>being</a:t>
            </a:r>
            <a:r>
              <a:rPr lang="de-DE" sz="2400" b="1" dirty="0" smtClean="0">
                <a:solidFill>
                  <a:srgbClr val="FF0000"/>
                </a:solidFill>
              </a:rPr>
              <a:t> </a:t>
            </a:r>
            <a:r>
              <a:rPr lang="de-DE" sz="2400" b="1" dirty="0" err="1" smtClean="0">
                <a:solidFill>
                  <a:srgbClr val="FF0000"/>
                </a:solidFill>
              </a:rPr>
              <a:t>chased</a:t>
            </a:r>
            <a:r>
              <a:rPr lang="de-DE" sz="2400" b="1" dirty="0" smtClean="0">
                <a:solidFill>
                  <a:srgbClr val="FF0000"/>
                </a:solidFill>
              </a:rPr>
              <a:t>“ </a:t>
            </a:r>
            <a:endParaRPr lang="de-DE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61302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3200" b="1" dirty="0">
                <a:latin typeface="+mn-lt"/>
              </a:rPr>
              <a:t>OXTR</a:t>
            </a:r>
            <a:r>
              <a:rPr lang="el-GR" sz="3200" b="1" baseline="30000" dirty="0">
                <a:latin typeface="+mn-lt"/>
              </a:rPr>
              <a:t>Δ</a:t>
            </a:r>
            <a:r>
              <a:rPr lang="de-DE" sz="3200" b="1" baseline="30000" dirty="0">
                <a:latin typeface="+mn-lt"/>
              </a:rPr>
              <a:t>AON</a:t>
            </a:r>
            <a:r>
              <a:rPr lang="de-DE" sz="3200" b="1" dirty="0">
                <a:latin typeface="+mn-lt"/>
              </a:rPr>
              <a:t> </a:t>
            </a:r>
            <a:r>
              <a:rPr lang="de-DE" sz="3200" b="1" dirty="0" err="1">
                <a:latin typeface="+mn-lt"/>
              </a:rPr>
              <a:t>vs</a:t>
            </a:r>
            <a:r>
              <a:rPr lang="de-DE" sz="3200" b="1" dirty="0">
                <a:latin typeface="+mn-lt"/>
              </a:rPr>
              <a:t> </a:t>
            </a:r>
            <a:r>
              <a:rPr lang="de-DE" sz="3200" b="1" dirty="0" err="1">
                <a:latin typeface="+mn-lt"/>
              </a:rPr>
              <a:t>control</a:t>
            </a:r>
            <a:r>
              <a:rPr lang="de-DE" sz="3200" b="1" dirty="0">
                <a:latin typeface="+mn-lt"/>
              </a:rPr>
              <a:t> </a:t>
            </a:r>
            <a:r>
              <a:rPr lang="de-DE" sz="3200" b="1" dirty="0" err="1">
                <a:latin typeface="+mn-lt"/>
              </a:rPr>
              <a:t>animals</a:t>
            </a:r>
            <a:r>
              <a:rPr lang="de-DE" sz="3200" b="1" dirty="0">
                <a:latin typeface="+mn-lt"/>
              </a:rPr>
              <a:t>: </a:t>
            </a:r>
            <a:r>
              <a:rPr lang="de-DE" sz="3200" b="1" dirty="0" err="1" smtClean="0">
                <a:latin typeface="+mn-lt"/>
              </a:rPr>
              <a:t>rich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club</a:t>
            </a:r>
            <a:endParaRPr lang="de-DE" sz="3200" b="1" dirty="0">
              <a:latin typeface="+mn-lt"/>
            </a:endParaRPr>
          </a:p>
        </p:txBody>
      </p:sp>
      <p:pic>
        <p:nvPicPr>
          <p:cNvPr id="8" name="Grafik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246" y="1393783"/>
            <a:ext cx="5607019" cy="1595437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7029450" y="2494905"/>
            <a:ext cx="4533900" cy="244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000" dirty="0" smtClean="0"/>
              <a:t>OXTR</a:t>
            </a:r>
            <a:r>
              <a:rPr lang="el-GR" sz="2000" baseline="30000" dirty="0" smtClean="0"/>
              <a:t>Δ</a:t>
            </a:r>
            <a:r>
              <a:rPr lang="de-DE" sz="2000" baseline="30000" dirty="0" smtClean="0"/>
              <a:t>AON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excluded</a:t>
            </a:r>
            <a:r>
              <a:rPr lang="de-DE" sz="2000" dirty="0" smtClean="0"/>
              <a:t> </a:t>
            </a:r>
            <a:r>
              <a:rPr lang="de-DE" sz="2000" dirty="0" err="1" smtClean="0"/>
              <a:t>from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rich</a:t>
            </a:r>
            <a:r>
              <a:rPr lang="de-DE" sz="2000" dirty="0" smtClean="0"/>
              <a:t> </a:t>
            </a:r>
            <a:r>
              <a:rPr lang="de-DE" sz="2000" dirty="0" err="1" smtClean="0"/>
              <a:t>club</a:t>
            </a:r>
            <a:endParaRPr lang="de-DE" sz="2000" dirty="0" smtClean="0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8993" y="3321326"/>
            <a:ext cx="3633645" cy="3240000"/>
          </a:xfrm>
          <a:prstGeom prst="rect">
            <a:avLst/>
          </a:prstGeom>
        </p:spPr>
      </p:pic>
      <p:pic>
        <p:nvPicPr>
          <p:cNvPr id="5" name="Grafik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993" y="3321326"/>
            <a:ext cx="4320000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771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2816" y="2233101"/>
            <a:ext cx="4644663" cy="379864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201" y="2053318"/>
            <a:ext cx="5007615" cy="406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577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8" r="-557"/>
          <a:stretch/>
        </p:blipFill>
        <p:spPr bwMode="auto">
          <a:xfrm>
            <a:off x="3672739" y="4052642"/>
            <a:ext cx="5564777" cy="2706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hteck 5"/>
          <p:cNvSpPr/>
          <p:nvPr/>
        </p:nvSpPr>
        <p:spPr>
          <a:xfrm>
            <a:off x="397902" y="182098"/>
            <a:ext cx="4293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Data acquisition: </a:t>
            </a:r>
            <a:r>
              <a:rPr lang="en-US" sz="2400" b="1" dirty="0" err="1" smtClean="0"/>
              <a:t>NoSeMaze</a:t>
            </a:r>
            <a:r>
              <a:rPr lang="en-US" sz="2400" b="1" dirty="0" smtClean="0"/>
              <a:t>  </a:t>
            </a:r>
            <a:endParaRPr lang="en-US" sz="2400" b="1" dirty="0" smtClean="0"/>
          </a:p>
          <a:p>
            <a:r>
              <a:rPr lang="en-US" sz="2400" dirty="0" smtClean="0"/>
              <a:t>- </a:t>
            </a:r>
            <a:r>
              <a:rPr lang="en-US" sz="2400" u="sng" dirty="0"/>
              <a:t>no</a:t>
            </a:r>
            <a:r>
              <a:rPr lang="en-US" sz="2400" dirty="0"/>
              <a:t>n-invasive </a:t>
            </a:r>
            <a:r>
              <a:rPr lang="en-US" sz="2400" u="sng" dirty="0"/>
              <a:t>se</a:t>
            </a:r>
            <a:r>
              <a:rPr lang="en-US" sz="2400" dirty="0"/>
              <a:t>nsor-rich </a:t>
            </a:r>
            <a:r>
              <a:rPr lang="en-US" sz="2400" dirty="0" smtClean="0"/>
              <a:t>maze</a:t>
            </a:r>
            <a:endParaRPr lang="en-US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43" y="1013095"/>
            <a:ext cx="5720499" cy="294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70644" y="1656477"/>
                <a:ext cx="2611997" cy="963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1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/>
                          <m:t>OXTR</m:t>
                        </m:r>
                      </m:e>
                      <m:sup>
                        <m:r>
                          <m:rPr>
                            <m:nor/>
                          </m:rPr>
                          <a:rPr lang="de-DE"/>
                          <m:t>∆</m:t>
                        </m:r>
                        <m:r>
                          <m:rPr>
                            <m:nor/>
                          </m:rPr>
                          <a:rPr lang="de-DE"/>
                          <m:t>AON</m:t>
                        </m:r>
                      </m:sup>
                    </m:sSup>
                  </m:oMath>
                </a14:m>
                <a:r>
                  <a:rPr lang="de-DE" dirty="0" smtClean="0"/>
                  <a:t> mice</a:t>
                </a:r>
                <a:r>
                  <a:rPr lang="de-DE" dirty="0"/>
                  <a:t/>
                </a:r>
                <a:br>
                  <a:rPr lang="de-DE" dirty="0"/>
                </a:br>
                <a:r>
                  <a:rPr lang="de-DE" dirty="0" err="1" smtClean="0"/>
                  <a:t>together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7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9 </a:t>
                </a:r>
                <a:r>
                  <a:rPr lang="de-DE" dirty="0" err="1" smtClean="0"/>
                  <a:t>mice</a:t>
                </a:r>
                <a:r>
                  <a:rPr lang="de-DE" dirty="0" smtClean="0"/>
                  <a:t> </a:t>
                </a:r>
              </a:p>
              <a:p>
                <a:r>
                  <a:rPr lang="de-DE" dirty="0" smtClean="0"/>
                  <a:t>in a </a:t>
                </a:r>
                <a:r>
                  <a:rPr lang="de-DE" dirty="0" err="1" smtClean="0"/>
                  <a:t>NoSeMaze</a:t>
                </a:r>
                <a:endParaRPr lang="de-DE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44" y="1656477"/>
                <a:ext cx="2611997" cy="963918"/>
              </a:xfrm>
              <a:prstGeom prst="rect">
                <a:avLst/>
              </a:prstGeom>
              <a:blipFill>
                <a:blip r:embed="rId4"/>
                <a:stretch>
                  <a:fillRect l="-2103" b="-94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482641" y="2138436"/>
            <a:ext cx="843129" cy="27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9204" y="1558506"/>
            <a:ext cx="2703437" cy="11821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3755571" y="4173583"/>
            <a:ext cx="148634" cy="265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040585" y="4306582"/>
            <a:ext cx="306978" cy="31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067161" y="4199417"/>
            <a:ext cx="148634" cy="265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7062306" y="6054054"/>
            <a:ext cx="306978" cy="31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7062306" y="4186645"/>
            <a:ext cx="306978" cy="31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49040" y="4161101"/>
            <a:ext cx="306978" cy="31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4716" y="4274512"/>
            <a:ext cx="10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7054977" y="60227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2231" y="15585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839097" y="15585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7739743" y="2740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7857309" y="1013095"/>
            <a:ext cx="2554833" cy="1727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9134725" y="2348807"/>
            <a:ext cx="1091793" cy="5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9294223" y="2841171"/>
            <a:ext cx="124097" cy="268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5551714" y="1011529"/>
            <a:ext cx="2978332" cy="1118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666443" y="1274248"/>
            <a:ext cx="2412243" cy="1242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9356320" y="1235284"/>
            <a:ext cx="324301" cy="17782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8778240" y="809897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3 </a:t>
            </a:r>
            <a:r>
              <a:rPr lang="de-DE" dirty="0" err="1" smtClean="0"/>
              <a:t>sources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data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55264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88" r="-557"/>
          <a:stretch/>
        </p:blipFill>
        <p:spPr bwMode="auto">
          <a:xfrm>
            <a:off x="3672739" y="4052642"/>
            <a:ext cx="5564777" cy="27065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6" name="Rechteck 5"/>
          <p:cNvSpPr/>
          <p:nvPr/>
        </p:nvSpPr>
        <p:spPr>
          <a:xfrm>
            <a:off x="397902" y="182098"/>
            <a:ext cx="42937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 </a:t>
            </a:r>
            <a:r>
              <a:rPr lang="en-US" sz="2400" b="1" dirty="0" smtClean="0"/>
              <a:t>Data acquisition: </a:t>
            </a:r>
            <a:r>
              <a:rPr lang="en-US" sz="2400" b="1" dirty="0" err="1" smtClean="0"/>
              <a:t>NoSeMaze</a:t>
            </a:r>
            <a:r>
              <a:rPr lang="en-US" sz="2400" b="1" dirty="0" smtClean="0"/>
              <a:t>  </a:t>
            </a:r>
            <a:endParaRPr lang="en-US" sz="2400" b="1" dirty="0" smtClean="0"/>
          </a:p>
          <a:p>
            <a:r>
              <a:rPr lang="en-US" sz="2400" dirty="0" smtClean="0"/>
              <a:t>- </a:t>
            </a:r>
            <a:r>
              <a:rPr lang="en-US" sz="2400" u="sng" dirty="0"/>
              <a:t>no</a:t>
            </a:r>
            <a:r>
              <a:rPr lang="en-US" sz="2400" dirty="0"/>
              <a:t>n-invasive </a:t>
            </a:r>
            <a:r>
              <a:rPr lang="en-US" sz="2400" u="sng" dirty="0"/>
              <a:t>se</a:t>
            </a:r>
            <a:r>
              <a:rPr lang="en-US" sz="2400" dirty="0"/>
              <a:t>nsor-rich </a:t>
            </a:r>
            <a:r>
              <a:rPr lang="en-US" sz="2400" dirty="0" smtClean="0"/>
              <a:t>maze</a:t>
            </a:r>
            <a:endParaRPr lang="en-US" sz="2400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643" y="1013095"/>
            <a:ext cx="5720499" cy="294452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/>
              <p:cNvSpPr txBox="1"/>
              <p:nvPr/>
            </p:nvSpPr>
            <p:spPr>
              <a:xfrm>
                <a:off x="870644" y="1656477"/>
                <a:ext cx="2611997" cy="963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de-DE" dirty="0" smtClean="0"/>
                  <a:t>1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3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/>
                          <m:t>OXTR</m:t>
                        </m:r>
                      </m:e>
                      <m:sup>
                        <m:r>
                          <m:rPr>
                            <m:nor/>
                          </m:rPr>
                          <a:rPr lang="de-DE"/>
                          <m:t>∆</m:t>
                        </m:r>
                        <m:r>
                          <m:rPr>
                            <m:nor/>
                          </m:rPr>
                          <a:rPr lang="de-DE"/>
                          <m:t>AON</m:t>
                        </m:r>
                      </m:sup>
                    </m:sSup>
                  </m:oMath>
                </a14:m>
                <a:r>
                  <a:rPr lang="de-DE" dirty="0" smtClean="0"/>
                  <a:t> mice</a:t>
                </a:r>
                <a:r>
                  <a:rPr lang="de-DE" dirty="0"/>
                  <a:t/>
                </a:r>
                <a:br>
                  <a:rPr lang="de-DE" dirty="0"/>
                </a:br>
                <a:r>
                  <a:rPr lang="de-DE" dirty="0" err="1" smtClean="0"/>
                  <a:t>together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with</a:t>
                </a:r>
                <a:r>
                  <a:rPr lang="de-DE" dirty="0" smtClean="0"/>
                  <a:t> 7 </a:t>
                </a:r>
                <a:r>
                  <a:rPr lang="de-DE" dirty="0" err="1" smtClean="0"/>
                  <a:t>to</a:t>
                </a:r>
                <a:r>
                  <a:rPr lang="de-DE" dirty="0" smtClean="0"/>
                  <a:t> 9 </a:t>
                </a:r>
                <a:r>
                  <a:rPr lang="de-DE" dirty="0" err="1" smtClean="0"/>
                  <a:t>mice</a:t>
                </a:r>
                <a:r>
                  <a:rPr lang="de-DE" dirty="0" smtClean="0"/>
                  <a:t> </a:t>
                </a:r>
              </a:p>
              <a:p>
                <a:r>
                  <a:rPr lang="de-DE" dirty="0" smtClean="0"/>
                  <a:t>in a </a:t>
                </a:r>
                <a:r>
                  <a:rPr lang="de-DE" dirty="0" err="1" smtClean="0"/>
                  <a:t>NoSeMaze</a:t>
                </a:r>
                <a:endParaRPr lang="de-DE" dirty="0"/>
              </a:p>
            </p:txBody>
          </p:sp>
        </mc:Choice>
        <mc:Fallback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0644" y="1656477"/>
                <a:ext cx="2611997" cy="963918"/>
              </a:xfrm>
              <a:prstGeom prst="rect">
                <a:avLst/>
              </a:prstGeom>
              <a:blipFill>
                <a:blip r:embed="rId4"/>
                <a:stretch>
                  <a:fillRect l="-2103" b="-949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/>
          <p:cNvCxnSpPr>
            <a:stCxn id="2" idx="3"/>
          </p:cNvCxnSpPr>
          <p:nvPr/>
        </p:nvCxnSpPr>
        <p:spPr>
          <a:xfrm>
            <a:off x="3482641" y="2138436"/>
            <a:ext cx="843129" cy="2749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79204" y="1558506"/>
            <a:ext cx="2703437" cy="11821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tangle 9"/>
          <p:cNvSpPr/>
          <p:nvPr/>
        </p:nvSpPr>
        <p:spPr>
          <a:xfrm>
            <a:off x="3755571" y="4173583"/>
            <a:ext cx="148634" cy="265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5040585" y="4306582"/>
            <a:ext cx="306978" cy="31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2" name="Rectangle 11"/>
          <p:cNvSpPr/>
          <p:nvPr/>
        </p:nvSpPr>
        <p:spPr>
          <a:xfrm>
            <a:off x="7067161" y="4199417"/>
            <a:ext cx="148634" cy="26599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7062306" y="6054054"/>
            <a:ext cx="306978" cy="31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7062306" y="4186645"/>
            <a:ext cx="306978" cy="31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3749040" y="4161101"/>
            <a:ext cx="306978" cy="31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smtClean="0">
                <a:solidFill>
                  <a:schemeClr val="tx1"/>
                </a:solidFill>
              </a:rPr>
              <a:t>B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084716" y="4274512"/>
            <a:ext cx="109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18" name="TextBox 17"/>
          <p:cNvSpPr txBox="1"/>
          <p:nvPr/>
        </p:nvSpPr>
        <p:spPr>
          <a:xfrm>
            <a:off x="7054977" y="6022753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902231" y="155850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</a:t>
            </a:r>
            <a:endParaRPr lang="de-DE" dirty="0"/>
          </a:p>
        </p:txBody>
      </p:sp>
      <p:sp>
        <p:nvSpPr>
          <p:cNvPr id="20" name="TextBox 19"/>
          <p:cNvSpPr txBox="1"/>
          <p:nvPr/>
        </p:nvSpPr>
        <p:spPr>
          <a:xfrm>
            <a:off x="5839097" y="155850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</a:t>
            </a:r>
            <a:endParaRPr lang="de-DE" dirty="0"/>
          </a:p>
        </p:txBody>
      </p:sp>
      <p:sp>
        <p:nvSpPr>
          <p:cNvPr id="21" name="TextBox 20"/>
          <p:cNvSpPr txBox="1"/>
          <p:nvPr/>
        </p:nvSpPr>
        <p:spPr>
          <a:xfrm>
            <a:off x="7739743" y="2740694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</a:t>
            </a:r>
            <a:endParaRPr lang="de-DE" dirty="0"/>
          </a:p>
        </p:txBody>
      </p:sp>
      <p:sp>
        <p:nvSpPr>
          <p:cNvPr id="22" name="Rectangle 21"/>
          <p:cNvSpPr/>
          <p:nvPr/>
        </p:nvSpPr>
        <p:spPr>
          <a:xfrm>
            <a:off x="7857309" y="1013095"/>
            <a:ext cx="2554833" cy="17275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tangle 22"/>
          <p:cNvSpPr/>
          <p:nvPr/>
        </p:nvSpPr>
        <p:spPr>
          <a:xfrm>
            <a:off x="9134725" y="2348807"/>
            <a:ext cx="1091793" cy="5431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Rectangle 23"/>
          <p:cNvSpPr/>
          <p:nvPr/>
        </p:nvSpPr>
        <p:spPr>
          <a:xfrm>
            <a:off x="9294223" y="2841171"/>
            <a:ext cx="124097" cy="2688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Rectangle 2"/>
          <p:cNvSpPr/>
          <p:nvPr/>
        </p:nvSpPr>
        <p:spPr>
          <a:xfrm>
            <a:off x="6962503" y="4108269"/>
            <a:ext cx="2275013" cy="2650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tangle 27"/>
          <p:cNvSpPr/>
          <p:nvPr/>
        </p:nvSpPr>
        <p:spPr>
          <a:xfrm>
            <a:off x="2345134" y="4052642"/>
            <a:ext cx="2275013" cy="265096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7067006" y="4107978"/>
                <a:ext cx="4702628" cy="12409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 smtClean="0"/>
                  <a:t>No </a:t>
                </a:r>
                <a:r>
                  <a:rPr lang="de-DE" dirty="0" err="1" smtClean="0"/>
                  <a:t>differences</a:t>
                </a:r>
                <a:r>
                  <a:rPr lang="de-DE" dirty="0" smtClean="0"/>
                  <a:t> </a:t>
                </a:r>
                <a:r>
                  <a:rPr lang="de-DE" dirty="0" err="1" smtClean="0"/>
                  <a:t>between</a:t>
                </a:r>
                <a:r>
                  <a:rPr lang="de-DE" dirty="0" smtClean="0"/>
                  <a:t> WT </a:t>
                </a:r>
                <a:r>
                  <a:rPr lang="de-DE" dirty="0" err="1" smtClean="0"/>
                  <a:t>and</a:t>
                </a:r>
                <a:r>
                  <a:rPr lang="de-DE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de-DE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de-DE"/>
                          <m:t>OXTR</m:t>
                        </m:r>
                      </m:e>
                      <m:sup>
                        <m:r>
                          <m:rPr>
                            <m:nor/>
                          </m:rPr>
                          <a:rPr lang="de-DE"/>
                          <m:t>∆</m:t>
                        </m:r>
                        <m:r>
                          <m:rPr>
                            <m:nor/>
                          </m:rPr>
                          <a:rPr lang="de-DE"/>
                          <m:t>AON</m:t>
                        </m:r>
                      </m:sup>
                    </m:sSup>
                  </m:oMath>
                </a14:m>
                <a:r>
                  <a:rPr lang="de-DE" dirty="0" smtClean="0"/>
                  <a:t> in: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dirty="0" err="1" smtClean="0"/>
                  <a:t>Chasing</a:t>
                </a:r>
                <a:r>
                  <a:rPr lang="de-DE" dirty="0" smtClean="0"/>
                  <a:t> </a:t>
                </a:r>
              </a:p>
              <a:p>
                <a:pPr marL="285750" indent="-285750">
                  <a:buFontTx/>
                  <a:buChar char="-"/>
                </a:pPr>
                <a:r>
                  <a:rPr lang="de-DE" dirty="0" err="1" smtClean="0"/>
                  <a:t>Competition</a:t>
                </a:r>
                <a:endParaRPr lang="de-DE" dirty="0" smtClean="0"/>
              </a:p>
              <a:p>
                <a:pPr marL="285750" indent="-285750">
                  <a:buFontTx/>
                  <a:buChar char="-"/>
                </a:pPr>
                <a:r>
                  <a:rPr lang="de-DE" dirty="0" smtClean="0"/>
                  <a:t>Learning </a:t>
                </a:r>
                <a:endParaRPr lang="de-DE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006" y="4107978"/>
                <a:ext cx="4702628" cy="1240917"/>
              </a:xfrm>
              <a:prstGeom prst="rect">
                <a:avLst/>
              </a:prstGeom>
              <a:blipFill>
                <a:blip r:embed="rId5"/>
                <a:stretch>
                  <a:fillRect l="-1036" b="-738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0969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uppieren 6"/>
          <p:cNvGrpSpPr/>
          <p:nvPr/>
        </p:nvGrpSpPr>
        <p:grpSpPr>
          <a:xfrm>
            <a:off x="5590968" y="1469851"/>
            <a:ext cx="4047215" cy="3487788"/>
            <a:chOff x="3077155" y="2814762"/>
            <a:chExt cx="4047215" cy="3487788"/>
          </a:xfrm>
        </p:grpSpPr>
        <p:sp>
          <p:nvSpPr>
            <p:cNvPr id="12" name="Rechteck 11"/>
            <p:cNvSpPr/>
            <p:nvPr/>
          </p:nvSpPr>
          <p:spPr>
            <a:xfrm>
              <a:off x="3077155" y="2814762"/>
              <a:ext cx="270344" cy="512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hteck 12"/>
            <p:cNvSpPr/>
            <p:nvPr/>
          </p:nvSpPr>
          <p:spPr>
            <a:xfrm>
              <a:off x="3077155" y="5789875"/>
              <a:ext cx="270344" cy="5126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hteck 13"/>
            <p:cNvSpPr/>
            <p:nvPr/>
          </p:nvSpPr>
          <p:spPr>
            <a:xfrm>
              <a:off x="6854026" y="4233905"/>
              <a:ext cx="270344" cy="14433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hteck 14"/>
          <p:cNvSpPr/>
          <p:nvPr/>
        </p:nvSpPr>
        <p:spPr>
          <a:xfrm>
            <a:off x="167070" y="176527"/>
            <a:ext cx="457491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8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Video </a:t>
            </a:r>
            <a:r>
              <a:rPr lang="de-DE" sz="28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data</a:t>
            </a:r>
            <a:r>
              <a:rPr lang="de-DE" sz="2800" b="1" dirty="0" smtClean="0"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800" b="1" dirty="0" err="1" smtClean="0">
                <a:latin typeface="Calibri" panose="020F0502020204030204" pitchFamily="34" charset="0"/>
                <a:cs typeface="Times New Roman" panose="02020603050405020304" pitchFamily="18" charset="0"/>
              </a:rPr>
              <a:t>processing</a:t>
            </a:r>
            <a:endParaRPr lang="de-DE" sz="2800" b="1" dirty="0" smtClean="0"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794334" y="1274640"/>
            <a:ext cx="332038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automated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video</a:t>
            </a:r>
            <a:r>
              <a:rPr lang="de-DE" sz="20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de-DE" sz="2000" b="1" dirty="0" err="1" smtClean="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tracking</a:t>
            </a:r>
            <a:endParaRPr lang="de-DE" sz="2000" b="1" dirty="0" smtClean="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6" name="Grafik 15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498" t="-881" r="21811" b="881"/>
          <a:stretch/>
        </p:blipFill>
        <p:spPr bwMode="auto">
          <a:xfrm>
            <a:off x="474410" y="1726188"/>
            <a:ext cx="1980118" cy="214273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grpSp>
        <p:nvGrpSpPr>
          <p:cNvPr id="18" name="Gruppieren 17"/>
          <p:cNvGrpSpPr/>
          <p:nvPr/>
        </p:nvGrpSpPr>
        <p:grpSpPr>
          <a:xfrm>
            <a:off x="2699001" y="2198059"/>
            <a:ext cx="5173451" cy="2825195"/>
            <a:chOff x="660937" y="777433"/>
            <a:chExt cx="5173451" cy="2825195"/>
          </a:xfrm>
        </p:grpSpPr>
        <p:sp>
          <p:nvSpPr>
            <p:cNvPr id="22" name="Ellipse 21"/>
            <p:cNvSpPr/>
            <p:nvPr/>
          </p:nvSpPr>
          <p:spPr>
            <a:xfrm>
              <a:off x="660937" y="836416"/>
              <a:ext cx="428263" cy="55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571509" y="777433"/>
              <a:ext cx="428263" cy="55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201399" y="3434456"/>
              <a:ext cx="1447239" cy="16817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Ellipse 25"/>
            <p:cNvSpPr/>
            <p:nvPr/>
          </p:nvSpPr>
          <p:spPr>
            <a:xfrm>
              <a:off x="5406125" y="777472"/>
              <a:ext cx="428263" cy="555584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7" name="Grafik 26"/>
          <p:cNvPicPr/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6" r="80567"/>
          <a:stretch/>
        </p:blipFill>
        <p:spPr>
          <a:xfrm>
            <a:off x="2779645" y="2400678"/>
            <a:ext cx="1756119" cy="2538490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B00ABA9-5237-165E-7085-C5D510B71F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731" y="4474609"/>
            <a:ext cx="2171732" cy="1659965"/>
          </a:xfrm>
          <a:prstGeom prst="rect">
            <a:avLst/>
          </a:prstGeom>
        </p:spPr>
      </p:pic>
      <p:sp>
        <p:nvSpPr>
          <p:cNvPr id="30" name="Textfeld 29">
            <a:extLst>
              <a:ext uri="{FF2B5EF4-FFF2-40B4-BE49-F238E27FC236}">
                <a16:creationId xmlns:a16="http://schemas.microsoft.com/office/drawing/2014/main" id="{0B877C54-9C5B-DF4C-98FC-99A379C3A34A}"/>
              </a:ext>
            </a:extLst>
          </p:cNvPr>
          <p:cNvSpPr txBox="1"/>
          <p:nvPr/>
        </p:nvSpPr>
        <p:spPr>
          <a:xfrm>
            <a:off x="5036142" y="566594"/>
            <a:ext cx="32663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dyadic interaction: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1-10 cm, &gt;1 second</a:t>
            </a:r>
          </a:p>
          <a:p>
            <a:endParaRPr lang="en-US" sz="1600" dirty="0"/>
          </a:p>
          <a:p>
            <a:r>
              <a:rPr lang="en-US" sz="1600" dirty="0"/>
              <a:t>a</a:t>
            </a:r>
            <a:r>
              <a:rPr lang="en-US" sz="1600" dirty="0" smtClean="0"/>
              <a:t>pproaches: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calculated </a:t>
            </a:r>
            <a:r>
              <a:rPr lang="en-US" sz="1600" dirty="0"/>
              <a:t>using the (smoothed) distance travelled in the 3-4 seconds before the interaction </a:t>
            </a:r>
            <a:endParaRPr lang="en-US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smtClean="0"/>
              <a:t>distance </a:t>
            </a:r>
            <a:r>
              <a:rPr lang="en-US" sz="1600" dirty="0"/>
              <a:t>travelled of mouse A must be at least 1.5x the distance travelled of mouse </a:t>
            </a:r>
            <a:r>
              <a:rPr lang="en-US" sz="1600" dirty="0" smtClean="0"/>
              <a:t>B</a:t>
            </a:r>
            <a:endParaRPr lang="de-DE" sz="1600" dirty="0"/>
          </a:p>
        </p:txBody>
      </p:sp>
      <p:pic>
        <p:nvPicPr>
          <p:cNvPr id="32" name="Inhaltsplatzhalter 6">
            <a:extLst>
              <a:ext uri="{FF2B5EF4-FFF2-40B4-BE49-F238E27FC236}">
                <a16:creationId xmlns:a16="http://schemas.microsoft.com/office/drawing/2014/main" id="{348C4A8B-36A9-00C8-72E6-B42C95523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82139" y="2888994"/>
            <a:ext cx="4309824" cy="2294184"/>
          </a:xfrm>
          <a:prstGeom prst="rect">
            <a:avLst/>
          </a:prstGeom>
          <a:ln>
            <a:noFill/>
          </a:ln>
          <a:scene3d>
            <a:camera prst="isometricLeftDown"/>
            <a:lightRig rig="threePt" dir="t"/>
          </a:scene3d>
        </p:spPr>
      </p:pic>
      <p:sp>
        <p:nvSpPr>
          <p:cNvPr id="33" name="Pfeil: nach rechts 5">
            <a:extLst>
              <a:ext uri="{FF2B5EF4-FFF2-40B4-BE49-F238E27FC236}">
                <a16:creationId xmlns:a16="http://schemas.microsoft.com/office/drawing/2014/main" id="{FDE5CCF6-C57C-EC35-69D8-0D65A0821223}"/>
              </a:ext>
            </a:extLst>
          </p:cNvPr>
          <p:cNvSpPr/>
          <p:nvPr/>
        </p:nvSpPr>
        <p:spPr>
          <a:xfrm>
            <a:off x="8235075" y="566594"/>
            <a:ext cx="483701" cy="3489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39" name="Tabelle 21">
            <a:extLst>
              <a:ext uri="{FF2B5EF4-FFF2-40B4-BE49-F238E27FC236}">
                <a16:creationId xmlns:a16="http://schemas.microsoft.com/office/drawing/2014/main" id="{7BCCCB03-07B8-1930-6A8A-5DFAD7B7F0E3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9024757" y="462963"/>
          <a:ext cx="2091396" cy="164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818">
                  <a:extLst>
                    <a:ext uri="{9D8B030D-6E8A-4147-A177-3AD203B41FA5}">
                      <a16:colId xmlns:a16="http://schemas.microsoft.com/office/drawing/2014/main" val="1966756834"/>
                    </a:ext>
                  </a:extLst>
                </a:gridCol>
                <a:gridCol w="606880">
                  <a:extLst>
                    <a:ext uri="{9D8B030D-6E8A-4147-A177-3AD203B41FA5}">
                      <a16:colId xmlns:a16="http://schemas.microsoft.com/office/drawing/2014/main" val="406611382"/>
                    </a:ext>
                  </a:extLst>
                </a:gridCol>
                <a:gridCol w="522849">
                  <a:extLst>
                    <a:ext uri="{9D8B030D-6E8A-4147-A177-3AD203B41FA5}">
                      <a16:colId xmlns:a16="http://schemas.microsoft.com/office/drawing/2014/main" val="1369151388"/>
                    </a:ext>
                  </a:extLst>
                </a:gridCol>
                <a:gridCol w="522849">
                  <a:extLst>
                    <a:ext uri="{9D8B030D-6E8A-4147-A177-3AD203B41FA5}">
                      <a16:colId xmlns:a16="http://schemas.microsoft.com/office/drawing/2014/main" val="1273053225"/>
                    </a:ext>
                  </a:extLst>
                </a:gridCol>
              </a:tblGrid>
              <a:tr h="202127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B02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7C5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765</a:t>
                      </a:r>
                      <a:endParaRPr lang="en-US" sz="12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6455050"/>
                  </a:ext>
                </a:extLst>
              </a:tr>
              <a:tr h="33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B02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0469667"/>
                  </a:ext>
                </a:extLst>
              </a:tr>
              <a:tr h="33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7C5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3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4818365"/>
                  </a:ext>
                </a:extLst>
              </a:tr>
              <a:tr h="33687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200" dirty="0"/>
                        <a:t>765</a:t>
                      </a:r>
                      <a:endParaRPr lang="en-US" sz="1200" dirty="0"/>
                    </a:p>
                    <a:p>
                      <a:endParaRPr lang="en-US" sz="12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0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1200" dirty="0"/>
                        <a:t>1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4603927"/>
                  </a:ext>
                </a:extLst>
              </a:tr>
            </a:tbl>
          </a:graphicData>
        </a:graphic>
      </p:graphicFrame>
      <p:sp>
        <p:nvSpPr>
          <p:cNvPr id="42" name="Pfeil: nach rechts 5">
            <a:extLst>
              <a:ext uri="{FF2B5EF4-FFF2-40B4-BE49-F238E27FC236}">
                <a16:creationId xmlns:a16="http://schemas.microsoft.com/office/drawing/2014/main" id="{FDE5CCF6-C57C-EC35-69D8-0D65A0821223}"/>
              </a:ext>
            </a:extLst>
          </p:cNvPr>
          <p:cNvSpPr/>
          <p:nvPr/>
        </p:nvSpPr>
        <p:spPr>
          <a:xfrm rot="5400000">
            <a:off x="9828604" y="2395575"/>
            <a:ext cx="483701" cy="3489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Pfeil: nach rechts 5">
            <a:extLst>
              <a:ext uri="{FF2B5EF4-FFF2-40B4-BE49-F238E27FC236}">
                <a16:creationId xmlns:a16="http://schemas.microsoft.com/office/drawing/2014/main" id="{FDE5CCF6-C57C-EC35-69D8-0D65A0821223}"/>
              </a:ext>
            </a:extLst>
          </p:cNvPr>
          <p:cNvSpPr/>
          <p:nvPr/>
        </p:nvSpPr>
        <p:spPr>
          <a:xfrm rot="19181688">
            <a:off x="4916326" y="3495449"/>
            <a:ext cx="483701" cy="348946"/>
          </a:xfrm>
          <a:prstGeom prst="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Statistics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events</a:t>
            </a:r>
            <a:endParaRPr lang="de-DE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377" y="1435961"/>
            <a:ext cx="3104702" cy="232852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35961"/>
            <a:ext cx="3150047" cy="2362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5521" y="3712240"/>
            <a:ext cx="3104558" cy="28833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381" y="3852745"/>
            <a:ext cx="2856634" cy="2795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4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50991" y="1326432"/>
            <a:ext cx="2755786" cy="4260848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9108" y="1343076"/>
            <a:ext cx="2785842" cy="424420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8543" y="1270696"/>
            <a:ext cx="2914879" cy="437231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Graph </a:t>
            </a:r>
            <a:r>
              <a:rPr lang="de-DE" dirty="0" err="1" smtClean="0"/>
              <a:t>theoritical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endParaRPr lang="de-DE" dirty="0"/>
          </a:p>
        </p:txBody>
      </p:sp>
      <p:sp>
        <p:nvSpPr>
          <p:cNvPr id="9" name="Rectangle 8"/>
          <p:cNvSpPr/>
          <p:nvPr/>
        </p:nvSpPr>
        <p:spPr>
          <a:xfrm>
            <a:off x="346166" y="3239589"/>
            <a:ext cx="228600" cy="411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716" y="1326432"/>
            <a:ext cx="2840565" cy="4260848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574766" y="3298371"/>
            <a:ext cx="209005" cy="3526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TextBox 7"/>
          <p:cNvSpPr txBox="1"/>
          <p:nvPr/>
        </p:nvSpPr>
        <p:spPr>
          <a:xfrm rot="16200000">
            <a:off x="-282991" y="3260663"/>
            <a:ext cx="1615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Averaged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74067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unweighted</a:t>
            </a:r>
            <a:r>
              <a:rPr lang="de-DE" dirty="0" smtClean="0"/>
              <a:t> </a:t>
            </a:r>
            <a:r>
              <a:rPr lang="de-DE" dirty="0" err="1" smtClean="0"/>
              <a:t>metrics</a:t>
            </a:r>
            <a:r>
              <a:rPr lang="de-DE" dirty="0"/>
              <a:t> </a:t>
            </a:r>
            <a:r>
              <a:rPr lang="de-DE" dirty="0" smtClean="0"/>
              <a:t>(</a:t>
            </a:r>
            <a:r>
              <a:rPr lang="de-DE" dirty="0" err="1" smtClean="0"/>
              <a:t>structure</a:t>
            </a:r>
            <a:r>
              <a:rPr lang="de-DE" dirty="0" smtClean="0"/>
              <a:t>)?</a:t>
            </a:r>
            <a:endParaRPr lang="de-D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we</a:t>
            </a:r>
            <a:r>
              <a:rPr lang="de-DE" dirty="0" smtClean="0"/>
              <a:t> </a:t>
            </a:r>
            <a:r>
              <a:rPr lang="de-DE" dirty="0" err="1" smtClean="0"/>
              <a:t>need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prune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interaction</a:t>
            </a:r>
            <a:r>
              <a:rPr lang="de-DE" dirty="0" smtClean="0"/>
              <a:t> </a:t>
            </a:r>
            <a:r>
              <a:rPr lang="de-DE" dirty="0" err="1" smtClean="0"/>
              <a:t>graphs</a:t>
            </a:r>
            <a:endParaRPr lang="de-DE" dirty="0" smtClean="0"/>
          </a:p>
          <a:p>
            <a:endParaRPr lang="de-D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2251" y="2556573"/>
            <a:ext cx="4296864" cy="3620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428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/>
          <p:cNvSpPr/>
          <p:nvPr/>
        </p:nvSpPr>
        <p:spPr>
          <a:xfrm>
            <a:off x="1308373" y="3935972"/>
            <a:ext cx="8988151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What is a “rich club”?</a:t>
            </a:r>
          </a:p>
          <a:p>
            <a:endParaRPr lang="en-US" sz="20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smtClean="0"/>
              <a:t>nodes </a:t>
            </a:r>
            <a:r>
              <a:rPr lang="en-US" sz="2000" dirty="0"/>
              <a:t>with high connectivity that tend to form tightly interconnected groups or clusters among </a:t>
            </a:r>
            <a:r>
              <a:rPr lang="en-US" sz="2000" dirty="0" smtClean="0"/>
              <a:t>themselves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hierarchical organization in networks, where a small subset of highly connected nodes form a significant core</a:t>
            </a: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619" y="1019181"/>
            <a:ext cx="6024457" cy="2771769"/>
          </a:xfrm>
          <a:prstGeom prst="rect">
            <a:avLst/>
          </a:prstGeom>
        </p:spPr>
      </p:pic>
      <p:sp>
        <p:nvSpPr>
          <p:cNvPr id="15" name="Ellipse 14"/>
          <p:cNvSpPr/>
          <p:nvPr/>
        </p:nvSpPr>
        <p:spPr>
          <a:xfrm>
            <a:off x="7265346" y="2310533"/>
            <a:ext cx="992830" cy="990377"/>
          </a:xfrm>
          <a:prstGeom prst="ellipse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3200" b="1" dirty="0" err="1">
                <a:latin typeface="+mn-lt"/>
              </a:rPr>
              <a:t>r</a:t>
            </a:r>
            <a:r>
              <a:rPr lang="de-DE" sz="3200" b="1" dirty="0" err="1" smtClean="0">
                <a:latin typeface="+mn-lt"/>
              </a:rPr>
              <a:t>ich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clubs</a:t>
            </a:r>
            <a:endParaRPr lang="de-DE" sz="3200" b="1" dirty="0">
              <a:latin typeface="+mn-lt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8159483" y="2973744"/>
            <a:ext cx="994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>
                <a:solidFill>
                  <a:srgbClr val="FF7F7F"/>
                </a:solidFill>
              </a:rPr>
              <a:t>r</a:t>
            </a:r>
            <a:r>
              <a:rPr lang="de-DE" b="1" dirty="0" err="1" smtClean="0">
                <a:solidFill>
                  <a:srgbClr val="FF7F7F"/>
                </a:solidFill>
              </a:rPr>
              <a:t>ich</a:t>
            </a:r>
            <a:r>
              <a:rPr lang="de-DE" b="1" dirty="0" smtClean="0">
                <a:solidFill>
                  <a:srgbClr val="FF7F7F"/>
                </a:solidFill>
              </a:rPr>
              <a:t> </a:t>
            </a:r>
            <a:r>
              <a:rPr lang="de-DE" b="1" dirty="0" err="1" smtClean="0">
                <a:solidFill>
                  <a:srgbClr val="FF7F7F"/>
                </a:solidFill>
              </a:rPr>
              <a:t>club</a:t>
            </a:r>
            <a:endParaRPr lang="de-DE" b="1" dirty="0">
              <a:solidFill>
                <a:srgbClr val="FF7F7F"/>
              </a:solidFill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23" y="2392254"/>
            <a:ext cx="1564590" cy="100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6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t" anchorCtr="0">
            <a:normAutofit/>
          </a:bodyPr>
          <a:lstStyle/>
          <a:p>
            <a:r>
              <a:rPr lang="de-DE" sz="3200" b="1" dirty="0" err="1">
                <a:latin typeface="+mn-lt"/>
              </a:rPr>
              <a:t>r</a:t>
            </a:r>
            <a:r>
              <a:rPr lang="de-DE" sz="3200" b="1" dirty="0" err="1" smtClean="0">
                <a:latin typeface="+mn-lt"/>
              </a:rPr>
              <a:t>ich</a:t>
            </a:r>
            <a:r>
              <a:rPr lang="de-DE" sz="3200" b="1" dirty="0" smtClean="0">
                <a:latin typeface="+mn-lt"/>
              </a:rPr>
              <a:t> </a:t>
            </a:r>
            <a:r>
              <a:rPr lang="de-DE" sz="3200" b="1" dirty="0" err="1" smtClean="0">
                <a:latin typeface="+mn-lt"/>
              </a:rPr>
              <a:t>clubs</a:t>
            </a:r>
            <a:endParaRPr lang="de-DE" sz="3200" b="1" dirty="0">
              <a:latin typeface="+mn-lt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023" y="1181100"/>
            <a:ext cx="3758594" cy="5322500"/>
          </a:xfrm>
          <a:prstGeom prst="rect">
            <a:avLst/>
          </a:prstGeom>
        </p:spPr>
      </p:pic>
      <p:sp>
        <p:nvSpPr>
          <p:cNvPr id="12" name="Inhaltsplatzhalter 2"/>
          <p:cNvSpPr txBox="1">
            <a:spLocks/>
          </p:cNvSpPr>
          <p:nvPr/>
        </p:nvSpPr>
        <p:spPr>
          <a:xfrm>
            <a:off x="5086349" y="2147759"/>
            <a:ext cx="4533900" cy="24464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2000" dirty="0" err="1"/>
              <a:t>r</a:t>
            </a:r>
            <a:r>
              <a:rPr lang="de-DE" sz="2000" dirty="0" err="1" smtClean="0"/>
              <a:t>ich</a:t>
            </a:r>
            <a:r>
              <a:rPr lang="de-DE" sz="2000" dirty="0" smtClean="0"/>
              <a:t> </a:t>
            </a:r>
            <a:r>
              <a:rPr lang="de-DE" sz="2000" dirty="0" err="1" smtClean="0"/>
              <a:t>clubs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relatively</a:t>
            </a:r>
            <a:r>
              <a:rPr lang="de-DE" sz="2000" dirty="0" smtClean="0"/>
              <a:t> </a:t>
            </a:r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over</a:t>
            </a:r>
            <a:r>
              <a:rPr lang="de-DE" sz="2000" dirty="0" smtClean="0"/>
              <a:t> time</a:t>
            </a:r>
          </a:p>
          <a:p>
            <a:endParaRPr lang="de-DE" sz="2000" dirty="0" smtClean="0"/>
          </a:p>
          <a:p>
            <a:r>
              <a:rPr lang="de-DE" sz="2000" dirty="0" err="1" smtClean="0"/>
              <a:t>stable</a:t>
            </a:r>
            <a:r>
              <a:rPr lang="de-DE" sz="2000" dirty="0" smtClean="0"/>
              <a:t> </a:t>
            </a:r>
            <a:r>
              <a:rPr lang="de-DE" sz="2000" dirty="0" err="1" smtClean="0"/>
              <a:t>rich</a:t>
            </a:r>
            <a:r>
              <a:rPr lang="de-DE" sz="2000" dirty="0" smtClean="0"/>
              <a:t> </a:t>
            </a:r>
            <a:r>
              <a:rPr lang="de-DE" sz="2000" dirty="0" err="1" smtClean="0"/>
              <a:t>clubs</a:t>
            </a:r>
            <a:r>
              <a:rPr lang="de-DE" sz="2000" dirty="0" smtClean="0"/>
              <a:t> </a:t>
            </a:r>
            <a:r>
              <a:rPr lang="de-DE" sz="2000" dirty="0" err="1" smtClean="0"/>
              <a:t>are</a:t>
            </a:r>
            <a:r>
              <a:rPr lang="de-DE" sz="2000" dirty="0" smtClean="0"/>
              <a:t> </a:t>
            </a:r>
            <a:r>
              <a:rPr lang="de-DE" sz="2000" dirty="0" err="1" smtClean="0"/>
              <a:t>more</a:t>
            </a:r>
            <a:r>
              <a:rPr lang="de-DE" sz="2000" dirty="0" smtClean="0"/>
              <a:t> </a:t>
            </a:r>
            <a:r>
              <a:rPr lang="de-DE" sz="2000" dirty="0" err="1" smtClean="0"/>
              <a:t>consistently</a:t>
            </a:r>
            <a:r>
              <a:rPr lang="de-DE" sz="2000" dirty="0" smtClean="0"/>
              <a:t> </a:t>
            </a:r>
            <a:r>
              <a:rPr lang="de-DE" sz="2000" dirty="0" err="1" smtClean="0"/>
              <a:t>found</a:t>
            </a:r>
            <a:r>
              <a:rPr lang="de-DE" sz="2000" dirty="0" smtClean="0"/>
              <a:t> in </a:t>
            </a:r>
            <a:r>
              <a:rPr lang="de-DE" sz="2000" dirty="0" err="1" smtClean="0"/>
              <a:t>cohort</a:t>
            </a:r>
            <a:r>
              <a:rPr lang="de-DE" sz="2000" dirty="0" smtClean="0"/>
              <a:t> 1</a:t>
            </a:r>
            <a:endParaRPr lang="de-DE" sz="2000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15" b="24986"/>
          <a:stretch/>
        </p:blipFill>
        <p:spPr>
          <a:xfrm>
            <a:off x="7218993" y="4079701"/>
            <a:ext cx="3830961" cy="1571625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7381875" y="553455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100" dirty="0" err="1" smtClean="0"/>
              <a:t>Proportions</a:t>
            </a:r>
            <a:r>
              <a:rPr lang="de-DE" sz="1100" dirty="0" smtClean="0"/>
              <a:t> </a:t>
            </a:r>
            <a:r>
              <a:rPr lang="de-DE" sz="1100" dirty="0" err="1" smtClean="0"/>
              <a:t>of</a:t>
            </a:r>
            <a:r>
              <a:rPr lang="de-DE" sz="1100" dirty="0" smtClean="0"/>
              <a:t> </a:t>
            </a:r>
            <a:r>
              <a:rPr lang="de-DE" sz="1100" dirty="0" err="1" smtClean="0"/>
              <a:t>observed</a:t>
            </a:r>
            <a:r>
              <a:rPr lang="de-DE" sz="1100" dirty="0" smtClean="0"/>
              <a:t> </a:t>
            </a:r>
            <a:r>
              <a:rPr lang="de-DE" sz="1100" dirty="0" err="1" smtClean="0"/>
              <a:t>stable</a:t>
            </a:r>
            <a:r>
              <a:rPr lang="de-DE" sz="1100" dirty="0" smtClean="0"/>
              <a:t> </a:t>
            </a:r>
            <a:r>
              <a:rPr lang="de-DE" sz="1100" dirty="0" err="1" smtClean="0"/>
              <a:t>rich</a:t>
            </a:r>
            <a:r>
              <a:rPr lang="de-DE" sz="1100" dirty="0" smtClean="0"/>
              <a:t> </a:t>
            </a:r>
            <a:r>
              <a:rPr lang="de-DE" sz="1100" dirty="0" err="1" smtClean="0"/>
              <a:t>clubs</a:t>
            </a:r>
            <a:r>
              <a:rPr lang="de-DE" sz="1100" dirty="0" smtClean="0"/>
              <a:t> </a:t>
            </a:r>
            <a:r>
              <a:rPr lang="de-DE" sz="1100" dirty="0" err="1" smtClean="0"/>
              <a:t>within</a:t>
            </a:r>
            <a:r>
              <a:rPr lang="de-DE" sz="1100" dirty="0" smtClean="0"/>
              <a:t> </a:t>
            </a:r>
            <a:r>
              <a:rPr lang="de-DE" sz="1100" dirty="0" err="1" smtClean="0"/>
              <a:t>the</a:t>
            </a:r>
            <a:r>
              <a:rPr lang="de-DE" sz="1100" dirty="0" smtClean="0"/>
              <a:t> different </a:t>
            </a:r>
            <a:r>
              <a:rPr lang="de-DE" sz="1100" dirty="0" err="1" smtClean="0"/>
              <a:t>groups</a:t>
            </a:r>
            <a:r>
              <a:rPr lang="de-DE" sz="1100" dirty="0" smtClean="0"/>
              <a:t>.</a:t>
            </a:r>
            <a:endParaRPr lang="de-DE" sz="1100" dirty="0"/>
          </a:p>
        </p:txBody>
      </p:sp>
    </p:spTree>
    <p:extLst>
      <p:ext uri="{BB962C8B-B14F-4D97-AF65-F5344CB8AC3E}">
        <p14:creationId xmlns:p14="http://schemas.microsoft.com/office/powerpoint/2010/main" val="25488645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319</Words>
  <Application>Microsoft Office PowerPoint</Application>
  <PresentationFormat>Widescreen</PresentationFormat>
  <Paragraphs>73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Impaired OX prevents mice from partaking in stable social interactions</vt:lpstr>
      <vt:lpstr>PowerPoint Presentation</vt:lpstr>
      <vt:lpstr>PowerPoint Presentation</vt:lpstr>
      <vt:lpstr>PowerPoint Presentation</vt:lpstr>
      <vt:lpstr>Statistics of the events</vt:lpstr>
      <vt:lpstr>Graph theoritical metrics</vt:lpstr>
      <vt:lpstr>How about unweighted metrics (structure)?</vt:lpstr>
      <vt:lpstr>rich clubs</vt:lpstr>
      <vt:lpstr>rich clubs</vt:lpstr>
      <vt:lpstr>rich clubs and chasing</vt:lpstr>
      <vt:lpstr>OXTRΔAON vs control animals: rich club</vt:lpstr>
      <vt:lpstr>PowerPoint Presentation</vt:lpstr>
    </vt:vector>
  </TitlesOfParts>
  <Company>ZI Mannheim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Impaired OX prevents mice from partaking in stable social interactions</dc:title>
  <dc:creator>Kelsch, Wolfgang</dc:creator>
  <cp:lastModifiedBy>Kelsch, Wolfgang</cp:lastModifiedBy>
  <cp:revision>13</cp:revision>
  <dcterms:created xsi:type="dcterms:W3CDTF">2025-05-13T14:56:39Z</dcterms:created>
  <dcterms:modified xsi:type="dcterms:W3CDTF">2025-05-22T14:03:19Z</dcterms:modified>
</cp:coreProperties>
</file>