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0F2A-9FAB-4E23-979F-2759995A2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2B26-F59E-48A5-B9C0-49ABE158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D544-0CE7-4607-9B49-609233FD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D4B2-F8CD-48CA-B718-F005812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04E-421F-46F7-A25C-D90AB31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2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B6C-FE02-4875-80D0-5302322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CD72-0154-4400-A21D-CE40F0A6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BB98-D22A-4EC3-B33E-E41FAF73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102-8521-41FE-A21E-C0154AD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33DC-83A5-4C4F-9FC7-AAB349B3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489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49904-CBCC-45CE-AD2B-A9B89BC23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AFA5-1787-4472-8181-59A383AE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84F-146D-4B43-858B-0E36188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BF3F-FD84-447C-BE6A-75FC5162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7F5E-BB36-4296-B760-CEF89C4B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15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AF6A-BB74-436A-ABEB-11116FD6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6ADA-7E90-42AD-9308-48E56741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D5A9-3CFF-4AAD-A555-AF4DC70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DEFE-5FD5-4F21-8DA1-CB40482D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BD49-4E93-4BB7-A11F-FA0313D9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5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2E8-FF5D-4803-A0FC-C0276E8E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F571-6E9C-4738-8668-12C1BC75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6A62-D632-4417-8C40-B767723A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7B91-4A96-4295-97FC-E1AAF3A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550-DE63-4754-8308-9664719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0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5332-616B-4C9D-8B5A-579276D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626E-4667-4AC7-A960-943B6D25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B94CB-879D-4358-9323-AA79D8A73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AE50-B013-4FDB-9316-E81605C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9698C-D6F4-48EC-8AE6-95733A73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1CB8-AC04-4D5C-ADA8-B2398BD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26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0698-01CA-4DA0-B58E-1A93A08A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1C9A-FC99-4B77-8938-E60B078D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0309-973A-49FF-B045-6ABEC5C6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4E01-4996-434E-8707-A10C2D4F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87906-E403-4D1E-8994-199053E9F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D6539-77FD-4085-90AD-0FAC956F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A7D0B-144B-4C9D-9BAB-D25B4429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248A8-3090-4A24-A754-138A58F0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75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AE7A-63F8-49DC-9599-89F618F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949B-31CA-4ABB-AF89-CF19354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123ED-0108-4D90-A794-53245AF0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BC12-B947-4F67-ABB5-0F08A31A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088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45D1E-BA9C-4BB6-8091-D0114E1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32B90-64B5-4514-96EB-FC9DD62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EDF0-6637-47F5-B18F-E9E4CC28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1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38EA-BB0C-40D4-ACA4-254FFC5F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6D9-B4E6-47C3-A7D0-18990B75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C89A-C626-4A34-B22E-D883A64B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027D-5A4C-43B1-822F-E13CCE9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885C-053C-4EC9-8B6B-D49CCA9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C4F6-2EA5-40AE-A6FF-49C5A75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59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5540-BC9B-4FBD-B54E-BAF3D77D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E2C9B-5008-4B3A-80B5-32BBAB963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B7F0-9570-4F8A-A315-5B0437EC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ACE3-75F0-43E6-9D3E-34C343D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9977F-61ED-4222-8063-C4E2BBD4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8B34-756B-4FCD-AFE2-AE25219A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6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10BEB-BE70-44BA-9985-F9858716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57C2-2852-4C4E-ADE5-104FB5B8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FBBF-D36D-4D2F-8733-5F0B9164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D71A-964B-4CD1-B1CF-7D9EA4519E9C}" type="datetimeFigureOut">
              <a:rPr lang="en-DE" smtClean="0"/>
              <a:t>27/11/2024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EB2F-CBA4-4348-B3C0-4BD52E72C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6393-E98D-4B28-A914-9CF9CFBE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3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FA414E-53E0-46D5-B81B-F1336A44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346485"/>
              </p:ext>
            </p:extLst>
          </p:nvPr>
        </p:nvGraphicFramePr>
        <p:xfrm>
          <a:off x="2913917" y="2119411"/>
          <a:ext cx="6973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33">
                  <a:extLst>
                    <a:ext uri="{9D8B030D-6E8A-4147-A177-3AD203B41FA5}">
                      <a16:colId xmlns:a16="http://schemas.microsoft.com/office/drawing/2014/main" val="220750535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343112"/>
                    </a:ext>
                  </a:extLst>
                </a:gridCol>
                <a:gridCol w="1831697">
                  <a:extLst>
                    <a:ext uri="{9D8B030D-6E8A-4147-A177-3AD203B41FA5}">
                      <a16:colId xmlns:a16="http://schemas.microsoft.com/office/drawing/2014/main" val="440422655"/>
                    </a:ext>
                  </a:extLst>
                </a:gridCol>
                <a:gridCol w="1740173">
                  <a:extLst>
                    <a:ext uri="{9D8B030D-6E8A-4147-A177-3AD203B41FA5}">
                      <a16:colId xmlns:a16="http://schemas.microsoft.com/office/drawing/2014/main" val="211661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Tube rank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Chasing rank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Chasing order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 Rank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53%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92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E9767F-15B8-4983-9984-01DAD41EB33B}"/>
              </a:ext>
            </a:extLst>
          </p:cNvPr>
          <p:cNvSpPr txBox="1"/>
          <p:nvPr/>
        </p:nvSpPr>
        <p:spPr>
          <a:xfrm>
            <a:off x="2046414" y="2135445"/>
            <a:ext cx="101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Variable:</a:t>
            </a:r>
            <a:endParaRPr lang="en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BF401-1FF6-49B0-9FC4-878AE487047C}"/>
              </a:ext>
            </a:extLst>
          </p:cNvPr>
          <p:cNvSpPr txBox="1"/>
          <p:nvPr/>
        </p:nvSpPr>
        <p:spPr>
          <a:xfrm>
            <a:off x="1887419" y="2526843"/>
            <a:ext cx="116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Asymmetry:</a:t>
            </a:r>
            <a:endParaRPr lang="en-D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FD21-3443-4C42-9B20-432C3A3EDD18}"/>
              </a:ext>
            </a:extLst>
          </p:cNvPr>
          <p:cNvSpPr txBox="1"/>
          <p:nvPr/>
        </p:nvSpPr>
        <p:spPr>
          <a:xfrm>
            <a:off x="1306391" y="1126817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Asymmetry: </a:t>
            </a:r>
            <a:r>
              <a:rPr lang="en-US" dirty="0"/>
              <a:t>percentage of animals that chased another one more when they are higher in the rank variable. </a:t>
            </a:r>
            <a:endParaRPr lang="en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C5497-008C-4B5D-ADB7-8532011FC8DA}"/>
              </a:ext>
            </a:extLst>
          </p:cNvPr>
          <p:cNvCxnSpPr>
            <a:cxnSpLocks/>
          </p:cNvCxnSpPr>
          <p:nvPr/>
        </p:nvCxnSpPr>
        <p:spPr>
          <a:xfrm>
            <a:off x="3648077" y="2958104"/>
            <a:ext cx="0" cy="2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2BA421-DFE6-4E07-9643-D76C9973773C}"/>
              </a:ext>
            </a:extLst>
          </p:cNvPr>
          <p:cNvCxnSpPr>
            <a:cxnSpLocks/>
          </p:cNvCxnSpPr>
          <p:nvPr/>
        </p:nvCxnSpPr>
        <p:spPr>
          <a:xfrm>
            <a:off x="5267325" y="2958104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0DDD-2244-42E5-9D3E-9CC98555739C}"/>
              </a:ext>
            </a:extLst>
          </p:cNvPr>
          <p:cNvCxnSpPr>
            <a:cxnSpLocks/>
          </p:cNvCxnSpPr>
          <p:nvPr/>
        </p:nvCxnSpPr>
        <p:spPr>
          <a:xfrm>
            <a:off x="9010648" y="2877776"/>
            <a:ext cx="0" cy="66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082CEC-805B-4FA9-9DBF-B9475BA716E0}"/>
              </a:ext>
            </a:extLst>
          </p:cNvPr>
          <p:cNvSpPr txBox="1"/>
          <p:nvPr/>
        </p:nvSpPr>
        <p:spPr>
          <a:xfrm>
            <a:off x="2887731" y="3248616"/>
            <a:ext cx="14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predictability</a:t>
            </a:r>
            <a:endParaRPr lang="en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CC0F6-2F38-4126-8B9A-6C9E59EBD9C0}"/>
              </a:ext>
            </a:extLst>
          </p:cNvPr>
          <p:cNvSpPr txBox="1"/>
          <p:nvPr/>
        </p:nvSpPr>
        <p:spPr>
          <a:xfrm>
            <a:off x="6535806" y="3239091"/>
            <a:ext cx="14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predictability</a:t>
            </a:r>
            <a:endParaRPr lang="en-DE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40A84A-FC9B-45CE-A09B-2DD9C328DD91}"/>
              </a:ext>
            </a:extLst>
          </p:cNvPr>
          <p:cNvCxnSpPr>
            <a:cxnSpLocks/>
          </p:cNvCxnSpPr>
          <p:nvPr/>
        </p:nvCxnSpPr>
        <p:spPr>
          <a:xfrm>
            <a:off x="7255306" y="2998268"/>
            <a:ext cx="0" cy="2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087CB8-A7A7-440B-AA0C-7AF9C2AA03E7}"/>
              </a:ext>
            </a:extLst>
          </p:cNvPr>
          <p:cNvSpPr txBox="1"/>
          <p:nvPr/>
        </p:nvSpPr>
        <p:spPr>
          <a:xfrm>
            <a:off x="4105276" y="3655191"/>
            <a:ext cx="277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</a:t>
            </a:r>
            <a:r>
              <a:rPr lang="en-US" b="1" dirty="0"/>
              <a:t>higher</a:t>
            </a:r>
            <a:r>
              <a:rPr lang="en-US" dirty="0"/>
              <a:t> in chasing rank, tend to chase their lower counterparts </a:t>
            </a:r>
            <a:r>
              <a:rPr lang="en-US" b="1" dirty="0"/>
              <a:t>more</a:t>
            </a:r>
            <a:r>
              <a:rPr lang="en-US" dirty="0"/>
              <a:t> (to be expected)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81A2C0-EA0B-47A2-8F30-0F7BD2971529}"/>
              </a:ext>
            </a:extLst>
          </p:cNvPr>
          <p:cNvSpPr txBox="1"/>
          <p:nvPr/>
        </p:nvSpPr>
        <p:spPr>
          <a:xfrm>
            <a:off x="7829551" y="3655191"/>
            <a:ext cx="277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</a:t>
            </a:r>
            <a:r>
              <a:rPr lang="en-US" b="1" dirty="0"/>
              <a:t>higher</a:t>
            </a:r>
            <a:r>
              <a:rPr lang="en-US" dirty="0"/>
              <a:t> in approach rank, tend to chase their lower counterparts </a:t>
            </a:r>
            <a:r>
              <a:rPr lang="en-US" b="1" dirty="0"/>
              <a:t>less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008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A921E2A-DF14-4E98-A3D7-148BDEBDBFF1}"/>
              </a:ext>
            </a:extLst>
          </p:cNvPr>
          <p:cNvGrpSpPr/>
          <p:nvPr/>
        </p:nvGrpSpPr>
        <p:grpSpPr>
          <a:xfrm>
            <a:off x="1609166" y="732101"/>
            <a:ext cx="9920773" cy="4165486"/>
            <a:chOff x="1609726" y="1162764"/>
            <a:chExt cx="9920773" cy="41654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99302A-35C1-484E-8240-9861178259C1}"/>
                </a:ext>
              </a:extLst>
            </p:cNvPr>
            <p:cNvGrpSpPr/>
            <p:nvPr/>
          </p:nvGrpSpPr>
          <p:grpSpPr>
            <a:xfrm>
              <a:off x="3694967" y="2261242"/>
              <a:ext cx="4879730" cy="2198105"/>
              <a:chOff x="3735265" y="1626576"/>
              <a:chExt cx="4879730" cy="21981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B7A2D-ADCD-4D14-8893-F4EA4DE8F793}"/>
                  </a:ext>
                </a:extLst>
              </p:cNvPr>
              <p:cNvSpPr txBox="1"/>
              <p:nvPr/>
            </p:nvSpPr>
            <p:spPr>
              <a:xfrm>
                <a:off x="5363308" y="1626576"/>
                <a:ext cx="13803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Chasing rank</a:t>
                </a:r>
                <a:endParaRPr lang="en-DE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29E0-C6A2-4BAB-B0A4-4F7085A5A2AF}"/>
                  </a:ext>
                </a:extLst>
              </p:cNvPr>
              <p:cNvSpPr txBox="1"/>
              <p:nvPr/>
            </p:nvSpPr>
            <p:spPr>
              <a:xfrm>
                <a:off x="3735265" y="3429000"/>
                <a:ext cx="11928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Tube rank</a:t>
                </a:r>
                <a:endParaRPr lang="en-D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5A0E-3483-4644-AAA6-8240106CD6C8}"/>
                  </a:ext>
                </a:extLst>
              </p:cNvPr>
              <p:cNvSpPr txBox="1"/>
              <p:nvPr/>
            </p:nvSpPr>
            <p:spPr>
              <a:xfrm>
                <a:off x="7048500" y="3455349"/>
                <a:ext cx="15664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Approach rank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306442E-5ACC-4E84-B67F-7653637B8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167" y="2162909"/>
                <a:ext cx="742218" cy="1055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5286BE6-0497-4FBA-8D78-BFCCF1CFFAE3}"/>
                  </a:ext>
                </a:extLst>
              </p:cNvPr>
              <p:cNvCxnSpPr/>
              <p:nvPr/>
            </p:nvCxnSpPr>
            <p:spPr>
              <a:xfrm>
                <a:off x="6822831" y="2127738"/>
                <a:ext cx="650631" cy="10902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EE340E-FA00-4BB8-AE25-EA9885E7279E}"/>
                  </a:ext>
                </a:extLst>
              </p:cNvPr>
              <p:cNvCxnSpPr/>
              <p:nvPr/>
            </p:nvCxnSpPr>
            <p:spPr>
              <a:xfrm>
                <a:off x="5090746" y="3640015"/>
                <a:ext cx="18258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EBF5BF-298E-43F0-B63B-3F9DD5563A08}"/>
                </a:ext>
              </a:extLst>
            </p:cNvPr>
            <p:cNvCxnSpPr/>
            <p:nvPr/>
          </p:nvCxnSpPr>
          <p:spPr>
            <a:xfrm flipV="1">
              <a:off x="6048377" y="1503484"/>
              <a:ext cx="0" cy="5890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8F428-7004-45AC-A843-5FE45121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39" y="4514850"/>
              <a:ext cx="459399" cy="382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A9ED73-0929-4E46-B77A-753C84C18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84957" y="4541225"/>
              <a:ext cx="427158" cy="382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B06549-1E37-4692-B8F9-CB0222C7AD44}"/>
                </a:ext>
              </a:extLst>
            </p:cNvPr>
            <p:cNvSpPr txBox="1"/>
            <p:nvPr/>
          </p:nvSpPr>
          <p:spPr>
            <a:xfrm>
              <a:off x="5089281" y="1162764"/>
              <a:ext cx="2410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~0.55)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66DF9-7F4F-4805-8D08-8313ED866E69}"/>
                </a:ext>
              </a:extLst>
            </p:cNvPr>
            <p:cNvSpPr txBox="1"/>
            <p:nvPr/>
          </p:nvSpPr>
          <p:spPr>
            <a:xfrm>
              <a:off x="1609726" y="4982160"/>
              <a:ext cx="231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~0.6)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005104-AA2E-4E10-8E92-F928824AC109}"/>
                </a:ext>
              </a:extLst>
            </p:cNvPr>
            <p:cNvSpPr txBox="1"/>
            <p:nvPr/>
          </p:nvSpPr>
          <p:spPr>
            <a:xfrm>
              <a:off x="8141222" y="5020473"/>
              <a:ext cx="338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Moderately preserved* (corr.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 0.38)</a:t>
              </a:r>
              <a:endParaRPr lang="en-DE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1D831-FE6D-479F-A731-C46DF5B50D0F}"/>
                </a:ext>
              </a:extLst>
            </p:cNvPr>
            <p:cNvSpPr txBox="1"/>
            <p:nvPr/>
          </p:nvSpPr>
          <p:spPr>
            <a:xfrm rot="18270811">
              <a:off x="3895449" y="2975161"/>
              <a:ext cx="16687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Moderate corr. (</a:t>
              </a:r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</a:rPr>
                <a:t>0.3</a:t>
              </a:r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69617-9F7D-43B0-BD8A-57FC905B94D2}"/>
                </a:ext>
              </a:extLst>
            </p:cNvPr>
            <p:cNvSpPr txBox="1"/>
            <p:nvPr/>
          </p:nvSpPr>
          <p:spPr>
            <a:xfrm rot="3508367">
              <a:off x="6743721" y="2928700"/>
              <a:ext cx="137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Moderate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anti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corr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0.33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2FF27F-EA44-4A07-8908-C71C45A7C9D0}"/>
                </a:ext>
              </a:extLst>
            </p:cNvPr>
            <p:cNvSpPr txBox="1"/>
            <p:nvPr/>
          </p:nvSpPr>
          <p:spPr>
            <a:xfrm>
              <a:off x="5182333" y="4296667"/>
              <a:ext cx="1825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Weak </a:t>
              </a:r>
              <a:r>
                <a:rPr lang="en-US" sz="1400" dirty="0" err="1">
                  <a:solidFill>
                    <a:schemeClr val="accent2">
                      <a:lumMod val="50000"/>
                    </a:schemeClr>
                  </a:solidFill>
                </a:rPr>
                <a:t>anticorr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0.1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123FE0-E0C0-4847-AF56-D2A79FD9921F}"/>
              </a:ext>
            </a:extLst>
          </p:cNvPr>
          <p:cNvSpPr txBox="1"/>
          <p:nvPr/>
        </p:nvSpPr>
        <p:spPr>
          <a:xfrm>
            <a:off x="8105913" y="5947784"/>
            <a:ext cx="37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true for first cohort, somehow.</a:t>
            </a:r>
            <a:endParaRPr lang="en-D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6E9AB8-F417-4059-82C4-1664AF47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14" y="326918"/>
            <a:ext cx="3472560" cy="26044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17D6B3-CFA1-43B6-A365-BFD0B6A3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" y="367311"/>
            <a:ext cx="3364846" cy="2523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EF90F38-BC2D-47FC-957F-55554A9B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43" y="4364593"/>
            <a:ext cx="3210604" cy="240795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440E1F-BBE8-4DDC-80F2-3D740B461B01}"/>
              </a:ext>
            </a:extLst>
          </p:cNvPr>
          <p:cNvCxnSpPr>
            <a:cxnSpLocks/>
          </p:cNvCxnSpPr>
          <p:nvPr/>
        </p:nvCxnSpPr>
        <p:spPr>
          <a:xfrm flipH="1" flipV="1">
            <a:off x="3875672" y="1985605"/>
            <a:ext cx="810560" cy="505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864D98-66DF-4317-9358-A82B3DDB70B2}"/>
              </a:ext>
            </a:extLst>
          </p:cNvPr>
          <p:cNvCxnSpPr>
            <a:cxnSpLocks/>
          </p:cNvCxnSpPr>
          <p:nvPr/>
        </p:nvCxnSpPr>
        <p:spPr>
          <a:xfrm flipV="1">
            <a:off x="7524995" y="1985605"/>
            <a:ext cx="837955" cy="5258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E6721D-9C37-4DCD-A8D6-6A9B8AE5426F}"/>
              </a:ext>
            </a:extLst>
          </p:cNvPr>
          <p:cNvCxnSpPr>
            <a:stCxn id="30" idx="2"/>
          </p:cNvCxnSpPr>
          <p:nvPr/>
        </p:nvCxnSpPr>
        <p:spPr>
          <a:xfrm>
            <a:off x="6094708" y="4173781"/>
            <a:ext cx="0" cy="2003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A921E2A-DF14-4E98-A3D7-148BDEBDBFF1}"/>
              </a:ext>
            </a:extLst>
          </p:cNvPr>
          <p:cNvGrpSpPr/>
          <p:nvPr/>
        </p:nvGrpSpPr>
        <p:grpSpPr>
          <a:xfrm>
            <a:off x="1609166" y="732101"/>
            <a:ext cx="9920773" cy="4165486"/>
            <a:chOff x="1609726" y="1162764"/>
            <a:chExt cx="9920773" cy="41654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99302A-35C1-484E-8240-9861178259C1}"/>
                </a:ext>
              </a:extLst>
            </p:cNvPr>
            <p:cNvGrpSpPr/>
            <p:nvPr/>
          </p:nvGrpSpPr>
          <p:grpSpPr>
            <a:xfrm>
              <a:off x="3694967" y="2261242"/>
              <a:ext cx="4879730" cy="2198105"/>
              <a:chOff x="3735265" y="1626576"/>
              <a:chExt cx="4879730" cy="21981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B7A2D-ADCD-4D14-8893-F4EA4DE8F793}"/>
                  </a:ext>
                </a:extLst>
              </p:cNvPr>
              <p:cNvSpPr txBox="1"/>
              <p:nvPr/>
            </p:nvSpPr>
            <p:spPr>
              <a:xfrm>
                <a:off x="5363308" y="1626576"/>
                <a:ext cx="13803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Chasing rank</a:t>
                </a:r>
                <a:endParaRPr lang="en-DE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29E0-C6A2-4BAB-B0A4-4F7085A5A2AF}"/>
                  </a:ext>
                </a:extLst>
              </p:cNvPr>
              <p:cNvSpPr txBox="1"/>
              <p:nvPr/>
            </p:nvSpPr>
            <p:spPr>
              <a:xfrm>
                <a:off x="3735265" y="3429000"/>
                <a:ext cx="11928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Tube rank</a:t>
                </a:r>
                <a:endParaRPr lang="en-D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5A0E-3483-4644-AAA6-8240106CD6C8}"/>
                  </a:ext>
                </a:extLst>
              </p:cNvPr>
              <p:cNvSpPr txBox="1"/>
              <p:nvPr/>
            </p:nvSpPr>
            <p:spPr>
              <a:xfrm>
                <a:off x="7048500" y="3455349"/>
                <a:ext cx="15664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Approach rank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306442E-5ACC-4E84-B67F-7653637B8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167" y="2162909"/>
                <a:ext cx="742218" cy="1055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5286BE6-0497-4FBA-8D78-BFCCF1CFFAE3}"/>
                  </a:ext>
                </a:extLst>
              </p:cNvPr>
              <p:cNvCxnSpPr/>
              <p:nvPr/>
            </p:nvCxnSpPr>
            <p:spPr>
              <a:xfrm>
                <a:off x="6822831" y="2127738"/>
                <a:ext cx="650631" cy="10902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EE340E-FA00-4BB8-AE25-EA9885E7279E}"/>
                  </a:ext>
                </a:extLst>
              </p:cNvPr>
              <p:cNvCxnSpPr/>
              <p:nvPr/>
            </p:nvCxnSpPr>
            <p:spPr>
              <a:xfrm>
                <a:off x="5090746" y="3640015"/>
                <a:ext cx="18258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EBF5BF-298E-43F0-B63B-3F9DD5563A08}"/>
                </a:ext>
              </a:extLst>
            </p:cNvPr>
            <p:cNvCxnSpPr/>
            <p:nvPr/>
          </p:nvCxnSpPr>
          <p:spPr>
            <a:xfrm flipV="1">
              <a:off x="6048377" y="1503484"/>
              <a:ext cx="0" cy="5890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8F428-7004-45AC-A843-5FE45121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39" y="4514850"/>
              <a:ext cx="459399" cy="382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A9ED73-0929-4E46-B77A-753C84C18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84957" y="4541225"/>
              <a:ext cx="427158" cy="382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B06549-1E37-4692-B8F9-CB0222C7AD44}"/>
                </a:ext>
              </a:extLst>
            </p:cNvPr>
            <p:cNvSpPr txBox="1"/>
            <p:nvPr/>
          </p:nvSpPr>
          <p:spPr>
            <a:xfrm>
              <a:off x="5089281" y="1162764"/>
              <a:ext cx="2410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~0.55)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66DF9-7F4F-4805-8D08-8313ED866E69}"/>
                </a:ext>
              </a:extLst>
            </p:cNvPr>
            <p:cNvSpPr txBox="1"/>
            <p:nvPr/>
          </p:nvSpPr>
          <p:spPr>
            <a:xfrm>
              <a:off x="1609726" y="4982160"/>
              <a:ext cx="231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~0.6)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005104-AA2E-4E10-8E92-F928824AC109}"/>
                </a:ext>
              </a:extLst>
            </p:cNvPr>
            <p:cNvSpPr txBox="1"/>
            <p:nvPr/>
          </p:nvSpPr>
          <p:spPr>
            <a:xfrm>
              <a:off x="8141222" y="5020473"/>
              <a:ext cx="338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Moderately preserved* (corr.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 0.38)</a:t>
              </a:r>
              <a:endParaRPr lang="en-DE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1D831-FE6D-479F-A731-C46DF5B50D0F}"/>
                </a:ext>
              </a:extLst>
            </p:cNvPr>
            <p:cNvSpPr txBox="1"/>
            <p:nvPr/>
          </p:nvSpPr>
          <p:spPr>
            <a:xfrm rot="18270811">
              <a:off x="3895449" y="2975161"/>
              <a:ext cx="16687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Moderate corr. (</a:t>
              </a:r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</a:rPr>
                <a:t>0.3</a:t>
              </a:r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69617-9F7D-43B0-BD8A-57FC905B94D2}"/>
                </a:ext>
              </a:extLst>
            </p:cNvPr>
            <p:cNvSpPr txBox="1"/>
            <p:nvPr/>
          </p:nvSpPr>
          <p:spPr>
            <a:xfrm rot="3508367">
              <a:off x="6743721" y="2928700"/>
              <a:ext cx="137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Moderate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anti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corr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0.33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2FF27F-EA44-4A07-8908-C71C45A7C9D0}"/>
                </a:ext>
              </a:extLst>
            </p:cNvPr>
            <p:cNvSpPr txBox="1"/>
            <p:nvPr/>
          </p:nvSpPr>
          <p:spPr>
            <a:xfrm>
              <a:off x="5182333" y="4296667"/>
              <a:ext cx="1825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Weak </a:t>
              </a:r>
              <a:r>
                <a:rPr lang="en-US" sz="1400" dirty="0" err="1">
                  <a:solidFill>
                    <a:schemeClr val="accent2">
                      <a:lumMod val="50000"/>
                    </a:schemeClr>
                  </a:solidFill>
                </a:rPr>
                <a:t>anticorr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0.1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123FE0-E0C0-4847-AF56-D2A79FD9921F}"/>
              </a:ext>
            </a:extLst>
          </p:cNvPr>
          <p:cNvSpPr txBox="1"/>
          <p:nvPr/>
        </p:nvSpPr>
        <p:spPr>
          <a:xfrm>
            <a:off x="8105913" y="5947784"/>
            <a:ext cx="37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true for first cohort, somehow.</a:t>
            </a:r>
            <a:endParaRPr lang="en-D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440E1F-BBE8-4DDC-80F2-3D740B461B01}"/>
              </a:ext>
            </a:extLst>
          </p:cNvPr>
          <p:cNvCxnSpPr>
            <a:cxnSpLocks/>
          </p:cNvCxnSpPr>
          <p:nvPr/>
        </p:nvCxnSpPr>
        <p:spPr>
          <a:xfrm flipH="1" flipV="1">
            <a:off x="3875672" y="1985605"/>
            <a:ext cx="810560" cy="505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864D98-66DF-4317-9358-A82B3DDB70B2}"/>
              </a:ext>
            </a:extLst>
          </p:cNvPr>
          <p:cNvCxnSpPr>
            <a:cxnSpLocks/>
          </p:cNvCxnSpPr>
          <p:nvPr/>
        </p:nvCxnSpPr>
        <p:spPr>
          <a:xfrm flipV="1">
            <a:off x="7524995" y="1985605"/>
            <a:ext cx="837955" cy="5258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E6721D-9C37-4DCD-A8D6-6A9B8AE5426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94708" y="4173781"/>
            <a:ext cx="0" cy="72380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A1AFCB-2B04-414D-BE02-5606D1207B0B}"/>
              </a:ext>
            </a:extLst>
          </p:cNvPr>
          <p:cNvSpPr txBox="1"/>
          <p:nvPr/>
        </p:nvSpPr>
        <p:spPr>
          <a:xfrm>
            <a:off x="8455341" y="1568969"/>
            <a:ext cx="30408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An animal that initiates a lot of chasing will tend to approach less or get approached more.</a:t>
            </a:r>
            <a:endParaRPr lang="en-DE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B3F4-024C-45A6-87DB-EFF871B86E1A}"/>
              </a:ext>
            </a:extLst>
          </p:cNvPr>
          <p:cNvSpPr txBox="1"/>
          <p:nvPr/>
        </p:nvSpPr>
        <p:spPr>
          <a:xfrm>
            <a:off x="695800" y="1568969"/>
            <a:ext cx="312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An animal that initiates a lot of chasing is not necessarily dominant in hierarchy.</a:t>
            </a:r>
            <a:endParaRPr lang="en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C5EF41-0FE0-4208-9162-418BCCBEA0CA}"/>
              </a:ext>
            </a:extLst>
          </p:cNvPr>
          <p:cNvSpPr txBox="1"/>
          <p:nvPr/>
        </p:nvSpPr>
        <p:spPr>
          <a:xfrm>
            <a:off x="4661567" y="5097442"/>
            <a:ext cx="3120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Approaches are not very relevant for social hierarchy.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8581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17A-1356-4692-BE75-01955656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</a:t>
            </a:r>
            <a:endParaRPr lang="en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94C9B3-D714-495A-BF1A-DDDBFDC4B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081" t="7156" r="16339"/>
          <a:stretch/>
        </p:blipFill>
        <p:spPr>
          <a:xfrm>
            <a:off x="1066800" y="1987061"/>
            <a:ext cx="4463562" cy="377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7B2ED6-1513-4A2A-AC81-72833ADA3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6"/>
          <a:stretch/>
        </p:blipFill>
        <p:spPr>
          <a:xfrm>
            <a:off x="6386034" y="1987061"/>
            <a:ext cx="5108858" cy="4022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ECC09-0B32-427B-AEA0-DE0D852BBFDD}"/>
              </a:ext>
            </a:extLst>
          </p:cNvPr>
          <p:cNvSpPr txBox="1"/>
          <p:nvPr/>
        </p:nvSpPr>
        <p:spPr>
          <a:xfrm>
            <a:off x="8220807" y="1506022"/>
            <a:ext cx="216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 </a:t>
            </a:r>
            <a:r>
              <a:rPr lang="en-US" dirty="0" err="1"/>
              <a:t>thresholded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1DA17-8001-45A8-9BA7-982E8B0696BB}"/>
              </a:ext>
            </a:extLst>
          </p:cNvPr>
          <p:cNvSpPr txBox="1"/>
          <p:nvPr/>
        </p:nvSpPr>
        <p:spPr>
          <a:xfrm>
            <a:off x="2582008" y="6057476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Chasing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282B-EADA-47A9-BAB7-976216D1776E}"/>
              </a:ext>
            </a:extLst>
          </p:cNvPr>
          <p:cNvSpPr txBox="1"/>
          <p:nvPr/>
        </p:nvSpPr>
        <p:spPr>
          <a:xfrm>
            <a:off x="8396654" y="6009817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Approaches</a:t>
            </a:r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303E57-C5EE-4137-9647-6FEBBE419479}"/>
              </a:ext>
            </a:extLst>
          </p:cNvPr>
          <p:cNvSpPr/>
          <p:nvPr/>
        </p:nvSpPr>
        <p:spPr>
          <a:xfrm>
            <a:off x="4607170" y="3692768"/>
            <a:ext cx="316524" cy="3077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5F8C5-6508-48B5-8729-7EFEBDDF0D1A}"/>
              </a:ext>
            </a:extLst>
          </p:cNvPr>
          <p:cNvSpPr/>
          <p:nvPr/>
        </p:nvSpPr>
        <p:spPr>
          <a:xfrm>
            <a:off x="1796562" y="4645268"/>
            <a:ext cx="316524" cy="3077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9C7A4-FCE4-4987-B744-EC7CF82242D9}"/>
              </a:ext>
            </a:extLst>
          </p:cNvPr>
          <p:cNvSpPr txBox="1"/>
          <p:nvPr/>
        </p:nvSpPr>
        <p:spPr>
          <a:xfrm>
            <a:off x="4923694" y="324433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Chased a lot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2F25E-DB35-404E-9EEE-5C6E7EE6B587}"/>
              </a:ext>
            </a:extLst>
          </p:cNvPr>
          <p:cNvSpPr txBox="1"/>
          <p:nvPr/>
        </p:nvSpPr>
        <p:spPr>
          <a:xfrm>
            <a:off x="619202" y="5064706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chased a lot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753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06BE-6C23-47B8-87D6-D8F4C1E5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G10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03C9-CC3C-4644-A639-F81C7353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A9E4F-9D8E-4656-B80E-7FBE83A9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4" y="1614613"/>
            <a:ext cx="5734050" cy="458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748EE-31CA-4B75-8E1D-519221A3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208" y="1684952"/>
            <a:ext cx="5638800" cy="458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A2B669-7EB4-40B6-A0D9-F105526EA5FF}"/>
              </a:ext>
            </a:extLst>
          </p:cNvPr>
          <p:cNvSpPr txBox="1"/>
          <p:nvPr/>
        </p:nvSpPr>
        <p:spPr>
          <a:xfrm>
            <a:off x="4519246" y="1099038"/>
            <a:ext cx="2224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Thresholded</a:t>
            </a:r>
            <a:r>
              <a:rPr lang="en-US" dirty="0"/>
              <a:t> 30%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15750-E37E-4444-86A2-EE9C323675ED}"/>
              </a:ext>
            </a:extLst>
          </p:cNvPr>
          <p:cNvSpPr txBox="1"/>
          <p:nvPr/>
        </p:nvSpPr>
        <p:spPr>
          <a:xfrm>
            <a:off x="2582008" y="6347614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Chasing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2958F-8989-41BE-8E69-80EAF633C1F6}"/>
              </a:ext>
            </a:extLst>
          </p:cNvPr>
          <p:cNvSpPr txBox="1"/>
          <p:nvPr/>
        </p:nvSpPr>
        <p:spPr>
          <a:xfrm>
            <a:off x="8396654" y="6299955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Approaches</a:t>
            </a:r>
            <a:endParaRPr lang="en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7D674A-FADE-4C67-86AB-DDD9485651AE}"/>
              </a:ext>
            </a:extLst>
          </p:cNvPr>
          <p:cNvSpPr/>
          <p:nvPr/>
        </p:nvSpPr>
        <p:spPr>
          <a:xfrm>
            <a:off x="2265484" y="5724954"/>
            <a:ext cx="316524" cy="3077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4366D-226D-4AD0-9F20-54EB351E1A52}"/>
              </a:ext>
            </a:extLst>
          </p:cNvPr>
          <p:cNvSpPr/>
          <p:nvPr/>
        </p:nvSpPr>
        <p:spPr>
          <a:xfrm>
            <a:off x="3472962" y="5724953"/>
            <a:ext cx="316524" cy="3077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EC1B5-9895-4A03-B861-255C4A662D1C}"/>
              </a:ext>
            </a:extLst>
          </p:cNvPr>
          <p:cNvSpPr txBox="1"/>
          <p:nvPr/>
        </p:nvSpPr>
        <p:spPr>
          <a:xfrm>
            <a:off x="3894992" y="5969977"/>
            <a:ext cx="143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Chased many, but not much</a:t>
            </a:r>
            <a:endParaRPr lang="en-DE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D561-945E-4326-B424-94CE9B524CC5}"/>
              </a:ext>
            </a:extLst>
          </p:cNvPr>
          <p:cNvSpPr txBox="1"/>
          <p:nvPr/>
        </p:nvSpPr>
        <p:spPr>
          <a:xfrm>
            <a:off x="9828338" y="5910751"/>
            <a:ext cx="172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Approached many, a lot</a:t>
            </a:r>
            <a:endParaRPr lang="en-DE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22524B-0CB0-4B55-A125-989E9D823CAB}"/>
              </a:ext>
            </a:extLst>
          </p:cNvPr>
          <p:cNvSpPr/>
          <p:nvPr/>
        </p:nvSpPr>
        <p:spPr>
          <a:xfrm>
            <a:off x="9312518" y="5772085"/>
            <a:ext cx="316524" cy="30773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52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D374-C582-48E0-AC16-C889484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1 to 1 correlation: G7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F5CC-AABA-479D-A7A4-749E10D8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03928-838B-4A72-8B81-4E3BDB76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94" y="1772873"/>
            <a:ext cx="5467350" cy="4514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9BAB8-F2C0-4287-A7C2-76A611D02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94" y="1728911"/>
            <a:ext cx="5372100" cy="45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9048A-F1D9-4DBF-922F-C87A3A08FAD0}"/>
              </a:ext>
            </a:extLst>
          </p:cNvPr>
          <p:cNvSpPr txBox="1"/>
          <p:nvPr/>
        </p:nvSpPr>
        <p:spPr>
          <a:xfrm>
            <a:off x="5122044" y="1403112"/>
            <a:ext cx="180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Thresholded</a:t>
            </a:r>
            <a:r>
              <a:rPr lang="en-US" dirty="0"/>
              <a:t> 50%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3FF6A-8F8C-44A7-A981-D55B56BF1585}"/>
              </a:ext>
            </a:extLst>
          </p:cNvPr>
          <p:cNvSpPr txBox="1"/>
          <p:nvPr/>
        </p:nvSpPr>
        <p:spPr>
          <a:xfrm>
            <a:off x="2582008" y="6242110"/>
            <a:ext cx="143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Chasing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75AFA-C8C2-47C7-BBB6-0357657EDC6B}"/>
              </a:ext>
            </a:extLst>
          </p:cNvPr>
          <p:cNvSpPr txBox="1"/>
          <p:nvPr/>
        </p:nvSpPr>
        <p:spPr>
          <a:xfrm>
            <a:off x="8396654" y="6194451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Approaches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3474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54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G1</vt:lpstr>
      <vt:lpstr>G10</vt:lpstr>
      <vt:lpstr>Not a 1 to 1 correlation: G7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 Lab</dc:creator>
  <cp:lastModifiedBy>Agarwal Lab</cp:lastModifiedBy>
  <cp:revision>30</cp:revision>
  <dcterms:created xsi:type="dcterms:W3CDTF">2024-11-26T11:49:38Z</dcterms:created>
  <dcterms:modified xsi:type="dcterms:W3CDTF">2024-11-27T10:45:45Z</dcterms:modified>
</cp:coreProperties>
</file>