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3" r:id="rId3"/>
    <p:sldId id="264" r:id="rId4"/>
    <p:sldId id="257" r:id="rId5"/>
    <p:sldId id="258" r:id="rId6"/>
    <p:sldId id="261" r:id="rId7"/>
    <p:sldId id="268" r:id="rId8"/>
    <p:sldId id="267" r:id="rId9"/>
    <p:sldId id="260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528A-76E3-4B57-B31D-3A5F3E8689E2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7C2C-9BD8-4F5E-B79E-500AE5290B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99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528A-76E3-4B57-B31D-3A5F3E8689E2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7C2C-9BD8-4F5E-B79E-500AE5290B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619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528A-76E3-4B57-B31D-3A5F3E8689E2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7C2C-9BD8-4F5E-B79E-500AE5290B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6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528A-76E3-4B57-B31D-3A5F3E8689E2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7C2C-9BD8-4F5E-B79E-500AE5290B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83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528A-76E3-4B57-B31D-3A5F3E8689E2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7C2C-9BD8-4F5E-B79E-500AE5290B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758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528A-76E3-4B57-B31D-3A5F3E8689E2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7C2C-9BD8-4F5E-B79E-500AE5290B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29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528A-76E3-4B57-B31D-3A5F3E8689E2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7C2C-9BD8-4F5E-B79E-500AE5290B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97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528A-76E3-4B57-B31D-3A5F3E8689E2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7C2C-9BD8-4F5E-B79E-500AE5290B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909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528A-76E3-4B57-B31D-3A5F3E8689E2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7C2C-9BD8-4F5E-B79E-500AE5290B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57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528A-76E3-4B57-B31D-3A5F3E8689E2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7C2C-9BD8-4F5E-B79E-500AE5290B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90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8528A-76E3-4B57-B31D-3A5F3E8689E2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87C2C-9BD8-4F5E-B79E-500AE5290B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564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8528A-76E3-4B57-B31D-3A5F3E8689E2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87C2C-9BD8-4F5E-B79E-500AE5290B2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94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408"/>
            <a:ext cx="12192000" cy="64251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65861" y="1730687"/>
            <a:ext cx="9206791" cy="18405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Temporal </a:t>
            </a:r>
            <a:r>
              <a:rPr lang="de-DE" dirty="0" err="1" smtClean="0"/>
              <a:t>networks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directions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551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Graph </a:t>
            </a:r>
            <a:r>
              <a:rPr lang="de-DE" b="1" dirty="0" err="1" smtClean="0"/>
              <a:t>embedding</a:t>
            </a:r>
            <a:endParaRPr lang="de-D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991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Link </a:t>
            </a:r>
            <a:r>
              <a:rPr lang="de-DE" b="1" dirty="0" err="1" smtClean="0"/>
              <a:t>stream</a:t>
            </a:r>
            <a:r>
              <a:rPr lang="de-DE" b="1" dirty="0" smtClean="0"/>
              <a:t> </a:t>
            </a:r>
            <a:r>
              <a:rPr lang="de-DE" b="1" dirty="0" err="1" smtClean="0"/>
              <a:t>analysis</a:t>
            </a:r>
            <a:endParaRPr lang="de-D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L =</a:t>
            </a:r>
            <a:endParaRPr lang="de-DE" dirty="0"/>
          </a:p>
        </p:txBody>
      </p:sp>
      <p:sp>
        <p:nvSpPr>
          <p:cNvPr id="4" name="Left Brace 3"/>
          <p:cNvSpPr/>
          <p:nvPr/>
        </p:nvSpPr>
        <p:spPr>
          <a:xfrm>
            <a:off x="2017485" y="1850571"/>
            <a:ext cx="283029" cy="414382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ight Brace 4"/>
          <p:cNvSpPr/>
          <p:nvPr/>
        </p:nvSpPr>
        <p:spPr>
          <a:xfrm>
            <a:off x="3744686" y="1825625"/>
            <a:ext cx="333828" cy="418328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 flipH="1">
            <a:off x="2389776" y="2024743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0 … 1 0 0 0 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393404" y="2408527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0 … 0 0 0 0 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2389776" y="2781385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0 … 0 1 0 0 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2393404" y="3176095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r>
              <a:rPr lang="de-DE" dirty="0" smtClean="0"/>
              <a:t> 0 … 0 0 0 0 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2389776" y="3524795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0 … 0 0 0 0 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2393404" y="3894127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0 0 … 1 0 0 0 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2389776" y="4233488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0 … 0 0 0 1 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2389776" y="4626056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0 … 1 1 0 0 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2389776" y="5008941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1 … 0 0 0 0 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2389776" y="5389521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0 … 0 0 0 1 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696028" y="1348839"/>
            <a:ext cx="173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Edges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457252" y="372613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Time</a:t>
            </a:r>
            <a:endParaRPr lang="de-DE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00514" y="1703657"/>
            <a:ext cx="1444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930401" y="1915886"/>
            <a:ext cx="0" cy="401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4836888" y="1993965"/>
            <a:ext cx="6421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 smtClean="0"/>
              <a:t>How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to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aggregate</a:t>
            </a:r>
            <a:r>
              <a:rPr lang="de-DE" sz="2000" b="1" dirty="0" smtClean="0"/>
              <a:t>? </a:t>
            </a:r>
            <a:r>
              <a:rPr lang="de-DE" sz="2000" b="1" dirty="0" err="1" smtClean="0"/>
              <a:t>What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are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the</a:t>
            </a:r>
            <a:r>
              <a:rPr lang="de-DE" sz="2000" b="1" dirty="0" smtClean="0"/>
              <a:t> relevant </a:t>
            </a:r>
            <a:r>
              <a:rPr lang="de-DE" sz="2000" b="1" dirty="0" err="1" smtClean="0"/>
              <a:t>structures</a:t>
            </a:r>
            <a:r>
              <a:rPr lang="de-DE" sz="2000" b="1" dirty="0" smtClean="0"/>
              <a:t>?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18794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482" y="2909813"/>
            <a:ext cx="7458891" cy="3705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Link </a:t>
            </a:r>
            <a:r>
              <a:rPr lang="de-DE" b="1" dirty="0" err="1" smtClean="0"/>
              <a:t>stream</a:t>
            </a:r>
            <a:r>
              <a:rPr lang="de-DE" b="1" dirty="0" smtClean="0"/>
              <a:t> </a:t>
            </a:r>
            <a:r>
              <a:rPr lang="de-DE" b="1" dirty="0" err="1" smtClean="0"/>
              <a:t>analysis</a:t>
            </a:r>
            <a:endParaRPr lang="de-D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L =</a:t>
            </a:r>
            <a:endParaRPr lang="de-DE" dirty="0"/>
          </a:p>
        </p:txBody>
      </p:sp>
      <p:sp>
        <p:nvSpPr>
          <p:cNvPr id="4" name="Left Brace 3"/>
          <p:cNvSpPr/>
          <p:nvPr/>
        </p:nvSpPr>
        <p:spPr>
          <a:xfrm>
            <a:off x="2017485" y="1850571"/>
            <a:ext cx="283029" cy="414382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ight Brace 4"/>
          <p:cNvSpPr/>
          <p:nvPr/>
        </p:nvSpPr>
        <p:spPr>
          <a:xfrm>
            <a:off x="3744686" y="1825625"/>
            <a:ext cx="333828" cy="418328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/>
          <p:cNvSpPr txBox="1"/>
          <p:nvPr/>
        </p:nvSpPr>
        <p:spPr>
          <a:xfrm flipH="1">
            <a:off x="2389776" y="2024743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0 … 1 0 0 0 </a:t>
            </a:r>
            <a:endParaRPr lang="de-DE" dirty="0"/>
          </a:p>
        </p:txBody>
      </p:sp>
      <p:sp>
        <p:nvSpPr>
          <p:cNvPr id="7" name="TextBox 6"/>
          <p:cNvSpPr txBox="1"/>
          <p:nvPr/>
        </p:nvSpPr>
        <p:spPr>
          <a:xfrm flipH="1">
            <a:off x="2393404" y="2408527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0 … 0 0 0 0 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2389776" y="2781385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0 … 0 1 0 0 </a:t>
            </a: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 flipH="1">
            <a:off x="2393404" y="3176095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  <a:r>
              <a:rPr lang="de-DE" dirty="0" smtClean="0"/>
              <a:t> 0 … 0 0 0 0 </a:t>
            </a:r>
            <a:endParaRPr lang="de-DE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2389776" y="3524795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0 … 0 0 0 0 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2393404" y="3894127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mtClean="0"/>
              <a:t>0 0 … 1 0 0 0 </a:t>
            </a:r>
            <a:endParaRPr lang="de-DE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2389776" y="4233488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0 … 0 0 0 1 </a:t>
            </a:r>
            <a:endParaRPr lang="de-DE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2389776" y="4626056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0 … 1 1 0 0 </a:t>
            </a:r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2389776" y="5008941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1 … 0 0 0 0 </a:t>
            </a:r>
            <a:endParaRPr lang="de-DE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2389776" y="5389521"/>
            <a:ext cx="1354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0 0 … 0 0 0 1 </a:t>
            </a:r>
            <a:endParaRPr lang="de-DE" dirty="0"/>
          </a:p>
        </p:txBody>
      </p:sp>
      <p:sp>
        <p:nvSpPr>
          <p:cNvPr id="16" name="TextBox 15"/>
          <p:cNvSpPr txBox="1"/>
          <p:nvPr/>
        </p:nvSpPr>
        <p:spPr>
          <a:xfrm>
            <a:off x="2696028" y="1348839"/>
            <a:ext cx="173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Edges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17" name="TextBox 16"/>
          <p:cNvSpPr txBox="1"/>
          <p:nvPr/>
        </p:nvSpPr>
        <p:spPr>
          <a:xfrm rot="16200000">
            <a:off x="1457252" y="372613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Time</a:t>
            </a:r>
            <a:endParaRPr lang="de-DE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00514" y="1703657"/>
            <a:ext cx="1444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930401" y="1915886"/>
            <a:ext cx="0" cy="401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4778831" y="1536767"/>
            <a:ext cx="64211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dirty="0" smtClean="0"/>
              <a:t>„Wavelet“ </a:t>
            </a:r>
            <a:r>
              <a:rPr lang="de-DE" sz="2000" b="1" dirty="0" err="1" smtClean="0"/>
              <a:t>transform</a:t>
            </a:r>
            <a:r>
              <a:rPr lang="de-DE" sz="2000" b="1" dirty="0" smtClean="0"/>
              <a:t> in „</a:t>
            </a:r>
            <a:r>
              <a:rPr lang="de-DE" sz="2000" b="1" dirty="0" err="1" smtClean="0"/>
              <a:t>space</a:t>
            </a:r>
            <a:r>
              <a:rPr lang="de-DE" sz="2000" b="1" dirty="0" smtClean="0"/>
              <a:t>“ </a:t>
            </a:r>
            <a:r>
              <a:rPr lang="de-DE" sz="2000" b="1" dirty="0" err="1" smtClean="0"/>
              <a:t>to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get</a:t>
            </a:r>
            <a:r>
              <a:rPr lang="de-DE" sz="2000" b="1" dirty="0" smtClean="0"/>
              <a:t> relevant </a:t>
            </a:r>
            <a:r>
              <a:rPr lang="de-DE" sz="2000" b="1" dirty="0" err="1" smtClean="0"/>
              <a:t>structures</a:t>
            </a:r>
            <a:endParaRPr lang="de-DE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1" dirty="0" smtClean="0"/>
              <a:t> Fourier </a:t>
            </a:r>
            <a:r>
              <a:rPr lang="de-DE" sz="2000" b="1" dirty="0" err="1" smtClean="0"/>
              <a:t>transform</a:t>
            </a:r>
            <a:r>
              <a:rPr lang="de-DE" sz="2000" b="1" dirty="0" smtClean="0"/>
              <a:t> in time </a:t>
            </a:r>
            <a:r>
              <a:rPr lang="de-DE" sz="2000" b="1" dirty="0" err="1" smtClean="0"/>
              <a:t>to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identify</a:t>
            </a:r>
            <a:r>
              <a:rPr lang="de-DE" sz="2000" b="1" dirty="0" smtClean="0"/>
              <a:t> relevant </a:t>
            </a:r>
            <a:r>
              <a:rPr lang="de-DE" sz="2000" b="1" dirty="0" err="1" smtClean="0"/>
              <a:t>timescales</a:t>
            </a:r>
            <a:r>
              <a:rPr lang="de-DE" sz="2000" b="1" dirty="0" smtClean="0"/>
              <a:t>  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59201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Visualization</a:t>
            </a:r>
            <a:endParaRPr lang="de-D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537"/>
            <a:ext cx="10515600" cy="4351338"/>
          </a:xfrm>
        </p:spPr>
        <p:txBody>
          <a:bodyPr/>
          <a:lstStyle/>
          <a:p>
            <a:r>
              <a:rPr lang="de-DE" dirty="0" smtClean="0"/>
              <a:t>Temporal </a:t>
            </a:r>
            <a:r>
              <a:rPr lang="de-DE" dirty="0" err="1" smtClean="0"/>
              <a:t>layout</a:t>
            </a:r>
            <a:r>
              <a:rPr lang="de-DE" dirty="0" smtClean="0"/>
              <a:t>:</a:t>
            </a:r>
          </a:p>
          <a:p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72" b="22730"/>
          <a:stretch/>
        </p:blipFill>
        <p:spPr>
          <a:xfrm>
            <a:off x="2028141" y="4580614"/>
            <a:ext cx="8670306" cy="1436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770" y="2075541"/>
            <a:ext cx="6074639" cy="23589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95600" y="6423929"/>
            <a:ext cx="669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People </a:t>
            </a:r>
            <a:r>
              <a:rPr lang="de-DE" dirty="0" err="1" smtClean="0">
                <a:solidFill>
                  <a:schemeClr val="bg1">
                    <a:lumMod val="75000"/>
                  </a:schemeClr>
                </a:solidFill>
              </a:rPr>
              <a:t>meeting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 in a </a:t>
            </a:r>
            <a:r>
              <a:rPr lang="de-DE" dirty="0" err="1" smtClean="0">
                <a:solidFill>
                  <a:schemeClr val="bg1">
                    <a:lumMod val="75000"/>
                  </a:schemeClr>
                </a:solidFill>
              </a:rPr>
              <a:t>museum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75000"/>
                  </a:schemeClr>
                </a:solidFill>
              </a:rPr>
              <a:t>dataset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, Claudio </a:t>
            </a:r>
            <a:r>
              <a:rPr lang="de-DE" dirty="0" err="1" smtClean="0">
                <a:solidFill>
                  <a:schemeClr val="bg1">
                    <a:lumMod val="75000"/>
                  </a:schemeClr>
                </a:solidFill>
              </a:rPr>
              <a:t>Linhares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 et al. 2023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29002" y="6220728"/>
            <a:ext cx="18181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2084971" y="6248401"/>
            <a:ext cx="85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Time</a:t>
            </a:r>
            <a:endParaRPr lang="de-DE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618838" y="5053918"/>
            <a:ext cx="335" cy="117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 flipH="1">
            <a:off x="933509" y="5454694"/>
            <a:ext cx="85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Nodes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204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Visualization</a:t>
            </a:r>
            <a:endParaRPr lang="de-D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538"/>
            <a:ext cx="10515600" cy="4351338"/>
          </a:xfrm>
        </p:spPr>
        <p:txBody>
          <a:bodyPr/>
          <a:lstStyle/>
          <a:p>
            <a:r>
              <a:rPr lang="de-DE" dirty="0" smtClean="0"/>
              <a:t>Communities </a:t>
            </a:r>
            <a:r>
              <a:rPr lang="de-DE" dirty="0" err="1" smtClean="0"/>
              <a:t>detection</a:t>
            </a:r>
            <a:r>
              <a:rPr lang="de-DE" dirty="0" smtClean="0"/>
              <a:t>:</a:t>
            </a:r>
          </a:p>
          <a:p>
            <a:endParaRPr lang="de-DE" dirty="0"/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398" y="2018786"/>
            <a:ext cx="8664802" cy="39710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6681" y="6045205"/>
            <a:ext cx="11466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coupling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time </a:t>
            </a:r>
            <a:r>
              <a:rPr lang="de-DE" dirty="0" err="1" smtClean="0"/>
              <a:t>slices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r>
              <a:rPr lang="de-DE" dirty="0" smtClean="0"/>
              <a:t>) </a:t>
            </a:r>
            <a:r>
              <a:rPr lang="de-DE" dirty="0" err="1" smtClean="0"/>
              <a:t>captures</a:t>
            </a:r>
            <a:r>
              <a:rPr lang="de-DE" dirty="0" smtClean="0"/>
              <a:t> </a:t>
            </a:r>
            <a:r>
              <a:rPr lang="de-DE" dirty="0" err="1" smtClean="0"/>
              <a:t>intermitent</a:t>
            </a:r>
            <a:r>
              <a:rPr lang="de-DE" dirty="0" smtClean="0"/>
              <a:t> </a:t>
            </a:r>
            <a:r>
              <a:rPr lang="de-DE" dirty="0" err="1" smtClean="0"/>
              <a:t>communities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entities</a:t>
            </a:r>
            <a:r>
              <a:rPr lang="de-DE" dirty="0" smtClean="0"/>
              <a:t>. This </a:t>
            </a:r>
            <a:r>
              <a:rPr lang="de-DE" dirty="0" err="1" smtClean="0"/>
              <a:t>coupling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becomes</a:t>
            </a:r>
            <a:r>
              <a:rPr lang="de-DE" dirty="0" smtClean="0"/>
              <a:t> a 3D </a:t>
            </a:r>
            <a:r>
              <a:rPr lang="de-DE" dirty="0" err="1" smtClean="0"/>
              <a:t>structure</a:t>
            </a:r>
            <a:r>
              <a:rPr lang="de-DE" dirty="0" smtClean="0"/>
              <a:t> (not just a </a:t>
            </a:r>
            <a:r>
              <a:rPr lang="de-DE" dirty="0" err="1" smtClean="0"/>
              <a:t>series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2D </a:t>
            </a:r>
            <a:r>
              <a:rPr lang="de-DE" dirty="0" err="1" smtClean="0"/>
              <a:t>slices</a:t>
            </a:r>
            <a:r>
              <a:rPr lang="de-DE" dirty="0" smtClean="0"/>
              <a:t>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community</a:t>
            </a:r>
            <a:r>
              <a:rPr lang="de-DE" dirty="0" smtClean="0"/>
              <a:t> </a:t>
            </a:r>
            <a:r>
              <a:rPr lang="de-DE" dirty="0" err="1" smtClean="0"/>
              <a:t>detection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875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Modelling</a:t>
            </a:r>
            <a:endParaRPr lang="de-D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539"/>
            <a:ext cx="10515600" cy="4351338"/>
          </a:xfrm>
        </p:spPr>
        <p:txBody>
          <a:bodyPr/>
          <a:lstStyle/>
          <a:p>
            <a:r>
              <a:rPr lang="de-DE" dirty="0" err="1" smtClean="0"/>
              <a:t>Activity</a:t>
            </a:r>
            <a:r>
              <a:rPr lang="de-DE" dirty="0" smtClean="0"/>
              <a:t>-drive </a:t>
            </a:r>
            <a:r>
              <a:rPr lang="de-DE" dirty="0" err="1" smtClean="0"/>
              <a:t>framework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dirty="0" smtClean="0"/>
              <a:t>At </a:t>
            </a:r>
            <a:r>
              <a:rPr lang="de-DE" dirty="0" err="1" smtClean="0"/>
              <a:t>each</a:t>
            </a:r>
            <a:r>
              <a:rPr lang="de-DE" dirty="0" smtClean="0"/>
              <a:t> time </a:t>
            </a:r>
            <a:r>
              <a:rPr lang="de-DE" dirty="0" err="1" smtClean="0"/>
              <a:t>step</a:t>
            </a:r>
            <a:r>
              <a:rPr lang="de-DE" dirty="0" smtClean="0"/>
              <a:t>,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 form m </a:t>
            </a:r>
            <a:r>
              <a:rPr lang="de-DE" dirty="0" err="1" smtClean="0"/>
              <a:t>connections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ist </a:t>
            </a:r>
            <a:r>
              <a:rPr lang="de-DE" dirty="0" err="1" smtClean="0"/>
              <a:t>neighbors</a:t>
            </a:r>
            <a:r>
              <a:rPr lang="de-DE" dirty="0" smtClean="0"/>
              <a:t>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i="1" dirty="0" err="1" smtClean="0"/>
              <a:t>activity</a:t>
            </a:r>
            <a:r>
              <a:rPr lang="de-DE" dirty="0" smtClean="0"/>
              <a:t> a,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defines</a:t>
            </a:r>
            <a:r>
              <a:rPr lang="de-DE" dirty="0" smtClean="0"/>
              <a:t> a rate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activation</a:t>
            </a:r>
            <a:r>
              <a:rPr lang="de-DE" dirty="0" smtClean="0"/>
              <a:t> (</a:t>
            </a:r>
            <a:r>
              <a:rPr lang="de-DE" dirty="0" err="1" smtClean="0"/>
              <a:t>sort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poisson</a:t>
            </a:r>
            <a:r>
              <a:rPr lang="de-DE" dirty="0" smtClean="0"/>
              <a:t> – like)</a:t>
            </a:r>
          </a:p>
          <a:p>
            <a:pPr marL="0" indent="0">
              <a:buNone/>
            </a:pPr>
            <a:r>
              <a:rPr lang="de-DE" dirty="0" smtClean="0"/>
              <a:t>The m </a:t>
            </a:r>
            <a:r>
              <a:rPr lang="de-DE" dirty="0" err="1" smtClean="0"/>
              <a:t>connections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made</a:t>
            </a:r>
            <a:r>
              <a:rPr lang="de-DE" dirty="0" smtClean="0"/>
              <a:t> </a:t>
            </a:r>
            <a:r>
              <a:rPr lang="de-DE" dirty="0" err="1" smtClean="0"/>
              <a:t>according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assumption</a:t>
            </a:r>
            <a:r>
              <a:rPr lang="de-DE" dirty="0" smtClean="0"/>
              <a:t>, such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i="1" dirty="0" err="1" smtClean="0"/>
              <a:t>popularity</a:t>
            </a:r>
            <a:r>
              <a:rPr lang="de-DE" i="1" dirty="0" smtClean="0"/>
              <a:t>, </a:t>
            </a:r>
            <a:r>
              <a:rPr lang="de-DE" i="1" dirty="0" err="1" smtClean="0"/>
              <a:t>locality</a:t>
            </a:r>
            <a:r>
              <a:rPr lang="de-DE" i="1" dirty="0" smtClean="0"/>
              <a:t> </a:t>
            </a:r>
            <a:r>
              <a:rPr lang="de-DE" dirty="0" smtClean="0"/>
              <a:t>etc…</a:t>
            </a: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however</a:t>
            </a:r>
            <a:r>
              <a:rPr lang="de-DE" dirty="0" smtClean="0"/>
              <a:t> </a:t>
            </a:r>
            <a:r>
              <a:rPr lang="de-DE" dirty="0" err="1" smtClean="0"/>
              <a:t>artificial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modeling</a:t>
            </a:r>
            <a:r>
              <a:rPr lang="de-DE" dirty="0" smtClean="0"/>
              <a:t> </a:t>
            </a:r>
            <a:r>
              <a:rPr lang="de-DE" dirty="0" err="1" smtClean="0"/>
              <a:t>strategy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, </a:t>
            </a:r>
            <a:r>
              <a:rPr lang="de-DE" dirty="0" err="1"/>
              <a:t>w</a:t>
            </a:r>
            <a:r>
              <a:rPr lang="de-DE" dirty="0" err="1" smtClean="0"/>
              <a:t>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analyse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nodes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fitting</a:t>
            </a:r>
            <a:r>
              <a:rPr lang="de-DE" dirty="0" smtClean="0"/>
              <a:t> such a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3472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Modelling</a:t>
            </a:r>
            <a:endParaRPr lang="de-D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539"/>
            <a:ext cx="10515600" cy="4351338"/>
          </a:xfrm>
        </p:spPr>
        <p:txBody>
          <a:bodyPr/>
          <a:lstStyle/>
          <a:p>
            <a:r>
              <a:rPr lang="de-DE" dirty="0" err="1" smtClean="0"/>
              <a:t>Markov-chains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edge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markov</a:t>
            </a:r>
            <a:r>
              <a:rPr lang="de-DE" dirty="0" smtClean="0"/>
              <a:t> </a:t>
            </a:r>
            <a:r>
              <a:rPr lang="de-DE" dirty="0" err="1" smtClean="0"/>
              <a:t>chain</a:t>
            </a:r>
            <a:r>
              <a:rPr lang="de-DE" dirty="0" smtClean="0"/>
              <a:t> (I </a:t>
            </a:r>
            <a:r>
              <a:rPr lang="de-DE" dirty="0" err="1" smtClean="0"/>
              <a:t>think</a:t>
            </a:r>
            <a:r>
              <a:rPr lang="de-DE" dirty="0" smtClean="0"/>
              <a:t>? The </a:t>
            </a:r>
            <a:r>
              <a:rPr lang="de-DE" dirty="0" err="1" smtClean="0"/>
              <a:t>paper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poorly</a:t>
            </a:r>
            <a:r>
              <a:rPr lang="de-DE" dirty="0" smtClean="0"/>
              <a:t> </a:t>
            </a:r>
            <a:r>
              <a:rPr lang="de-DE" dirty="0" err="1" smtClean="0"/>
              <a:t>written</a:t>
            </a:r>
            <a:r>
              <a:rPr lang="de-DE" dirty="0" smtClean="0"/>
              <a:t>…)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fitting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via a </a:t>
            </a:r>
            <a:r>
              <a:rPr lang="de-DE" dirty="0" err="1" smtClean="0"/>
              <a:t>bayesian</a:t>
            </a:r>
            <a:r>
              <a:rPr lang="de-DE" dirty="0" smtClean="0"/>
              <a:t> </a:t>
            </a:r>
            <a:r>
              <a:rPr lang="de-DE" dirty="0" err="1" smtClean="0"/>
              <a:t>approach</a:t>
            </a:r>
            <a:r>
              <a:rPr lang="de-DE" dirty="0" smtClean="0"/>
              <a:t>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341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 smtClean="0"/>
              <a:t>Modelling</a:t>
            </a:r>
            <a:endParaRPr lang="de-D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539"/>
            <a:ext cx="10515600" cy="4351338"/>
          </a:xfrm>
        </p:spPr>
        <p:txBody>
          <a:bodyPr/>
          <a:lstStyle/>
          <a:p>
            <a:r>
              <a:rPr lang="de-DE" dirty="0" smtClean="0"/>
              <a:t>Random-</a:t>
            </a:r>
            <a:r>
              <a:rPr lang="de-DE" dirty="0" err="1" smtClean="0"/>
              <a:t>walk</a:t>
            </a:r>
            <a:r>
              <a:rPr lang="de-DE" dirty="0" smtClean="0"/>
              <a:t> / </a:t>
            </a:r>
            <a:r>
              <a:rPr lang="de-DE" dirty="0" err="1" smtClean="0"/>
              <a:t>renewal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r>
              <a:rPr lang="de-DE" dirty="0" smtClean="0"/>
              <a:t>Model temporal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either</a:t>
            </a:r>
            <a:r>
              <a:rPr lang="de-DE" dirty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n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walker</a:t>
            </a:r>
            <a:r>
              <a:rPr lang="de-DE" dirty="0" smtClean="0"/>
              <a:t> </a:t>
            </a:r>
            <a:r>
              <a:rPr lang="de-DE" dirty="0" err="1" smtClean="0"/>
              <a:t>evolving</a:t>
            </a:r>
            <a:r>
              <a:rPr lang="de-DE" dirty="0" smtClean="0"/>
              <a:t> on a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having</a:t>
            </a:r>
            <a:r>
              <a:rPr lang="de-DE" dirty="0" smtClean="0"/>
              <a:t> a </a:t>
            </a:r>
            <a:r>
              <a:rPr lang="de-DE" dirty="0" err="1" smtClean="0"/>
              <a:t>chance</a:t>
            </a:r>
            <a:r>
              <a:rPr lang="de-DE" dirty="0" smtClean="0"/>
              <a:t> proportional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edge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jump (</a:t>
            </a:r>
            <a:r>
              <a:rPr lang="de-DE" dirty="0" err="1" smtClean="0"/>
              <a:t>thus</a:t>
            </a:r>
            <a:r>
              <a:rPr lang="de-DE" dirty="0" smtClean="0"/>
              <a:t>, an </a:t>
            </a:r>
            <a:r>
              <a:rPr lang="de-DE" dirty="0" err="1" smtClean="0"/>
              <a:t>edge</a:t>
            </a:r>
            <a:r>
              <a:rPr lang="de-DE" dirty="0" smtClean="0"/>
              <a:t> at time t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made</a:t>
            </a:r>
            <a:r>
              <a:rPr lang="de-DE" dirty="0" smtClean="0"/>
              <a:t>) </a:t>
            </a:r>
          </a:p>
          <a:p>
            <a:pPr marL="0" indent="0">
              <a:buNone/>
            </a:pPr>
            <a:r>
              <a:rPr lang="de-DE" dirty="0" err="1" smtClean="0"/>
              <a:t>Or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Model temporal </a:t>
            </a:r>
            <a:r>
              <a:rPr lang="de-DE" dirty="0" err="1" smtClean="0"/>
              <a:t>graph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 </a:t>
            </a:r>
            <a:r>
              <a:rPr lang="de-DE" dirty="0" err="1" smtClean="0"/>
              <a:t>renewal</a:t>
            </a:r>
            <a:r>
              <a:rPr lang="de-DE" dirty="0" smtClean="0"/>
              <a:t> </a:t>
            </a:r>
            <a:r>
              <a:rPr lang="de-DE" dirty="0" err="1" smtClean="0"/>
              <a:t>process</a:t>
            </a:r>
            <a:r>
              <a:rPr lang="de-DE" dirty="0" smtClean="0"/>
              <a:t> on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edges</a:t>
            </a:r>
            <a:r>
              <a:rPr lang="de-DE" dirty="0" smtClean="0"/>
              <a:t>, </a:t>
            </a:r>
            <a:r>
              <a:rPr lang="de-DE" dirty="0" err="1" smtClean="0"/>
              <a:t>generating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edges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time.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study</a:t>
            </a:r>
            <a:r>
              <a:rPr lang="de-DE" dirty="0" smtClean="0"/>
              <a:t> </a:t>
            </a:r>
            <a:r>
              <a:rPr lang="de-DE" dirty="0" err="1" smtClean="0"/>
              <a:t>diffusion</a:t>
            </a:r>
            <a:r>
              <a:rPr lang="de-DE" dirty="0" smtClean="0"/>
              <a:t> </a:t>
            </a:r>
            <a:r>
              <a:rPr lang="de-DE" dirty="0" err="1" smtClean="0"/>
              <a:t>among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network</a:t>
            </a:r>
            <a:r>
              <a:rPr lang="de-DE" dirty="0" smtClean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30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Time </a:t>
            </a:r>
            <a:r>
              <a:rPr lang="de-DE" b="1" dirty="0" err="1" smtClean="0"/>
              <a:t>series</a:t>
            </a:r>
            <a:r>
              <a:rPr lang="de-DE" b="1" dirty="0" smtClean="0"/>
              <a:t> </a:t>
            </a:r>
            <a:r>
              <a:rPr lang="de-DE" b="1" dirty="0" err="1" smtClean="0"/>
              <a:t>analysis</a:t>
            </a:r>
            <a:endParaRPr lang="de-DE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Inter-event </a:t>
            </a:r>
            <a:r>
              <a:rPr lang="de-DE" dirty="0" err="1" smtClean="0"/>
              <a:t>distribution</a:t>
            </a:r>
            <a:endParaRPr lang="de-DE" dirty="0" smtClean="0"/>
          </a:p>
          <a:p>
            <a:r>
              <a:rPr lang="de-DE" dirty="0" smtClean="0"/>
              <a:t>Burst </a:t>
            </a:r>
            <a:r>
              <a:rPr lang="de-DE" dirty="0" err="1" smtClean="0"/>
              <a:t>size</a:t>
            </a:r>
            <a:r>
              <a:rPr lang="de-DE" dirty="0" smtClean="0"/>
              <a:t> </a:t>
            </a:r>
            <a:r>
              <a:rPr lang="de-DE" dirty="0" err="1" smtClean="0"/>
              <a:t>distribution</a:t>
            </a:r>
            <a:endParaRPr lang="de-DE" dirty="0" smtClean="0"/>
          </a:p>
          <a:p>
            <a:r>
              <a:rPr lang="de-DE" dirty="0" err="1" smtClean="0"/>
              <a:t>Autocorrelations</a:t>
            </a:r>
            <a:endParaRPr lang="de-DE" dirty="0" smtClean="0"/>
          </a:p>
          <a:p>
            <a:r>
              <a:rPr lang="de-DE" dirty="0" smtClean="0"/>
              <a:t>Memory </a:t>
            </a:r>
            <a:r>
              <a:rPr lang="de-DE" dirty="0" err="1" smtClean="0"/>
              <a:t>coefficient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6514" y="6299200"/>
            <a:ext cx="10577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Bursty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time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series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analysis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temporal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networks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, hang-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hyun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Jo &amp; </a:t>
            </a:r>
            <a:r>
              <a:rPr lang="de-DE" dirty="0" err="1" smtClean="0">
                <a:solidFill>
                  <a:schemeClr val="bg1">
                    <a:lumMod val="65000"/>
                  </a:schemeClr>
                </a:solidFill>
              </a:rPr>
              <a:t>takayukia</a:t>
            </a:r>
            <a:r>
              <a:rPr lang="de-DE" dirty="0" smtClean="0">
                <a:solidFill>
                  <a:schemeClr val="bg1">
                    <a:lumMod val="65000"/>
                  </a:schemeClr>
                </a:solidFill>
              </a:rPr>
              <a:t> Hiraoka 2023</a:t>
            </a:r>
            <a:endParaRPr lang="de-DE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77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474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Temporal networks analysis: future directions</vt:lpstr>
      <vt:lpstr>Link stream analysis</vt:lpstr>
      <vt:lpstr>Link stream analysis</vt:lpstr>
      <vt:lpstr>Visualization</vt:lpstr>
      <vt:lpstr>Visualization</vt:lpstr>
      <vt:lpstr>Modelling</vt:lpstr>
      <vt:lpstr>Modelling</vt:lpstr>
      <vt:lpstr>Modelling</vt:lpstr>
      <vt:lpstr>Time series analysis</vt:lpstr>
      <vt:lpstr>Graph embedding</vt:lpstr>
    </vt:vector>
  </TitlesOfParts>
  <Company>ZI 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Temporal networks analysis: future directions</dc:title>
  <dc:creator>Kelsch, Wolfgang</dc:creator>
  <cp:lastModifiedBy>Kelsch, Wolfgang</cp:lastModifiedBy>
  <cp:revision>18</cp:revision>
  <dcterms:created xsi:type="dcterms:W3CDTF">2025-07-08T13:40:27Z</dcterms:created>
  <dcterms:modified xsi:type="dcterms:W3CDTF">2025-07-09T15:41:06Z</dcterms:modified>
</cp:coreProperties>
</file>