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8" r:id="rId8"/>
    <p:sldId id="267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6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6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9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528A-76E3-4B57-B31D-3A5F3E8689E2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6"/>
            <a:ext cx="12192000" cy="6425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861" y="1730687"/>
            <a:ext cx="9206791" cy="184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Temporal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7835"/>
            <a:ext cx="6803371" cy="23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7" y="3163659"/>
            <a:ext cx="6972300" cy="2533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Graph </a:t>
            </a:r>
            <a:r>
              <a:rPr lang="de-DE" b="1" dirty="0" err="1" smtClean="0"/>
              <a:t>embedding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Embed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in a </a:t>
            </a:r>
            <a:r>
              <a:rPr lang="de-DE" dirty="0" err="1" smtClean="0"/>
              <a:t>low</a:t>
            </a:r>
            <a:r>
              <a:rPr lang="de-DE" dirty="0" smtClean="0"/>
              <a:t> dimensional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 smtClean="0"/>
              <a:t>encode</a:t>
            </a:r>
            <a:r>
              <a:rPr lang="de-DE" b="1" dirty="0" smtClean="0"/>
              <a:t> </a:t>
            </a:r>
            <a:r>
              <a:rPr lang="de-DE" b="1" dirty="0" err="1" smtClean="0"/>
              <a:t>key</a:t>
            </a:r>
            <a:r>
              <a:rPr lang="de-DE" b="1" dirty="0" smtClean="0"/>
              <a:t> </a:t>
            </a:r>
            <a:r>
              <a:rPr lang="de-DE" b="1" dirty="0" err="1" smtClean="0"/>
              <a:t>properties</a:t>
            </a:r>
            <a:r>
              <a:rPr lang="de-DE" b="1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graph.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tasks such </a:t>
            </a:r>
            <a:r>
              <a:rPr lang="en-US" dirty="0" smtClean="0"/>
              <a:t>as </a:t>
            </a:r>
            <a:r>
              <a:rPr lang="en-US" dirty="0"/>
              <a:t>community detection </a:t>
            </a:r>
            <a:r>
              <a:rPr lang="en-US" dirty="0" smtClean="0"/>
              <a:t>(see below), </a:t>
            </a:r>
            <a:r>
              <a:rPr lang="en-US" dirty="0"/>
              <a:t>link </a:t>
            </a:r>
            <a:r>
              <a:rPr lang="en-US" dirty="0" smtClean="0"/>
              <a:t>prediction, and node classification. </a:t>
            </a:r>
          </a:p>
          <a:p>
            <a:r>
              <a:rPr lang="en-US" dirty="0" smtClean="0"/>
              <a:t> In temporal networks, one can </a:t>
            </a:r>
            <a:r>
              <a:rPr lang="en-US" b="1" dirty="0" smtClean="0"/>
              <a:t>follow the trajectory </a:t>
            </a:r>
            <a:r>
              <a:rPr lang="en-US" dirty="0" smtClean="0"/>
              <a:t>of each node in the embedding space. </a:t>
            </a:r>
          </a:p>
          <a:p>
            <a:endParaRPr lang="en-US" dirty="0"/>
          </a:p>
          <a:p>
            <a:pPr marL="0" indent="0">
              <a:buNone/>
            </a:pP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static graphs: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Andrew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Y Ng, Michael I Jordan,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Yair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Weiss. 2002. On spectral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clustering: Analysis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 an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Pascal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Pons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Matthieu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Latapy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2006. Computing communities in large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net-works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using random walks.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temporal graphs: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DySAT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trained with attention mechanism on slices to predict future connection. This allows to study which nodes are particularly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influencial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in the network.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skip-gram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Link </a:t>
            </a:r>
            <a:r>
              <a:rPr lang="de-DE" b="1" dirty="0" err="1" smtClean="0"/>
              <a:t>stream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 =</a:t>
            </a:r>
            <a:endParaRPr lang="de-DE" dirty="0"/>
          </a:p>
        </p:txBody>
      </p:sp>
      <p:sp>
        <p:nvSpPr>
          <p:cNvPr id="4" name="Left Brace 3"/>
          <p:cNvSpPr/>
          <p:nvPr/>
        </p:nvSpPr>
        <p:spPr>
          <a:xfrm>
            <a:off x="2017485" y="1850571"/>
            <a:ext cx="283029" cy="41438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ight Brace 4"/>
          <p:cNvSpPr/>
          <p:nvPr/>
        </p:nvSpPr>
        <p:spPr>
          <a:xfrm>
            <a:off x="3744686" y="1825625"/>
            <a:ext cx="333828" cy="41832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 flipH="1">
            <a:off x="2389776" y="2024743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0 0 0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393404" y="24085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89776" y="278138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1 0 0 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393404" y="31760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 0 … 0 0 0 0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89776" y="35247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393404" y="38941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0 0 … 1 0 0 0 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389776" y="4233488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389776" y="4626056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1 0 0 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389776" y="500894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1 … 0 0 0 0 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389776" y="538952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28" y="1348839"/>
            <a:ext cx="17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Edges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457252" y="3726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0514" y="1703657"/>
            <a:ext cx="14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30401" y="1915886"/>
            <a:ext cx="0" cy="40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836888" y="1993965"/>
            <a:ext cx="6421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How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aggregate</a:t>
            </a:r>
            <a:r>
              <a:rPr lang="de-DE" sz="2000" b="1" dirty="0" smtClean="0"/>
              <a:t>? </a:t>
            </a:r>
            <a:r>
              <a:rPr lang="de-DE" sz="2000" b="1" dirty="0" err="1" smtClean="0"/>
              <a:t>What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are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structures</a:t>
            </a:r>
            <a:r>
              <a:rPr lang="de-DE" sz="2000" b="1" dirty="0" smtClean="0"/>
              <a:t>?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79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2" y="2909813"/>
            <a:ext cx="7458891" cy="3705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Link </a:t>
            </a:r>
            <a:r>
              <a:rPr lang="de-DE" b="1" dirty="0" err="1" smtClean="0"/>
              <a:t>stream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 =</a:t>
            </a:r>
            <a:endParaRPr lang="de-DE" dirty="0"/>
          </a:p>
        </p:txBody>
      </p:sp>
      <p:sp>
        <p:nvSpPr>
          <p:cNvPr id="4" name="Left Brace 3"/>
          <p:cNvSpPr/>
          <p:nvPr/>
        </p:nvSpPr>
        <p:spPr>
          <a:xfrm>
            <a:off x="2017485" y="1850571"/>
            <a:ext cx="283029" cy="41438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ight Brace 4"/>
          <p:cNvSpPr/>
          <p:nvPr/>
        </p:nvSpPr>
        <p:spPr>
          <a:xfrm>
            <a:off x="3744686" y="1825625"/>
            <a:ext cx="333828" cy="41832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 flipH="1">
            <a:off x="2389776" y="2024743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0 0 0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393404" y="24085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89776" y="278138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1 0 0 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393404" y="31760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 0 … 0 0 0 0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89776" y="35247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393404" y="38941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0 0 … 1 0 0 0 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389776" y="4233488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389776" y="4626056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1 0 0 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389776" y="500894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1 … 0 0 0 0 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389776" y="538952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28" y="1348839"/>
            <a:ext cx="17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Edges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457252" y="3726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0514" y="1703657"/>
            <a:ext cx="14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30401" y="1915886"/>
            <a:ext cx="0" cy="40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778831" y="1536767"/>
            <a:ext cx="6421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smtClean="0"/>
              <a:t>„Wavelet“ </a:t>
            </a:r>
            <a:r>
              <a:rPr lang="de-DE" sz="2000" b="1" dirty="0" err="1" smtClean="0"/>
              <a:t>transform</a:t>
            </a:r>
            <a:r>
              <a:rPr lang="de-DE" sz="2000" b="1" dirty="0" smtClean="0"/>
              <a:t> in „</a:t>
            </a:r>
            <a:r>
              <a:rPr lang="de-DE" sz="2000" b="1" dirty="0" err="1" smtClean="0"/>
              <a:t>space</a:t>
            </a:r>
            <a:r>
              <a:rPr lang="de-DE" sz="2000" b="1" dirty="0" smtClean="0"/>
              <a:t>“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get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structures</a:t>
            </a:r>
            <a:endParaRPr lang="de-D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smtClean="0"/>
              <a:t> Fourier </a:t>
            </a:r>
            <a:r>
              <a:rPr lang="de-DE" sz="2000" b="1" dirty="0" err="1" smtClean="0"/>
              <a:t>transform</a:t>
            </a:r>
            <a:r>
              <a:rPr lang="de-DE" sz="2000" b="1" dirty="0" smtClean="0"/>
              <a:t> in time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identify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timescales</a:t>
            </a:r>
            <a:r>
              <a:rPr lang="de-DE" sz="2000" b="1" dirty="0" smtClean="0"/>
              <a:t> 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920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Visualization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7"/>
            <a:ext cx="10515600" cy="4351338"/>
          </a:xfrm>
        </p:spPr>
        <p:txBody>
          <a:bodyPr/>
          <a:lstStyle/>
          <a:p>
            <a:r>
              <a:rPr lang="de-DE" dirty="0" smtClean="0"/>
              <a:t>Temporal </a:t>
            </a:r>
            <a:r>
              <a:rPr lang="de-DE" dirty="0" err="1" smtClean="0"/>
              <a:t>layout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2" b="22730"/>
          <a:stretch/>
        </p:blipFill>
        <p:spPr>
          <a:xfrm>
            <a:off x="2028141" y="4580614"/>
            <a:ext cx="8670306" cy="143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0" y="2075541"/>
            <a:ext cx="6074639" cy="2358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6423929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People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meeting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in a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museum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, Claudio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Linhares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et al. 2023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29002" y="6220728"/>
            <a:ext cx="181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2084971" y="6248401"/>
            <a:ext cx="8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8838" y="5053918"/>
            <a:ext cx="335" cy="11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 flipH="1">
            <a:off x="933509" y="5454694"/>
            <a:ext cx="8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0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Visualization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8"/>
            <a:ext cx="10515600" cy="4351338"/>
          </a:xfrm>
        </p:spPr>
        <p:txBody>
          <a:bodyPr/>
          <a:lstStyle/>
          <a:p>
            <a:r>
              <a:rPr lang="de-DE" dirty="0" smtClean="0"/>
              <a:t>Communities </a:t>
            </a:r>
            <a:r>
              <a:rPr lang="de-DE" dirty="0" err="1" smtClean="0"/>
              <a:t>detection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8" y="2018786"/>
            <a:ext cx="8664802" cy="397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681" y="6045205"/>
            <a:ext cx="1146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time </a:t>
            </a:r>
            <a:r>
              <a:rPr lang="de-DE" dirty="0" err="1" smtClean="0"/>
              <a:t>slices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) </a:t>
            </a:r>
            <a:r>
              <a:rPr lang="de-DE" dirty="0" err="1" smtClean="0"/>
              <a:t>captures</a:t>
            </a:r>
            <a:r>
              <a:rPr lang="de-DE" dirty="0" smtClean="0"/>
              <a:t> </a:t>
            </a:r>
            <a:r>
              <a:rPr lang="de-DE" dirty="0" err="1" smtClean="0"/>
              <a:t>intermitent</a:t>
            </a:r>
            <a:r>
              <a:rPr lang="de-DE" dirty="0" smtClean="0"/>
              <a:t> </a:t>
            </a:r>
            <a:r>
              <a:rPr lang="de-DE" dirty="0" err="1" smtClean="0"/>
              <a:t>communities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. This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a 3D </a:t>
            </a:r>
            <a:r>
              <a:rPr lang="de-DE" dirty="0" err="1" smtClean="0"/>
              <a:t>structure</a:t>
            </a:r>
            <a:r>
              <a:rPr lang="de-DE" dirty="0" smtClean="0"/>
              <a:t> (not just a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2D </a:t>
            </a:r>
            <a:r>
              <a:rPr lang="de-DE" dirty="0" err="1" smtClean="0"/>
              <a:t>slices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7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-drive </a:t>
            </a:r>
            <a:r>
              <a:rPr lang="de-DE" dirty="0" err="1" smtClean="0"/>
              <a:t>framework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At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form m </a:t>
            </a:r>
            <a:r>
              <a:rPr lang="de-DE" dirty="0" err="1" smtClean="0"/>
              <a:t>connections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ist </a:t>
            </a:r>
            <a:r>
              <a:rPr lang="de-DE" dirty="0" err="1" smtClean="0"/>
              <a:t>neighbors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i="1" dirty="0" err="1" smtClean="0"/>
              <a:t>activity</a:t>
            </a:r>
            <a:r>
              <a:rPr lang="de-DE" dirty="0" smtClean="0"/>
              <a:t> a,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rate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(</a:t>
            </a: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– like)</a:t>
            </a:r>
          </a:p>
          <a:p>
            <a:pPr marL="0" indent="0">
              <a:buNone/>
            </a:pPr>
            <a:r>
              <a:rPr lang="de-DE" dirty="0" smtClean="0"/>
              <a:t>The m </a:t>
            </a:r>
            <a:r>
              <a:rPr lang="de-DE" dirty="0" err="1" smtClean="0"/>
              <a:t>connections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i="1" dirty="0" err="1" smtClean="0"/>
              <a:t>popularity</a:t>
            </a:r>
            <a:r>
              <a:rPr lang="de-DE" i="1" dirty="0" smtClean="0"/>
              <a:t>, </a:t>
            </a:r>
            <a:r>
              <a:rPr lang="de-DE" i="1" dirty="0" err="1" smtClean="0"/>
              <a:t>locality</a:t>
            </a:r>
            <a:r>
              <a:rPr lang="de-DE" i="1" dirty="0" smtClean="0"/>
              <a:t> </a:t>
            </a:r>
            <a:r>
              <a:rPr lang="de-DE" dirty="0" smtClean="0"/>
              <a:t>etc…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such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47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err="1" smtClean="0"/>
              <a:t>Markov-chains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markov</a:t>
            </a:r>
            <a:r>
              <a:rPr lang="de-DE" dirty="0" smtClean="0"/>
              <a:t> </a:t>
            </a:r>
            <a:r>
              <a:rPr lang="de-DE" dirty="0" err="1" smtClean="0"/>
              <a:t>chain</a:t>
            </a:r>
            <a:r>
              <a:rPr lang="de-DE" dirty="0" smtClean="0"/>
              <a:t> (I </a:t>
            </a:r>
            <a:r>
              <a:rPr lang="de-DE" dirty="0" err="1" smtClean="0"/>
              <a:t>think</a:t>
            </a:r>
            <a:r>
              <a:rPr lang="de-DE" dirty="0" smtClean="0"/>
              <a:t>? The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poorly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…)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via a </a:t>
            </a:r>
            <a:r>
              <a:rPr lang="de-DE" dirty="0" err="1" smtClean="0"/>
              <a:t>bayesian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smtClean="0"/>
              <a:t>Random-</a:t>
            </a:r>
            <a:r>
              <a:rPr lang="de-DE" dirty="0" err="1" smtClean="0"/>
              <a:t>walk</a:t>
            </a:r>
            <a:r>
              <a:rPr lang="de-DE" dirty="0" smtClean="0"/>
              <a:t> / </a:t>
            </a:r>
            <a:r>
              <a:rPr lang="de-DE" dirty="0" err="1" smtClean="0"/>
              <a:t>renewal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Model temporal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walker</a:t>
            </a:r>
            <a:r>
              <a:rPr lang="de-DE" dirty="0" smtClean="0"/>
              <a:t> </a:t>
            </a:r>
            <a:r>
              <a:rPr lang="de-DE" dirty="0" err="1" smtClean="0"/>
              <a:t>evolving</a:t>
            </a:r>
            <a:r>
              <a:rPr lang="de-DE" dirty="0" smtClean="0"/>
              <a:t> on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proportional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jump (</a:t>
            </a:r>
            <a:r>
              <a:rPr lang="de-DE" dirty="0" err="1" smtClean="0"/>
              <a:t>thus</a:t>
            </a:r>
            <a:r>
              <a:rPr lang="de-DE" dirty="0" smtClean="0"/>
              <a:t>, an </a:t>
            </a:r>
            <a:r>
              <a:rPr lang="de-DE" dirty="0" err="1" smtClean="0"/>
              <a:t>edge</a:t>
            </a:r>
            <a:r>
              <a:rPr lang="de-DE" dirty="0" smtClean="0"/>
              <a:t> at time 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Or</a:t>
            </a:r>
            <a:endParaRPr lang="de-DE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/>
              <a:t>Model temporal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renewal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,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0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Time </a:t>
            </a:r>
            <a:r>
              <a:rPr lang="de-DE" b="1" dirty="0" err="1" smtClean="0"/>
              <a:t>series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Inter-event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r>
              <a:rPr lang="de-DE" dirty="0" smtClean="0"/>
              <a:t>Burst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r>
              <a:rPr lang="de-DE" dirty="0" err="1" smtClean="0"/>
              <a:t>Autocorrelations</a:t>
            </a: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coefficient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514" y="6299200"/>
            <a:ext cx="1057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Bursty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time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series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analysis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temporal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networks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hang-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hyun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Jo &amp;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takayukia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Hiraoka 2023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Temporal networks analysis: future directions</vt:lpstr>
      <vt:lpstr>Link stream analysis</vt:lpstr>
      <vt:lpstr>Link stream analysis</vt:lpstr>
      <vt:lpstr>Visualization</vt:lpstr>
      <vt:lpstr>Visualization</vt:lpstr>
      <vt:lpstr>Modelling</vt:lpstr>
      <vt:lpstr>Modelling</vt:lpstr>
      <vt:lpstr>Modelling</vt:lpstr>
      <vt:lpstr>Time series analysis</vt:lpstr>
      <vt:lpstr>Graph embedding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networks analysis: future directions</dc:title>
  <dc:creator>Kelsch, Wolfgang</dc:creator>
  <cp:lastModifiedBy>Kelsch, Wolfgang</cp:lastModifiedBy>
  <cp:revision>27</cp:revision>
  <dcterms:created xsi:type="dcterms:W3CDTF">2025-07-08T13:40:27Z</dcterms:created>
  <dcterms:modified xsi:type="dcterms:W3CDTF">2025-07-10T15:00:02Z</dcterms:modified>
</cp:coreProperties>
</file>