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6" r:id="rId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E0F2A-9FAB-4E23-979F-2759995A2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612B26-F59E-48A5-B9C0-49ABE1581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0D544-0CE7-4607-9B49-609233FDD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D71A-964B-4CD1-B1CF-7D9EA4519E9C}" type="datetimeFigureOut">
              <a:rPr lang="en-DE" smtClean="0"/>
              <a:t>26/11/2024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1D4B2-F8CD-48CA-B718-F00581219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2804E-421F-46F7-A25C-D90AB318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52886-FD94-4FD7-A6D6-2F341DC766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41265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6B6C-FE02-4875-80D0-5302322EF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08CD72-0154-4400-A21D-CE40F0A66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3BB98-D22A-4EC3-B33E-E41FAF732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D71A-964B-4CD1-B1CF-7D9EA4519E9C}" type="datetimeFigureOut">
              <a:rPr lang="en-DE" smtClean="0"/>
              <a:t>26/11/2024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6A102-8521-41FE-A21E-C0154ADDF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C33DC-83A5-4C4F-9FC7-AAB349B3F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52886-FD94-4FD7-A6D6-2F341DC766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44893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249904-CBCC-45CE-AD2B-A9B89BC23B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2BAFA5-1787-4472-8181-59A383AE45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7B84F-146D-4B43-858B-0E36188EB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D71A-964B-4CD1-B1CF-7D9EA4519E9C}" type="datetimeFigureOut">
              <a:rPr lang="en-DE" smtClean="0"/>
              <a:t>26/11/2024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5BF3F-FD84-447C-BE6A-75FC51623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D7F5E-BB36-4296-B760-CEF89C4B5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52886-FD94-4FD7-A6D6-2F341DC766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71501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4AF6A-BB74-436A-ABEB-11116FD63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36ADA-7E90-42AD-9308-48E56741A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9D5A9-3CFF-4AAD-A555-AF4DC704B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D71A-964B-4CD1-B1CF-7D9EA4519E9C}" type="datetimeFigureOut">
              <a:rPr lang="en-DE" smtClean="0"/>
              <a:t>26/11/2024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DDEFE-5FD5-4F21-8DA1-CB40482D2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BD49-4E93-4BB7-A11F-FA0313D9E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52886-FD94-4FD7-A6D6-2F341DC766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32579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EC2E8-FF5D-4803-A0FC-C0276E8E7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8F571-6E9C-4738-8668-12C1BC75A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66A62-D632-4417-8C40-B767723A5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D71A-964B-4CD1-B1CF-7D9EA4519E9C}" type="datetimeFigureOut">
              <a:rPr lang="en-DE" smtClean="0"/>
              <a:t>26/11/2024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C7B91-4A96-4295-97FC-E1AAF3ACF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AF550-DE63-4754-8308-9664719C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52886-FD94-4FD7-A6D6-2F341DC766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07020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35332-616B-4C9D-8B5A-579276DFA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9626E-4667-4AC7-A960-943B6D255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6B94CB-879D-4358-9323-AA79D8A73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BAE50-B013-4FDB-9316-E81605CE2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D71A-964B-4CD1-B1CF-7D9EA4519E9C}" type="datetimeFigureOut">
              <a:rPr lang="en-DE" smtClean="0"/>
              <a:t>26/11/2024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9698C-D6F4-48EC-8AE6-95733A73B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11CB8-AC04-4D5C-ADA8-B2398BDFA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52886-FD94-4FD7-A6D6-2F341DC766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52642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A0698-01CA-4DA0-B58E-1A93A08A0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31C9A-FC99-4B77-8938-E60B078DE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E80309-973A-49FF-B045-6ABEC5C6F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D04E01-4996-434E-8707-A10C2D4FA0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887906-E403-4D1E-8994-199053E9F9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0D6539-77FD-4085-90AD-0FAC956F8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D71A-964B-4CD1-B1CF-7D9EA4519E9C}" type="datetimeFigureOut">
              <a:rPr lang="en-DE" smtClean="0"/>
              <a:t>26/11/2024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1A7D0B-144B-4C9D-9BAB-D25B44297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0248A8-3090-4A24-A754-138A58F0A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52886-FD94-4FD7-A6D6-2F341DC766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4375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6AE7A-63F8-49DC-9599-89F618F2A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D4949B-31CA-4ABB-AF89-CF193540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D71A-964B-4CD1-B1CF-7D9EA4519E9C}" type="datetimeFigureOut">
              <a:rPr lang="en-DE" smtClean="0"/>
              <a:t>26/11/2024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0123ED-0108-4D90-A794-53245AF0D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51BC12-B947-4F67-ABB5-0F08A31A9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52886-FD94-4FD7-A6D6-2F341DC766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00889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645D1E-BA9C-4BB6-8091-D0114E19A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D71A-964B-4CD1-B1CF-7D9EA4519E9C}" type="datetimeFigureOut">
              <a:rPr lang="en-DE" smtClean="0"/>
              <a:t>26/11/2024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332B90-64B5-4514-96EB-FC9DD629D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4EDF0-6637-47F5-B18F-E9E4CC287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52886-FD94-4FD7-A6D6-2F341DC766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27195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038EA-BB0C-40D4-ACA4-254FFC5F3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196D9-B4E6-47C3-A7D0-18990B752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62C89A-C626-4A34-B22E-D883A64BF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3027D-5A4C-43B1-822F-E13CCE990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D71A-964B-4CD1-B1CF-7D9EA4519E9C}" type="datetimeFigureOut">
              <a:rPr lang="en-DE" smtClean="0"/>
              <a:t>26/11/2024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81885C-053C-4EC9-8B6B-D49CCA90A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CC4F6-2EA5-40AE-A6FF-49C5A75C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52886-FD94-4FD7-A6D6-2F341DC766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35929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E5540-BC9B-4FBD-B54E-BAF3D77DF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9E2C9B-5008-4B3A-80B5-32BBAB9630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A1B7F0-9570-4F8A-A315-5B0437EC5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70ACE3-75F0-43E6-9D3E-34C343D1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D71A-964B-4CD1-B1CF-7D9EA4519E9C}" type="datetimeFigureOut">
              <a:rPr lang="en-DE" smtClean="0"/>
              <a:t>26/11/2024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9977F-61ED-4222-8063-C4E2BBD45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B8B34-756B-4FCD-AFE2-AE25219AF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52886-FD94-4FD7-A6D6-2F341DC766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26694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110BEB-BE70-44BA-9985-F9858716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457C2-2852-4C4E-ADE5-104FB5B83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DFBBF-D36D-4D2F-8733-5F0B91644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6D71A-964B-4CD1-B1CF-7D9EA4519E9C}" type="datetimeFigureOut">
              <a:rPr lang="en-DE" smtClean="0"/>
              <a:t>26/11/2024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FEB2F-CBA4-4348-B3C0-4BD52E72C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E6393-E98D-4B28-A914-9CF9CFBE03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52886-FD94-4FD7-A6D6-2F341DC766B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46363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FA414E-53E0-46D5-B81B-F1336A44F3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7346485"/>
              </p:ext>
            </p:extLst>
          </p:nvPr>
        </p:nvGraphicFramePr>
        <p:xfrm>
          <a:off x="2913917" y="2119411"/>
          <a:ext cx="697302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833">
                  <a:extLst>
                    <a:ext uri="{9D8B030D-6E8A-4147-A177-3AD203B41FA5}">
                      <a16:colId xmlns:a16="http://schemas.microsoft.com/office/drawing/2014/main" val="2207505350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336343112"/>
                    </a:ext>
                  </a:extLst>
                </a:gridCol>
                <a:gridCol w="1831697">
                  <a:extLst>
                    <a:ext uri="{9D8B030D-6E8A-4147-A177-3AD203B41FA5}">
                      <a16:colId xmlns:a16="http://schemas.microsoft.com/office/drawing/2014/main" val="440422655"/>
                    </a:ext>
                  </a:extLst>
                </a:gridCol>
                <a:gridCol w="1740173">
                  <a:extLst>
                    <a:ext uri="{9D8B030D-6E8A-4147-A177-3AD203B41FA5}">
                      <a16:colId xmlns:a16="http://schemas.microsoft.com/office/drawing/2014/main" val="21166178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Tube rank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Chasing rank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Chasing order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Approach Rank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151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50%</a:t>
                      </a:r>
                      <a:endParaRPr lang="en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80%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53%</a:t>
                      </a:r>
                      <a:endParaRPr lang="en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35%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81923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DE9767F-15B8-4983-9984-01DAD41EB33B}"/>
              </a:ext>
            </a:extLst>
          </p:cNvPr>
          <p:cNvSpPr txBox="1"/>
          <p:nvPr/>
        </p:nvSpPr>
        <p:spPr>
          <a:xfrm>
            <a:off x="2046414" y="2135445"/>
            <a:ext cx="1016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Variable:</a:t>
            </a:r>
            <a:endParaRPr lang="en-DE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7BF401-1FF6-49B0-9FC4-878AE487047C}"/>
              </a:ext>
            </a:extLst>
          </p:cNvPr>
          <p:cNvSpPr txBox="1"/>
          <p:nvPr/>
        </p:nvSpPr>
        <p:spPr>
          <a:xfrm>
            <a:off x="1887419" y="2526843"/>
            <a:ext cx="1166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Asymmetry:</a:t>
            </a:r>
            <a:endParaRPr lang="en-DE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D1FD21-3443-4C42-9B20-432C3A3EDD18}"/>
              </a:ext>
            </a:extLst>
          </p:cNvPr>
          <p:cNvSpPr txBox="1"/>
          <p:nvPr/>
        </p:nvSpPr>
        <p:spPr>
          <a:xfrm>
            <a:off x="1306391" y="1126817"/>
            <a:ext cx="9706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Asymmetry: </a:t>
            </a:r>
            <a:r>
              <a:rPr lang="en-US" dirty="0"/>
              <a:t>percentage of animals that chased another one more when they are higher in the rank variable. </a:t>
            </a:r>
            <a:endParaRPr lang="en-DE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8BC5497-008C-4B5D-ADB7-8532011FC8DA}"/>
              </a:ext>
            </a:extLst>
          </p:cNvPr>
          <p:cNvCxnSpPr>
            <a:cxnSpLocks/>
          </p:cNvCxnSpPr>
          <p:nvPr/>
        </p:nvCxnSpPr>
        <p:spPr>
          <a:xfrm>
            <a:off x="3648077" y="2958104"/>
            <a:ext cx="0" cy="250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A2BA421-DFE6-4E07-9643-D76C9973773C}"/>
              </a:ext>
            </a:extLst>
          </p:cNvPr>
          <p:cNvCxnSpPr>
            <a:cxnSpLocks/>
          </p:cNvCxnSpPr>
          <p:nvPr/>
        </p:nvCxnSpPr>
        <p:spPr>
          <a:xfrm>
            <a:off x="5267325" y="2958104"/>
            <a:ext cx="0" cy="581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370DDD-2244-42E5-9D3E-9CC98555739C}"/>
              </a:ext>
            </a:extLst>
          </p:cNvPr>
          <p:cNvCxnSpPr>
            <a:cxnSpLocks/>
          </p:cNvCxnSpPr>
          <p:nvPr/>
        </p:nvCxnSpPr>
        <p:spPr>
          <a:xfrm>
            <a:off x="9010648" y="2877776"/>
            <a:ext cx="0" cy="661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E082CEC-805B-4FA9-9DBF-B9475BA716E0}"/>
              </a:ext>
            </a:extLst>
          </p:cNvPr>
          <p:cNvSpPr txBox="1"/>
          <p:nvPr/>
        </p:nvSpPr>
        <p:spPr>
          <a:xfrm>
            <a:off x="2887731" y="3248616"/>
            <a:ext cx="1439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 predictability</a:t>
            </a:r>
            <a:endParaRPr lang="en-DE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79CC0F6-2F38-4126-8B9A-6C9E59EBD9C0}"/>
              </a:ext>
            </a:extLst>
          </p:cNvPr>
          <p:cNvSpPr txBox="1"/>
          <p:nvPr/>
        </p:nvSpPr>
        <p:spPr>
          <a:xfrm>
            <a:off x="6535806" y="3239091"/>
            <a:ext cx="1439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 predictability</a:t>
            </a:r>
            <a:endParaRPr lang="en-DE" sz="14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E40A84A-FC9B-45CE-A09B-2DD9C328DD91}"/>
              </a:ext>
            </a:extLst>
          </p:cNvPr>
          <p:cNvCxnSpPr>
            <a:cxnSpLocks/>
          </p:cNvCxnSpPr>
          <p:nvPr/>
        </p:nvCxnSpPr>
        <p:spPr>
          <a:xfrm>
            <a:off x="7255306" y="2998268"/>
            <a:ext cx="0" cy="2503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5087CB8-A7A7-440B-AA0C-7AF9C2AA03E7}"/>
              </a:ext>
            </a:extLst>
          </p:cNvPr>
          <p:cNvSpPr txBox="1"/>
          <p:nvPr/>
        </p:nvSpPr>
        <p:spPr>
          <a:xfrm>
            <a:off x="4105276" y="3655191"/>
            <a:ext cx="27717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Animal </a:t>
            </a:r>
            <a:r>
              <a:rPr lang="en-US" b="1" dirty="0"/>
              <a:t>higher</a:t>
            </a:r>
            <a:r>
              <a:rPr lang="en-US" dirty="0"/>
              <a:t> in chasing rank, tend to chase their lower counterparts </a:t>
            </a:r>
            <a:r>
              <a:rPr lang="en-US" b="1" dirty="0"/>
              <a:t>more</a:t>
            </a:r>
            <a:r>
              <a:rPr lang="en-US" dirty="0"/>
              <a:t> (to be expected)</a:t>
            </a:r>
            <a:endParaRPr lang="en-D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81A2C0-EA0B-47A2-8F30-0F7BD2971529}"/>
              </a:ext>
            </a:extLst>
          </p:cNvPr>
          <p:cNvSpPr txBox="1"/>
          <p:nvPr/>
        </p:nvSpPr>
        <p:spPr>
          <a:xfrm>
            <a:off x="7829551" y="3655191"/>
            <a:ext cx="27717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Animal </a:t>
            </a:r>
            <a:r>
              <a:rPr lang="en-US" b="1" dirty="0"/>
              <a:t>higher</a:t>
            </a:r>
            <a:r>
              <a:rPr lang="en-US" dirty="0"/>
              <a:t> in approach rank, tend to chase their lower counterparts </a:t>
            </a:r>
            <a:r>
              <a:rPr lang="en-US" b="1" dirty="0"/>
              <a:t>less</a:t>
            </a:r>
            <a:endParaRPr lang="en-DE" b="1" dirty="0"/>
          </a:p>
        </p:txBody>
      </p:sp>
    </p:spTree>
    <p:extLst>
      <p:ext uri="{BB962C8B-B14F-4D97-AF65-F5344CB8AC3E}">
        <p14:creationId xmlns:p14="http://schemas.microsoft.com/office/powerpoint/2010/main" val="700845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AA921E2A-DF14-4E98-A3D7-148BDEBDBFF1}"/>
              </a:ext>
            </a:extLst>
          </p:cNvPr>
          <p:cNvGrpSpPr/>
          <p:nvPr/>
        </p:nvGrpSpPr>
        <p:grpSpPr>
          <a:xfrm>
            <a:off x="1609166" y="732101"/>
            <a:ext cx="9920773" cy="4165486"/>
            <a:chOff x="1609726" y="1162764"/>
            <a:chExt cx="9920773" cy="416548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999302A-35C1-484E-8240-9861178259C1}"/>
                </a:ext>
              </a:extLst>
            </p:cNvPr>
            <p:cNvGrpSpPr/>
            <p:nvPr/>
          </p:nvGrpSpPr>
          <p:grpSpPr>
            <a:xfrm>
              <a:off x="3694967" y="2261242"/>
              <a:ext cx="4879730" cy="2198105"/>
              <a:chOff x="3735265" y="1626576"/>
              <a:chExt cx="4879730" cy="2198105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3B7A2D-ADCD-4D14-8893-F4EA4DE8F793}"/>
                  </a:ext>
                </a:extLst>
              </p:cNvPr>
              <p:cNvSpPr txBox="1"/>
              <p:nvPr/>
            </p:nvSpPr>
            <p:spPr>
              <a:xfrm>
                <a:off x="5363308" y="1626576"/>
                <a:ext cx="138039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Chasing rank</a:t>
                </a:r>
                <a:endParaRPr lang="en-DE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0629E0-C6A2-4BAB-B0A4-4F7085A5A2AF}"/>
                  </a:ext>
                </a:extLst>
              </p:cNvPr>
              <p:cNvSpPr txBox="1"/>
              <p:nvPr/>
            </p:nvSpPr>
            <p:spPr>
              <a:xfrm>
                <a:off x="3735265" y="3429000"/>
                <a:ext cx="119282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Tube rank</a:t>
                </a:r>
                <a:endParaRPr lang="en-DE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FA55A0E-3483-4644-AAA6-8240106CD6C8}"/>
                  </a:ext>
                </a:extLst>
              </p:cNvPr>
              <p:cNvSpPr txBox="1"/>
              <p:nvPr/>
            </p:nvSpPr>
            <p:spPr>
              <a:xfrm>
                <a:off x="7048500" y="3455349"/>
                <a:ext cx="156649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Approach rank</a:t>
                </a:r>
                <a:endParaRPr lang="en-DE" dirty="0"/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1306442E-5ACC-4E84-B67F-7653637B8B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33167" y="2162909"/>
                <a:ext cx="742218" cy="10550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F5286BE6-0497-4FBA-8D78-BFCCF1CFFAE3}"/>
                  </a:ext>
                </a:extLst>
              </p:cNvPr>
              <p:cNvCxnSpPr/>
              <p:nvPr/>
            </p:nvCxnSpPr>
            <p:spPr>
              <a:xfrm>
                <a:off x="6822831" y="2127738"/>
                <a:ext cx="650631" cy="109024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35EE340E-FA00-4BB8-AE25-EA9885E7279E}"/>
                  </a:ext>
                </a:extLst>
              </p:cNvPr>
              <p:cNvCxnSpPr/>
              <p:nvPr/>
            </p:nvCxnSpPr>
            <p:spPr>
              <a:xfrm>
                <a:off x="5090746" y="3640015"/>
                <a:ext cx="182587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4EBF5BF-298E-43F0-B63B-3F9DD5563A08}"/>
                </a:ext>
              </a:extLst>
            </p:cNvPr>
            <p:cNvCxnSpPr/>
            <p:nvPr/>
          </p:nvCxnSpPr>
          <p:spPr>
            <a:xfrm flipV="1">
              <a:off x="6048377" y="1503484"/>
              <a:ext cx="0" cy="58908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388F428-7004-45AC-A843-5FE451216B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56439" y="4514850"/>
              <a:ext cx="459399" cy="3824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EA9ED73-0929-4E46-B77A-753C84C1876E}"/>
                </a:ext>
              </a:extLst>
            </p:cNvPr>
            <p:cNvCxnSpPr>
              <a:cxnSpLocks/>
            </p:cNvCxnSpPr>
            <p:nvPr/>
          </p:nvCxnSpPr>
          <p:spPr>
            <a:xfrm>
              <a:off x="8584957" y="4541225"/>
              <a:ext cx="427158" cy="3824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BB06549-1E37-4692-B8F9-CB0222C7AD44}"/>
                </a:ext>
              </a:extLst>
            </p:cNvPr>
            <p:cNvSpPr txBox="1"/>
            <p:nvPr/>
          </p:nvSpPr>
          <p:spPr>
            <a:xfrm>
              <a:off x="5089281" y="1162764"/>
              <a:ext cx="24105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6">
                      <a:lumMod val="75000"/>
                    </a:schemeClr>
                  </a:solidFill>
                </a:rPr>
                <a:t>Preserved (corr. </a:t>
              </a:r>
              <a:r>
                <a:rPr lang="en-US" sz="1400" b="1" dirty="0" err="1">
                  <a:solidFill>
                    <a:schemeClr val="accent6">
                      <a:lumMod val="75000"/>
                    </a:schemeClr>
                  </a:solidFill>
                </a:rPr>
                <a:t>Coeff</a:t>
              </a:r>
              <a:r>
                <a:rPr lang="en-US" sz="1400" b="1" dirty="0">
                  <a:solidFill>
                    <a:schemeClr val="accent6">
                      <a:lumMod val="75000"/>
                    </a:schemeClr>
                  </a:solidFill>
                </a:rPr>
                <a:t>. ~0.55)</a:t>
              </a:r>
              <a:endParaRPr lang="en-DE" sz="1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F966DF9-7F4F-4805-8D08-8313ED866E69}"/>
                </a:ext>
              </a:extLst>
            </p:cNvPr>
            <p:cNvSpPr txBox="1"/>
            <p:nvPr/>
          </p:nvSpPr>
          <p:spPr>
            <a:xfrm>
              <a:off x="1609726" y="4982160"/>
              <a:ext cx="2312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6">
                      <a:lumMod val="75000"/>
                    </a:schemeClr>
                  </a:solidFill>
                </a:rPr>
                <a:t>Preserved (corr. </a:t>
              </a:r>
              <a:r>
                <a:rPr lang="en-US" sz="1400" b="1" dirty="0" err="1">
                  <a:solidFill>
                    <a:schemeClr val="accent6">
                      <a:lumMod val="75000"/>
                    </a:schemeClr>
                  </a:solidFill>
                </a:rPr>
                <a:t>Coeff</a:t>
              </a:r>
              <a:r>
                <a:rPr lang="en-US" sz="1400" b="1" dirty="0">
                  <a:solidFill>
                    <a:schemeClr val="accent6">
                      <a:lumMod val="75000"/>
                    </a:schemeClr>
                  </a:solidFill>
                </a:rPr>
                <a:t>. ~0.6)</a:t>
              </a:r>
              <a:endParaRPr lang="en-DE" sz="1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4005104-AA2E-4E10-8E92-F928824AC109}"/>
                </a:ext>
              </a:extLst>
            </p:cNvPr>
            <p:cNvSpPr txBox="1"/>
            <p:nvPr/>
          </p:nvSpPr>
          <p:spPr>
            <a:xfrm>
              <a:off x="8141222" y="5020473"/>
              <a:ext cx="33892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</a:rPr>
                <a:t>Moderately preserved* (corr. </a:t>
              </a:r>
              <a:r>
                <a:rPr lang="en-US" sz="1400" b="1" dirty="0" err="1">
                  <a:solidFill>
                    <a:schemeClr val="accent1">
                      <a:lumMod val="75000"/>
                    </a:schemeClr>
                  </a:solidFill>
                </a:rPr>
                <a:t>Coeff</a:t>
              </a:r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</a:rPr>
                <a:t> 0.38)</a:t>
              </a:r>
              <a:endParaRPr lang="en-DE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CB1D831-FE6D-479F-A731-C46DF5B50D0F}"/>
                </a:ext>
              </a:extLst>
            </p:cNvPr>
            <p:cNvSpPr txBox="1"/>
            <p:nvPr/>
          </p:nvSpPr>
          <p:spPr>
            <a:xfrm rot="18270811">
              <a:off x="3895449" y="2975161"/>
              <a:ext cx="1668706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solidFill>
                    <a:schemeClr val="accent1">
                      <a:lumMod val="75000"/>
                    </a:schemeClr>
                  </a:solidFill>
                </a:rPr>
                <a:t>Moderate corr. (</a:t>
              </a:r>
              <a:r>
                <a:rPr lang="en-US" sz="1300" b="1" dirty="0">
                  <a:solidFill>
                    <a:schemeClr val="accent1">
                      <a:lumMod val="75000"/>
                    </a:schemeClr>
                  </a:solidFill>
                </a:rPr>
                <a:t>0.3</a:t>
              </a:r>
              <a:r>
                <a:rPr lang="en-US" sz="1300" dirty="0">
                  <a:solidFill>
                    <a:schemeClr val="accent1">
                      <a:lumMod val="75000"/>
                    </a:schemeClr>
                  </a:solidFill>
                </a:rPr>
                <a:t>)</a:t>
              </a:r>
              <a:endParaRPr lang="en-DE" sz="13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9D69617-9F7D-43B0-BD8A-57FC905B94D2}"/>
                </a:ext>
              </a:extLst>
            </p:cNvPr>
            <p:cNvSpPr txBox="1"/>
            <p:nvPr/>
          </p:nvSpPr>
          <p:spPr>
            <a:xfrm rot="3508367">
              <a:off x="6743721" y="2928700"/>
              <a:ext cx="13788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Moderate </a:t>
              </a:r>
              <a:r>
                <a:rPr lang="en-US" sz="1400" b="1" dirty="0" err="1">
                  <a:solidFill>
                    <a:schemeClr val="accent1">
                      <a:lumMod val="75000"/>
                    </a:schemeClr>
                  </a:solidFill>
                </a:rPr>
                <a:t>anti</a:t>
              </a:r>
              <a:r>
                <a:rPr lang="en-US" sz="1400" dirty="0" err="1">
                  <a:solidFill>
                    <a:schemeClr val="accent1">
                      <a:lumMod val="75000"/>
                    </a:schemeClr>
                  </a:solidFill>
                </a:rPr>
                <a:t>corr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. (-</a:t>
              </a:r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</a:rPr>
                <a:t>0.33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)</a:t>
              </a:r>
              <a:endParaRPr lang="en-DE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72FF27F-EA44-4A07-8908-C71C45A7C9D0}"/>
                </a:ext>
              </a:extLst>
            </p:cNvPr>
            <p:cNvSpPr txBox="1"/>
            <p:nvPr/>
          </p:nvSpPr>
          <p:spPr>
            <a:xfrm>
              <a:off x="5182333" y="4296667"/>
              <a:ext cx="18258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</a:rPr>
                <a:t>Weak </a:t>
              </a:r>
              <a:r>
                <a:rPr lang="en-US" sz="1400" dirty="0" err="1">
                  <a:solidFill>
                    <a:schemeClr val="accent2">
                      <a:lumMod val="50000"/>
                    </a:schemeClr>
                  </a:solidFill>
                </a:rPr>
                <a:t>anticorr</a:t>
              </a:r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</a:rPr>
                <a:t>. (-</a:t>
              </a:r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</a:rPr>
                <a:t>0.1</a:t>
              </a:r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</a:rPr>
                <a:t>)</a:t>
              </a:r>
              <a:endParaRPr lang="en-DE" sz="1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11123FE0-E0C0-4847-AF56-D2A79FD9921F}"/>
              </a:ext>
            </a:extLst>
          </p:cNvPr>
          <p:cNvSpPr txBox="1"/>
          <p:nvPr/>
        </p:nvSpPr>
        <p:spPr>
          <a:xfrm>
            <a:off x="8105913" y="5947784"/>
            <a:ext cx="373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*only true for first cohort, somehow.</a:t>
            </a:r>
            <a:endParaRPr lang="en-DE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26E9AB8-F417-4059-82C4-1664AF47F4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014" y="326918"/>
            <a:ext cx="3472560" cy="260442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917D6B3-CFA1-43B6-A365-BFD0B6A380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58" y="367311"/>
            <a:ext cx="3364846" cy="252363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1EF90F38-BC2D-47FC-957F-55554A9BD0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5943" y="4364593"/>
            <a:ext cx="3210604" cy="2407952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7440E1F-BBE8-4DDC-80F2-3D740B461B01}"/>
              </a:ext>
            </a:extLst>
          </p:cNvPr>
          <p:cNvCxnSpPr>
            <a:cxnSpLocks/>
          </p:cNvCxnSpPr>
          <p:nvPr/>
        </p:nvCxnSpPr>
        <p:spPr>
          <a:xfrm flipH="1" flipV="1">
            <a:off x="3875672" y="1985605"/>
            <a:ext cx="810560" cy="50599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0864D98-66DF-4317-9358-A82B3DDB70B2}"/>
              </a:ext>
            </a:extLst>
          </p:cNvPr>
          <p:cNvCxnSpPr>
            <a:cxnSpLocks/>
          </p:cNvCxnSpPr>
          <p:nvPr/>
        </p:nvCxnSpPr>
        <p:spPr>
          <a:xfrm flipV="1">
            <a:off x="7524995" y="1985605"/>
            <a:ext cx="837955" cy="52588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5E6721D-9C37-4DCD-A8D6-6A9B8AE5426F}"/>
              </a:ext>
            </a:extLst>
          </p:cNvPr>
          <p:cNvCxnSpPr>
            <a:stCxn id="30" idx="2"/>
          </p:cNvCxnSpPr>
          <p:nvPr/>
        </p:nvCxnSpPr>
        <p:spPr>
          <a:xfrm>
            <a:off x="6094708" y="4173781"/>
            <a:ext cx="0" cy="200337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129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AA921E2A-DF14-4E98-A3D7-148BDEBDBFF1}"/>
              </a:ext>
            </a:extLst>
          </p:cNvPr>
          <p:cNvGrpSpPr/>
          <p:nvPr/>
        </p:nvGrpSpPr>
        <p:grpSpPr>
          <a:xfrm>
            <a:off x="1609166" y="732101"/>
            <a:ext cx="9920773" cy="4165486"/>
            <a:chOff x="1609726" y="1162764"/>
            <a:chExt cx="9920773" cy="416548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999302A-35C1-484E-8240-9861178259C1}"/>
                </a:ext>
              </a:extLst>
            </p:cNvPr>
            <p:cNvGrpSpPr/>
            <p:nvPr/>
          </p:nvGrpSpPr>
          <p:grpSpPr>
            <a:xfrm>
              <a:off x="3694967" y="2261242"/>
              <a:ext cx="4879730" cy="2198105"/>
              <a:chOff x="3735265" y="1626576"/>
              <a:chExt cx="4879730" cy="2198105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3B7A2D-ADCD-4D14-8893-F4EA4DE8F793}"/>
                  </a:ext>
                </a:extLst>
              </p:cNvPr>
              <p:cNvSpPr txBox="1"/>
              <p:nvPr/>
            </p:nvSpPr>
            <p:spPr>
              <a:xfrm>
                <a:off x="5363308" y="1626576"/>
                <a:ext cx="138039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Chasing rank</a:t>
                </a:r>
                <a:endParaRPr lang="en-DE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0629E0-C6A2-4BAB-B0A4-4F7085A5A2AF}"/>
                  </a:ext>
                </a:extLst>
              </p:cNvPr>
              <p:cNvSpPr txBox="1"/>
              <p:nvPr/>
            </p:nvSpPr>
            <p:spPr>
              <a:xfrm>
                <a:off x="3735265" y="3429000"/>
                <a:ext cx="119282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Tube rank</a:t>
                </a:r>
                <a:endParaRPr lang="en-DE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FA55A0E-3483-4644-AAA6-8240106CD6C8}"/>
                  </a:ext>
                </a:extLst>
              </p:cNvPr>
              <p:cNvSpPr txBox="1"/>
              <p:nvPr/>
            </p:nvSpPr>
            <p:spPr>
              <a:xfrm>
                <a:off x="7048500" y="3455349"/>
                <a:ext cx="156649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Approach rank</a:t>
                </a:r>
                <a:endParaRPr lang="en-DE" dirty="0"/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1306442E-5ACC-4E84-B67F-7653637B8B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33167" y="2162909"/>
                <a:ext cx="742218" cy="10550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F5286BE6-0497-4FBA-8D78-BFCCF1CFFAE3}"/>
                  </a:ext>
                </a:extLst>
              </p:cNvPr>
              <p:cNvCxnSpPr/>
              <p:nvPr/>
            </p:nvCxnSpPr>
            <p:spPr>
              <a:xfrm>
                <a:off x="6822831" y="2127738"/>
                <a:ext cx="650631" cy="109024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35EE340E-FA00-4BB8-AE25-EA9885E7279E}"/>
                  </a:ext>
                </a:extLst>
              </p:cNvPr>
              <p:cNvCxnSpPr/>
              <p:nvPr/>
            </p:nvCxnSpPr>
            <p:spPr>
              <a:xfrm>
                <a:off x="5090746" y="3640015"/>
                <a:ext cx="182587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4EBF5BF-298E-43F0-B63B-3F9DD5563A08}"/>
                </a:ext>
              </a:extLst>
            </p:cNvPr>
            <p:cNvCxnSpPr/>
            <p:nvPr/>
          </p:nvCxnSpPr>
          <p:spPr>
            <a:xfrm flipV="1">
              <a:off x="6048377" y="1503484"/>
              <a:ext cx="0" cy="58908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388F428-7004-45AC-A843-5FE451216B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56439" y="4514850"/>
              <a:ext cx="459399" cy="3824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EA9ED73-0929-4E46-B77A-753C84C1876E}"/>
                </a:ext>
              </a:extLst>
            </p:cNvPr>
            <p:cNvCxnSpPr>
              <a:cxnSpLocks/>
            </p:cNvCxnSpPr>
            <p:nvPr/>
          </p:nvCxnSpPr>
          <p:spPr>
            <a:xfrm>
              <a:off x="8584957" y="4541225"/>
              <a:ext cx="427158" cy="3824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BB06549-1E37-4692-B8F9-CB0222C7AD44}"/>
                </a:ext>
              </a:extLst>
            </p:cNvPr>
            <p:cNvSpPr txBox="1"/>
            <p:nvPr/>
          </p:nvSpPr>
          <p:spPr>
            <a:xfrm>
              <a:off x="5089281" y="1162764"/>
              <a:ext cx="24105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6">
                      <a:lumMod val="75000"/>
                    </a:schemeClr>
                  </a:solidFill>
                </a:rPr>
                <a:t>Preserved (corr. </a:t>
              </a:r>
              <a:r>
                <a:rPr lang="en-US" sz="1400" b="1" dirty="0" err="1">
                  <a:solidFill>
                    <a:schemeClr val="accent6">
                      <a:lumMod val="75000"/>
                    </a:schemeClr>
                  </a:solidFill>
                </a:rPr>
                <a:t>Coeff</a:t>
              </a:r>
              <a:r>
                <a:rPr lang="en-US" sz="1400" b="1" dirty="0">
                  <a:solidFill>
                    <a:schemeClr val="accent6">
                      <a:lumMod val="75000"/>
                    </a:schemeClr>
                  </a:solidFill>
                </a:rPr>
                <a:t>. ~0.55)</a:t>
              </a:r>
              <a:endParaRPr lang="en-DE" sz="1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F966DF9-7F4F-4805-8D08-8313ED866E69}"/>
                </a:ext>
              </a:extLst>
            </p:cNvPr>
            <p:cNvSpPr txBox="1"/>
            <p:nvPr/>
          </p:nvSpPr>
          <p:spPr>
            <a:xfrm>
              <a:off x="1609726" y="4982160"/>
              <a:ext cx="23123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6">
                      <a:lumMod val="75000"/>
                    </a:schemeClr>
                  </a:solidFill>
                </a:rPr>
                <a:t>Preserved (corr. </a:t>
              </a:r>
              <a:r>
                <a:rPr lang="en-US" sz="1400" b="1" dirty="0" err="1">
                  <a:solidFill>
                    <a:schemeClr val="accent6">
                      <a:lumMod val="75000"/>
                    </a:schemeClr>
                  </a:solidFill>
                </a:rPr>
                <a:t>Coeff</a:t>
              </a:r>
              <a:r>
                <a:rPr lang="en-US" sz="1400" b="1" dirty="0">
                  <a:solidFill>
                    <a:schemeClr val="accent6">
                      <a:lumMod val="75000"/>
                    </a:schemeClr>
                  </a:solidFill>
                </a:rPr>
                <a:t>. ~0.6)</a:t>
              </a:r>
              <a:endParaRPr lang="en-DE" sz="1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4005104-AA2E-4E10-8E92-F928824AC109}"/>
                </a:ext>
              </a:extLst>
            </p:cNvPr>
            <p:cNvSpPr txBox="1"/>
            <p:nvPr/>
          </p:nvSpPr>
          <p:spPr>
            <a:xfrm>
              <a:off x="8141222" y="5020473"/>
              <a:ext cx="33892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</a:rPr>
                <a:t>Moderately preserved* (corr. </a:t>
              </a:r>
              <a:r>
                <a:rPr lang="en-US" sz="1400" b="1" dirty="0" err="1">
                  <a:solidFill>
                    <a:schemeClr val="accent1">
                      <a:lumMod val="75000"/>
                    </a:schemeClr>
                  </a:solidFill>
                </a:rPr>
                <a:t>Coeff</a:t>
              </a:r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</a:rPr>
                <a:t> 0.38)</a:t>
              </a:r>
              <a:endParaRPr lang="en-DE" sz="14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CB1D831-FE6D-479F-A731-C46DF5B50D0F}"/>
                </a:ext>
              </a:extLst>
            </p:cNvPr>
            <p:cNvSpPr txBox="1"/>
            <p:nvPr/>
          </p:nvSpPr>
          <p:spPr>
            <a:xfrm rot="18270811">
              <a:off x="3895449" y="2975161"/>
              <a:ext cx="1668706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00" dirty="0">
                  <a:solidFill>
                    <a:schemeClr val="accent1">
                      <a:lumMod val="75000"/>
                    </a:schemeClr>
                  </a:solidFill>
                </a:rPr>
                <a:t>Moderate corr. (</a:t>
              </a:r>
              <a:r>
                <a:rPr lang="en-US" sz="1300" b="1" dirty="0">
                  <a:solidFill>
                    <a:schemeClr val="accent1">
                      <a:lumMod val="75000"/>
                    </a:schemeClr>
                  </a:solidFill>
                </a:rPr>
                <a:t>0.3</a:t>
              </a:r>
              <a:r>
                <a:rPr lang="en-US" sz="1300" dirty="0">
                  <a:solidFill>
                    <a:schemeClr val="accent1">
                      <a:lumMod val="75000"/>
                    </a:schemeClr>
                  </a:solidFill>
                </a:rPr>
                <a:t>)</a:t>
              </a:r>
              <a:endParaRPr lang="en-DE" sz="13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9D69617-9F7D-43B0-BD8A-57FC905B94D2}"/>
                </a:ext>
              </a:extLst>
            </p:cNvPr>
            <p:cNvSpPr txBox="1"/>
            <p:nvPr/>
          </p:nvSpPr>
          <p:spPr>
            <a:xfrm rot="3508367">
              <a:off x="6743721" y="2928700"/>
              <a:ext cx="13788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Moderate </a:t>
              </a:r>
              <a:r>
                <a:rPr lang="en-US" sz="1400" b="1" dirty="0" err="1">
                  <a:solidFill>
                    <a:schemeClr val="accent1">
                      <a:lumMod val="75000"/>
                    </a:schemeClr>
                  </a:solidFill>
                </a:rPr>
                <a:t>anti</a:t>
              </a:r>
              <a:r>
                <a:rPr lang="en-US" sz="1400" dirty="0" err="1">
                  <a:solidFill>
                    <a:schemeClr val="accent1">
                      <a:lumMod val="75000"/>
                    </a:schemeClr>
                  </a:solidFill>
                </a:rPr>
                <a:t>corr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. (-</a:t>
              </a:r>
              <a:r>
                <a:rPr lang="en-US" sz="1400" b="1" dirty="0">
                  <a:solidFill>
                    <a:schemeClr val="accent1">
                      <a:lumMod val="75000"/>
                    </a:schemeClr>
                  </a:solidFill>
                </a:rPr>
                <a:t>0.33</a:t>
              </a:r>
              <a:r>
                <a:rPr lang="en-US" sz="1400" dirty="0">
                  <a:solidFill>
                    <a:schemeClr val="accent1">
                      <a:lumMod val="75000"/>
                    </a:schemeClr>
                  </a:solidFill>
                </a:rPr>
                <a:t>)</a:t>
              </a:r>
              <a:endParaRPr lang="en-DE" sz="1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72FF27F-EA44-4A07-8908-C71C45A7C9D0}"/>
                </a:ext>
              </a:extLst>
            </p:cNvPr>
            <p:cNvSpPr txBox="1"/>
            <p:nvPr/>
          </p:nvSpPr>
          <p:spPr>
            <a:xfrm>
              <a:off x="5182333" y="4296667"/>
              <a:ext cx="18258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</a:rPr>
                <a:t>Weak </a:t>
              </a:r>
              <a:r>
                <a:rPr lang="en-US" sz="1400" dirty="0" err="1">
                  <a:solidFill>
                    <a:schemeClr val="accent2">
                      <a:lumMod val="50000"/>
                    </a:schemeClr>
                  </a:solidFill>
                </a:rPr>
                <a:t>anticorr</a:t>
              </a:r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</a:rPr>
                <a:t>. (-</a:t>
              </a:r>
              <a:r>
                <a:rPr lang="en-US" sz="1400" b="1" dirty="0">
                  <a:solidFill>
                    <a:schemeClr val="accent2">
                      <a:lumMod val="50000"/>
                    </a:schemeClr>
                  </a:solidFill>
                </a:rPr>
                <a:t>0.1</a:t>
              </a:r>
              <a:r>
                <a:rPr lang="en-US" sz="1400" dirty="0">
                  <a:solidFill>
                    <a:schemeClr val="accent2">
                      <a:lumMod val="50000"/>
                    </a:schemeClr>
                  </a:solidFill>
                </a:rPr>
                <a:t>)</a:t>
              </a:r>
              <a:endParaRPr lang="en-DE" sz="1400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11123FE0-E0C0-4847-AF56-D2A79FD9921F}"/>
              </a:ext>
            </a:extLst>
          </p:cNvPr>
          <p:cNvSpPr txBox="1"/>
          <p:nvPr/>
        </p:nvSpPr>
        <p:spPr>
          <a:xfrm>
            <a:off x="8105913" y="5947784"/>
            <a:ext cx="3738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*only true for first cohort, somehow.</a:t>
            </a:r>
            <a:endParaRPr lang="en-DE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7440E1F-BBE8-4DDC-80F2-3D740B461B01}"/>
              </a:ext>
            </a:extLst>
          </p:cNvPr>
          <p:cNvCxnSpPr>
            <a:cxnSpLocks/>
          </p:cNvCxnSpPr>
          <p:nvPr/>
        </p:nvCxnSpPr>
        <p:spPr>
          <a:xfrm flipH="1" flipV="1">
            <a:off x="3875672" y="1985605"/>
            <a:ext cx="810560" cy="50599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0864D98-66DF-4317-9358-A82B3DDB70B2}"/>
              </a:ext>
            </a:extLst>
          </p:cNvPr>
          <p:cNvCxnSpPr>
            <a:cxnSpLocks/>
          </p:cNvCxnSpPr>
          <p:nvPr/>
        </p:nvCxnSpPr>
        <p:spPr>
          <a:xfrm flipV="1">
            <a:off x="7524995" y="1985605"/>
            <a:ext cx="837955" cy="52588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5E6721D-9C37-4DCD-A8D6-6A9B8AE5426F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6094708" y="4173781"/>
            <a:ext cx="0" cy="1036394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4A1AFCB-2B04-414D-BE02-5606D1207B0B}"/>
              </a:ext>
            </a:extLst>
          </p:cNvPr>
          <p:cNvSpPr txBox="1"/>
          <p:nvPr/>
        </p:nvSpPr>
        <p:spPr>
          <a:xfrm>
            <a:off x="8455341" y="1568969"/>
            <a:ext cx="30408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An animal that initiates a lot of chasing will tend to approach less.</a:t>
            </a:r>
            <a:endParaRPr lang="en-DE" sz="15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40B3F4-024C-45A6-87DB-EFF871B86E1A}"/>
              </a:ext>
            </a:extLst>
          </p:cNvPr>
          <p:cNvSpPr txBox="1"/>
          <p:nvPr/>
        </p:nvSpPr>
        <p:spPr>
          <a:xfrm>
            <a:off x="695800" y="1568969"/>
            <a:ext cx="3120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An animal that initiates a lot of chasing is not necessarily dominant in hierarchy.</a:t>
            </a:r>
            <a:endParaRPr lang="en-DE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5C5EF41-0FE0-4208-9162-418BCCBEA0CA}"/>
              </a:ext>
            </a:extLst>
          </p:cNvPr>
          <p:cNvSpPr txBox="1"/>
          <p:nvPr/>
        </p:nvSpPr>
        <p:spPr>
          <a:xfrm>
            <a:off x="4670470" y="5393786"/>
            <a:ext cx="31204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Approaches are not very relevant for social hierarchy.</a:t>
            </a:r>
            <a:endParaRPr lang="en-DE" sz="1500" dirty="0"/>
          </a:p>
        </p:txBody>
      </p:sp>
    </p:spTree>
    <p:extLst>
      <p:ext uri="{BB962C8B-B14F-4D97-AF65-F5344CB8AC3E}">
        <p14:creationId xmlns:p14="http://schemas.microsoft.com/office/powerpoint/2010/main" val="85818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</Words>
  <Application>Microsoft Office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Agarwal Lab</dc:creator>
  <cp:lastModifiedBy>Agarwal Lab</cp:lastModifiedBy>
  <cp:revision>22</cp:revision>
  <dcterms:created xsi:type="dcterms:W3CDTF">2024-11-26T11:49:38Z</dcterms:created>
  <dcterms:modified xsi:type="dcterms:W3CDTF">2024-11-26T16:35:02Z</dcterms:modified>
</cp:coreProperties>
</file>