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78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7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57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01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3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73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3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1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C83A-F6AD-4333-885D-8322419A0970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F8FB-345A-47F5-AFDE-939B9F62B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NoSeMaze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05.2023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07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Switching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830310" y="1690688"/>
            <a:ext cx="4341838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PC1 (top </a:t>
            </a:r>
            <a:r>
              <a:rPr lang="de-DE" dirty="0" err="1" smtClean="0"/>
              <a:t>weights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CS+ </a:t>
            </a:r>
            <a:r>
              <a:rPr lang="de-DE" dirty="0" err="1" smtClean="0">
                <a:sym typeface="Wingdings" panose="05000000000000000000" pitchFamily="2" charset="2"/>
              </a:rPr>
              <a:t>switch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latency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3830310" y="2514600"/>
            <a:ext cx="3789690" cy="3684588"/>
          </a:xfrm>
        </p:spPr>
        <p:txBody>
          <a:bodyPr>
            <a:noAutofit/>
          </a:bodyPr>
          <a:lstStyle/>
          <a:p>
            <a:r>
              <a:rPr lang="de-DE" dirty="0" smtClean="0"/>
              <a:t>0.19: log10(</a:t>
            </a:r>
            <a:r>
              <a:rPr lang="de-DE" dirty="0" err="1" smtClean="0"/>
              <a:t>cs_plus_switch_latency_at_cs_mean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0.19: log10(</a:t>
            </a:r>
            <a:r>
              <a:rPr lang="de-DE" dirty="0" err="1" smtClean="0"/>
              <a:t>cs_plus_switch_latency_at_cs_mean</a:t>
            </a:r>
            <a:r>
              <a:rPr lang="de-DE" dirty="0" smtClean="0"/>
              <a:t>)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8347245" y="1690688"/>
            <a:ext cx="3973091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PC2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CS- </a:t>
            </a:r>
            <a:r>
              <a:rPr lang="de-DE" dirty="0" err="1" smtClean="0">
                <a:sym typeface="Wingdings" panose="05000000000000000000" pitchFamily="2" charset="2"/>
              </a:rPr>
              <a:t>switch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latency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8347246" y="2514600"/>
            <a:ext cx="3514570" cy="3684588"/>
          </a:xfrm>
        </p:spPr>
        <p:txBody>
          <a:bodyPr>
            <a:normAutofit/>
          </a:bodyPr>
          <a:lstStyle/>
          <a:p>
            <a:r>
              <a:rPr lang="de-DE" dirty="0" smtClean="0"/>
              <a:t>0.33: log10(</a:t>
            </a:r>
            <a:r>
              <a:rPr lang="de-DE" dirty="0" err="1" smtClean="0"/>
              <a:t>cs_minus_switch_latency_at_cs_mean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0.33: log10(</a:t>
            </a:r>
            <a:r>
              <a:rPr lang="de-DE" dirty="0" err="1" smtClean="0"/>
              <a:t>cs_minus_switch_latency_at_cs_mean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01" y="2704758"/>
            <a:ext cx="2294561" cy="22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Switching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 (</a:t>
            </a:r>
            <a:r>
              <a:rPr lang="de-DE" dirty="0" err="1" smtClean="0"/>
              <a:t>continued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167194" y="1690688"/>
            <a:ext cx="4341838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PC4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Pause </a:t>
            </a:r>
            <a:r>
              <a:rPr lang="de-DE" dirty="0" err="1" smtClean="0">
                <a:sym typeface="Wingdings" panose="05000000000000000000" pitchFamily="2" charset="2"/>
              </a:rPr>
              <a:t>duration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167194" y="2514600"/>
            <a:ext cx="3789690" cy="3684588"/>
          </a:xfrm>
        </p:spPr>
        <p:txBody>
          <a:bodyPr>
            <a:noAutofit/>
          </a:bodyPr>
          <a:lstStyle/>
          <a:p>
            <a:endParaRPr lang="de-DE" dirty="0" smtClean="0"/>
          </a:p>
        </p:txBody>
      </p:sp>
      <p:sp>
        <p:nvSpPr>
          <p:cNvPr id="12" name="Textplatzhalter 7"/>
          <p:cNvSpPr txBox="1">
            <a:spLocks/>
          </p:cNvSpPr>
          <p:nvPr/>
        </p:nvSpPr>
        <p:spPr>
          <a:xfrm>
            <a:off x="164130" y="1770898"/>
            <a:ext cx="434183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PC3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Giving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up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late</a:t>
            </a:r>
            <a:endParaRPr lang="de-DE" dirty="0"/>
          </a:p>
        </p:txBody>
      </p:sp>
      <p:sp>
        <p:nvSpPr>
          <p:cNvPr id="13" name="Inhaltsplatzhalter 8"/>
          <p:cNvSpPr txBox="1">
            <a:spLocks/>
          </p:cNvSpPr>
          <p:nvPr/>
        </p:nvSpPr>
        <p:spPr>
          <a:xfrm>
            <a:off x="164130" y="2594810"/>
            <a:ext cx="3789690" cy="3684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0.38: giving_up_at_US_rev6</a:t>
            </a:r>
          </a:p>
          <a:p>
            <a:r>
              <a:rPr lang="de-DE" dirty="0" smtClean="0"/>
              <a:t>0.37: giving_up_at_CS_rev6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4" y="4708357"/>
            <a:ext cx="2922034" cy="134277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767011" y="4708357"/>
            <a:ext cx="2413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70%</a:t>
            </a:r>
          </a:p>
          <a:p>
            <a:r>
              <a:rPr lang="de-DE" dirty="0" smtClean="0"/>
              <a:t>10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80%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09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Switching</a:t>
            </a:r>
            <a:r>
              <a:rPr lang="de-DE" dirty="0" smtClean="0"/>
              <a:t> </a:t>
            </a:r>
            <a:r>
              <a:rPr lang="de-DE" dirty="0" err="1" smtClean="0"/>
              <a:t>flexibility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3" y="1774316"/>
            <a:ext cx="2567139" cy="249288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98" y="3424990"/>
            <a:ext cx="4812692" cy="1008648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6344653" y="3657600"/>
            <a:ext cx="497305" cy="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98" y="2012110"/>
            <a:ext cx="4812692" cy="1008648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 flipV="1">
            <a:off x="6160168" y="2783305"/>
            <a:ext cx="681790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245" y="5009150"/>
            <a:ext cx="4417093" cy="926593"/>
          </a:xfrm>
          <a:prstGeom prst="rect">
            <a:avLst/>
          </a:prstGeom>
        </p:spPr>
      </p:pic>
      <p:cxnSp>
        <p:nvCxnSpPr>
          <p:cNvPr id="24" name="Gerade Verbindung mit Pfeil 23"/>
          <p:cNvCxnSpPr/>
          <p:nvPr/>
        </p:nvCxnSpPr>
        <p:spPr>
          <a:xfrm>
            <a:off x="4668253" y="3929314"/>
            <a:ext cx="248652" cy="90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05" y="2893482"/>
            <a:ext cx="3459500" cy="747648"/>
          </a:xfrm>
          <a:prstGeom prst="rect">
            <a:avLst/>
          </a:prstGeom>
        </p:spPr>
      </p:pic>
      <p:cxnSp>
        <p:nvCxnSpPr>
          <p:cNvPr id="28" name="Gerade Verbindung mit Pfeil 27"/>
          <p:cNvCxnSpPr/>
          <p:nvPr/>
        </p:nvCxnSpPr>
        <p:spPr>
          <a:xfrm flipH="1">
            <a:off x="3873387" y="3184358"/>
            <a:ext cx="79486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fik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649" y="1697177"/>
            <a:ext cx="3439056" cy="735461"/>
          </a:xfrm>
          <a:prstGeom prst="rect">
            <a:avLst/>
          </a:prstGeom>
        </p:spPr>
      </p:pic>
      <p:cxnSp>
        <p:nvCxnSpPr>
          <p:cNvPr id="33" name="Gerade Verbindung mit Pfeil 32"/>
          <p:cNvCxnSpPr/>
          <p:nvPr/>
        </p:nvCxnSpPr>
        <p:spPr>
          <a:xfrm flipH="1" flipV="1">
            <a:off x="3769895" y="2154777"/>
            <a:ext cx="1409655" cy="3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Grafik 3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0" t="-559" r="29740" b="14364"/>
          <a:stretch/>
        </p:blipFill>
        <p:spPr>
          <a:xfrm>
            <a:off x="11353800" y="319089"/>
            <a:ext cx="553453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4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</a:t>
            </a:r>
            <a:r>
              <a:rPr lang="de-DE" dirty="0" err="1" smtClean="0"/>
              <a:t>reversal</a:t>
            </a:r>
            <a:r>
              <a:rPr lang="de-DE" dirty="0" smtClean="0"/>
              <a:t> </a:t>
            </a:r>
            <a:r>
              <a:rPr lang="de-DE" dirty="0" err="1" smtClean="0"/>
              <a:t>shaping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830310" y="1690688"/>
            <a:ext cx="2724451" cy="823912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PC1 (top </a:t>
            </a:r>
            <a:r>
              <a:rPr lang="de-DE" dirty="0" err="1" smtClean="0"/>
              <a:t>weights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Grand </a:t>
            </a:r>
            <a:r>
              <a:rPr lang="de-DE" dirty="0" err="1" smtClean="0">
                <a:sym typeface="Wingdings" panose="05000000000000000000" pitchFamily="2" charset="2"/>
              </a:rPr>
              <a:t>shaping</a:t>
            </a:r>
            <a:r>
              <a:rPr lang="de-DE" dirty="0" smtClean="0">
                <a:sym typeface="Wingdings" panose="05000000000000000000" pitchFamily="2" charset="2"/>
              </a:rPr>
              <a:t> CS+ </a:t>
            </a:r>
            <a:r>
              <a:rPr lang="de-DE" dirty="0" err="1" smtClean="0">
                <a:sym typeface="Wingdings" panose="05000000000000000000" pitchFamily="2" charset="2"/>
              </a:rPr>
              <a:t>switch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latency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3830310" y="2514600"/>
            <a:ext cx="2377985" cy="3684588"/>
          </a:xfrm>
        </p:spPr>
        <p:txBody>
          <a:bodyPr>
            <a:noAutofit/>
          </a:bodyPr>
          <a:lstStyle/>
          <a:p>
            <a:r>
              <a:rPr lang="de-DE" sz="2400" dirty="0" smtClean="0"/>
              <a:t>0.46: log10(pause_duration_at_CS_shaping_rev_2to456)</a:t>
            </a:r>
          </a:p>
          <a:p>
            <a:r>
              <a:rPr lang="de-DE" sz="2400" dirty="0" smtClean="0"/>
              <a:t>0.45: log10(pause_duration_at_US_shaping_rev_2to456)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6753727" y="1690688"/>
            <a:ext cx="2791556" cy="823912"/>
          </a:xfrm>
        </p:spPr>
        <p:txBody>
          <a:bodyPr>
            <a:noAutofit/>
          </a:bodyPr>
          <a:lstStyle/>
          <a:p>
            <a:r>
              <a:rPr lang="de-DE" sz="1600" dirty="0" smtClean="0"/>
              <a:t>PC2</a:t>
            </a:r>
          </a:p>
          <a:p>
            <a:r>
              <a:rPr lang="de-DE" sz="1600" dirty="0" smtClean="0">
                <a:sym typeface="Wingdings" panose="05000000000000000000" pitchFamily="2" charset="2"/>
              </a:rPr>
              <a:t> Early </a:t>
            </a:r>
            <a:r>
              <a:rPr lang="de-DE" sz="1600" dirty="0" err="1" smtClean="0">
                <a:sym typeface="Wingdings" panose="05000000000000000000" pitchFamily="2" charset="2"/>
              </a:rPr>
              <a:t>shaping</a:t>
            </a:r>
            <a:r>
              <a:rPr lang="de-DE" sz="1600" dirty="0" smtClean="0">
                <a:sym typeface="Wingdings" panose="05000000000000000000" pitchFamily="2" charset="2"/>
              </a:rPr>
              <a:t> CS+ </a:t>
            </a:r>
            <a:r>
              <a:rPr lang="de-DE" sz="1600" dirty="0" err="1" smtClean="0">
                <a:sym typeface="Wingdings" panose="05000000000000000000" pitchFamily="2" charset="2"/>
              </a:rPr>
              <a:t>switch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latency</a:t>
            </a:r>
            <a:endParaRPr lang="de-DE" sz="160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6855336" y="2514600"/>
            <a:ext cx="2205351" cy="368458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0.57: log10(pause_duration_at_CS_shaping_rev_1to2)</a:t>
            </a:r>
          </a:p>
          <a:p>
            <a:r>
              <a:rPr lang="de-DE" dirty="0" smtClean="0"/>
              <a:t>0.57: log10(pause_duration_at_US_shaping_rev_1to2)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00484"/>
            <a:ext cx="2532002" cy="245876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58778" y="6312569"/>
            <a:ext cx="24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&gt; 70%</a:t>
            </a:r>
            <a:endParaRPr lang="de-DE" dirty="0"/>
          </a:p>
        </p:txBody>
      </p:sp>
      <p:sp>
        <p:nvSpPr>
          <p:cNvPr id="13" name="Textplatzhalter 9"/>
          <p:cNvSpPr txBox="1">
            <a:spLocks/>
          </p:cNvSpPr>
          <p:nvPr/>
        </p:nvSpPr>
        <p:spPr>
          <a:xfrm>
            <a:off x="9487360" y="1690688"/>
            <a:ext cx="24930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PC3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CS- </a:t>
            </a:r>
            <a:r>
              <a:rPr lang="de-DE" dirty="0" err="1" smtClean="0">
                <a:sym typeface="Wingdings" panose="05000000000000000000" pitchFamily="2" charset="2"/>
              </a:rPr>
              <a:t>switch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latency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shaping</a:t>
            </a:r>
            <a:endParaRPr lang="de-DE" dirty="0"/>
          </a:p>
        </p:txBody>
      </p:sp>
      <p:sp>
        <p:nvSpPr>
          <p:cNvPr id="14" name="Inhaltsplatzhalter 10"/>
          <p:cNvSpPr txBox="1">
            <a:spLocks/>
          </p:cNvSpPr>
          <p:nvPr/>
        </p:nvSpPr>
        <p:spPr>
          <a:xfrm>
            <a:off x="9487361" y="2514600"/>
            <a:ext cx="22053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0.57: log10(</a:t>
            </a:r>
            <a:r>
              <a:rPr lang="de-DE" dirty="0" err="1" smtClean="0"/>
              <a:t>cs_minus_relearning_progression_at_us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0.57: </a:t>
            </a:r>
            <a:r>
              <a:rPr lang="de-DE" dirty="0" err="1" smtClean="0"/>
              <a:t>delay_avoidance_shaping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6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</a:t>
            </a:r>
            <a:r>
              <a:rPr lang="de-DE" dirty="0" err="1" smtClean="0"/>
              <a:t>reversal</a:t>
            </a:r>
            <a:r>
              <a:rPr lang="de-DE" dirty="0" smtClean="0"/>
              <a:t> </a:t>
            </a:r>
            <a:r>
              <a:rPr lang="de-DE" dirty="0" err="1" smtClean="0"/>
              <a:t>shaping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04" y="1618498"/>
            <a:ext cx="3037958" cy="29500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34" y="1187114"/>
            <a:ext cx="3331270" cy="1512971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6705600" y="1876926"/>
            <a:ext cx="994611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234" y="3352801"/>
            <a:ext cx="3468844" cy="157321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545179" y="3093540"/>
            <a:ext cx="1155032" cy="86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14" y="3058869"/>
            <a:ext cx="2649454" cy="1192828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>
            <a:off x="3389403" y="2814204"/>
            <a:ext cx="1363580" cy="82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560" y="5402674"/>
            <a:ext cx="2387767" cy="1137520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 flipH="1">
            <a:off x="5642183" y="3769895"/>
            <a:ext cx="165059" cy="145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396" y="1478552"/>
            <a:ext cx="2483759" cy="1303123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3673643" y="1980112"/>
            <a:ext cx="1652336" cy="11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0" t="-559" r="29740" b="14364"/>
          <a:stretch/>
        </p:blipFill>
        <p:spPr>
          <a:xfrm>
            <a:off x="11353800" y="319089"/>
            <a:ext cx="553453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3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830310" y="1690688"/>
            <a:ext cx="2724451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PC1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sociability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3830310" y="2514600"/>
            <a:ext cx="2377985" cy="3684588"/>
          </a:xfrm>
        </p:spPr>
        <p:txBody>
          <a:bodyPr>
            <a:noAutofit/>
          </a:bodyPr>
          <a:lstStyle/>
          <a:p>
            <a:r>
              <a:rPr lang="de-DE" sz="2000" dirty="0" smtClean="0"/>
              <a:t>~30 </a:t>
            </a:r>
            <a:r>
              <a:rPr lang="de-DE" sz="2000" dirty="0" err="1" smtClean="0"/>
              <a:t>features</a:t>
            </a:r>
            <a:r>
              <a:rPr lang="de-DE" sz="2000" dirty="0" smtClean="0"/>
              <a:t> </a:t>
            </a:r>
            <a:r>
              <a:rPr lang="de-DE" sz="2000" dirty="0" err="1" smtClean="0"/>
              <a:t>contributing</a:t>
            </a:r>
            <a:r>
              <a:rPr lang="de-DE" sz="2000" dirty="0" smtClean="0"/>
              <a:t> </a:t>
            </a:r>
            <a:r>
              <a:rPr lang="de-DE" sz="2000" dirty="0" err="1" smtClean="0"/>
              <a:t>rougly</a:t>
            </a:r>
            <a:r>
              <a:rPr lang="de-DE" sz="2000" dirty="0" smtClean="0"/>
              <a:t> </a:t>
            </a:r>
            <a:r>
              <a:rPr lang="de-DE" sz="2000" dirty="0" err="1" smtClean="0"/>
              <a:t>equally</a:t>
            </a:r>
            <a:endParaRPr lang="de-DE" sz="2000" dirty="0" smtClean="0"/>
          </a:p>
          <a:p>
            <a:pPr lvl="1"/>
            <a:r>
              <a:rPr lang="de-DE" sz="1800" dirty="0" smtClean="0"/>
              <a:t>strength_summed_time_Res7_1_normalized</a:t>
            </a:r>
          </a:p>
          <a:p>
            <a:pPr lvl="1"/>
            <a:r>
              <a:rPr lang="de-DE" sz="1800" dirty="0" smtClean="0"/>
              <a:t>eigenvector_summed_time_Res7_1</a:t>
            </a:r>
          </a:p>
          <a:p>
            <a:pPr lvl="1"/>
            <a:r>
              <a:rPr lang="de-DE" sz="1800" dirty="0" smtClean="0"/>
              <a:t>strength_int_count_Res7_1_normalized</a:t>
            </a:r>
          </a:p>
          <a:p>
            <a:pPr lvl="1"/>
            <a:r>
              <a:rPr lang="de-DE" sz="1800" dirty="0" smtClean="0"/>
              <a:t>eigenvector_int_count_Res7_1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6521118" y="1690688"/>
            <a:ext cx="3007894" cy="823912"/>
          </a:xfrm>
        </p:spPr>
        <p:txBody>
          <a:bodyPr>
            <a:noAutofit/>
          </a:bodyPr>
          <a:lstStyle/>
          <a:p>
            <a:r>
              <a:rPr lang="de-DE" dirty="0" smtClean="0"/>
              <a:t>PC2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Approach </a:t>
            </a:r>
            <a:r>
              <a:rPr lang="de-DE" dirty="0" err="1" smtClean="0">
                <a:sym typeface="Wingdings" panose="05000000000000000000" pitchFamily="2" charset="2"/>
              </a:rPr>
              <a:t>behavior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6622727" y="2514600"/>
            <a:ext cx="2205351" cy="36845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0.25: pagerank_abs_approach_Res7_1</a:t>
            </a:r>
          </a:p>
          <a:p>
            <a:r>
              <a:rPr lang="de-DE" sz="2000" dirty="0" err="1" smtClean="0"/>
              <a:t>Several</a:t>
            </a:r>
            <a:r>
              <a:rPr lang="de-DE" sz="2000" dirty="0" smtClean="0"/>
              <a:t> 0.2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approach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1058778" y="6312569"/>
            <a:ext cx="24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&gt; 70%</a:t>
            </a:r>
            <a:endParaRPr lang="de-DE" dirty="0"/>
          </a:p>
        </p:txBody>
      </p:sp>
      <p:sp>
        <p:nvSpPr>
          <p:cNvPr id="13" name="Textplatzhalter 9"/>
          <p:cNvSpPr txBox="1">
            <a:spLocks/>
          </p:cNvSpPr>
          <p:nvPr/>
        </p:nvSpPr>
        <p:spPr>
          <a:xfrm>
            <a:off x="9487360" y="1690688"/>
            <a:ext cx="24930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PC3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Distance</a:t>
            </a:r>
            <a:endParaRPr lang="de-DE" dirty="0"/>
          </a:p>
        </p:txBody>
      </p:sp>
      <p:sp>
        <p:nvSpPr>
          <p:cNvPr id="14" name="Inhaltsplatzhalter 10"/>
          <p:cNvSpPr txBox="1">
            <a:spLocks/>
          </p:cNvSpPr>
          <p:nvPr/>
        </p:nvSpPr>
        <p:spPr>
          <a:xfrm>
            <a:off x="9487361" y="2514600"/>
            <a:ext cx="22053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eigenvector_mean_distances_Res7_1</a:t>
            </a:r>
          </a:p>
          <a:p>
            <a:r>
              <a:rPr lang="de-DE" dirty="0" smtClean="0"/>
              <a:t>strength_mean_distances_Res7_1_normalized</a:t>
            </a:r>
          </a:p>
          <a:p>
            <a:r>
              <a:rPr lang="de-DE" dirty="0" smtClean="0"/>
              <a:t>eigenvector_mean_distances_Res7_2</a:t>
            </a:r>
          </a:p>
          <a:p>
            <a:r>
              <a:rPr lang="de-DE" dirty="0" smtClean="0"/>
              <a:t>- closeness_mean_distances_Res7_2_normalized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2608506"/>
            <a:ext cx="2443239" cy="23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8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endParaRPr lang="de-DE" dirty="0"/>
          </a:p>
        </p:txBody>
      </p:sp>
      <p:sp>
        <p:nvSpPr>
          <p:cNvPr id="14" name="Textplatzhalter 7"/>
          <p:cNvSpPr txBox="1">
            <a:spLocks/>
          </p:cNvSpPr>
          <p:nvPr/>
        </p:nvSpPr>
        <p:spPr>
          <a:xfrm>
            <a:off x="1079087" y="1690688"/>
            <a:ext cx="2724451" cy="8239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smtClean="0"/>
              <a:t>PC4</a:t>
            </a:r>
          </a:p>
          <a:p>
            <a:pPr marL="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 ?</a:t>
            </a:r>
            <a:endParaRPr lang="de-DE" b="1" dirty="0"/>
          </a:p>
        </p:txBody>
      </p:sp>
      <p:sp>
        <p:nvSpPr>
          <p:cNvPr id="16" name="Inhaltsplatzhalter 8"/>
          <p:cNvSpPr txBox="1">
            <a:spLocks/>
          </p:cNvSpPr>
          <p:nvPr/>
        </p:nvSpPr>
        <p:spPr>
          <a:xfrm>
            <a:off x="1079087" y="2514600"/>
            <a:ext cx="2377985" cy="3684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</p:txBody>
      </p:sp>
      <p:sp>
        <p:nvSpPr>
          <p:cNvPr id="17" name="Textplatzhalter 9"/>
          <p:cNvSpPr txBox="1">
            <a:spLocks/>
          </p:cNvSpPr>
          <p:nvPr/>
        </p:nvSpPr>
        <p:spPr>
          <a:xfrm>
            <a:off x="4539918" y="1634540"/>
            <a:ext cx="3585408" cy="8239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smtClean="0"/>
              <a:t>PC5</a:t>
            </a:r>
          </a:p>
          <a:p>
            <a:pPr marL="0" indent="0">
              <a:buNone/>
            </a:pPr>
            <a:r>
              <a:rPr lang="de-DE" sz="2400" b="1" dirty="0" smtClean="0">
                <a:sym typeface="Wingdings" panose="05000000000000000000" pitchFamily="2" charset="2"/>
              </a:rPr>
              <a:t>?</a:t>
            </a:r>
            <a:endParaRPr lang="de-DE" sz="2400" b="1" dirty="0"/>
          </a:p>
        </p:txBody>
      </p:sp>
      <p:sp>
        <p:nvSpPr>
          <p:cNvPr id="19" name="Inhaltsplatzhalter 10"/>
          <p:cNvSpPr txBox="1">
            <a:spLocks/>
          </p:cNvSpPr>
          <p:nvPr/>
        </p:nvSpPr>
        <p:spPr>
          <a:xfrm>
            <a:off x="4641527" y="2458452"/>
            <a:ext cx="2205351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dirty="0"/>
          </a:p>
        </p:txBody>
      </p:sp>
      <p:sp>
        <p:nvSpPr>
          <p:cNvPr id="20" name="Textplatzhalter 9"/>
          <p:cNvSpPr txBox="1">
            <a:spLocks/>
          </p:cNvSpPr>
          <p:nvPr/>
        </p:nvSpPr>
        <p:spPr>
          <a:xfrm>
            <a:off x="8757444" y="1690688"/>
            <a:ext cx="249306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PC6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?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079087" y="2514600"/>
            <a:ext cx="2826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closeness_mean_time_Res7_1_normalized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out_closeness_approach_props_Res7_1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out_closeness_approach_props_Res7_1_normalized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53812" y="2514600"/>
            <a:ext cx="3185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eigenvector_mean_time_Res7_2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out_closeness_abs_approach_Res7_1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- out_closeness_approach_props_Res7_1_normalized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- out_closeness_approach_props_Res7_2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550442" y="2514600"/>
            <a:ext cx="2470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eigenvector_HWI_time_corr_Res7_1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betweenness_summed_time_Res7_2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closeness_mean_time_Res7_2_normalized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24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23" y="1237225"/>
            <a:ext cx="2552951" cy="14650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65" y="2632569"/>
            <a:ext cx="2766881" cy="268684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88" y="2706183"/>
            <a:ext cx="3404130" cy="1734301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3256547" y="3793958"/>
            <a:ext cx="1812758" cy="24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3256547" y="3015916"/>
            <a:ext cx="3168316" cy="6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705" y="665747"/>
            <a:ext cx="3018424" cy="1591426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6023811" y="2149642"/>
            <a:ext cx="304800" cy="75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093" y="4860758"/>
            <a:ext cx="3107866" cy="1641797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5895474" y="4440484"/>
            <a:ext cx="2653655" cy="183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6424863" y="3954379"/>
            <a:ext cx="946484" cy="166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737937" y="6657474"/>
            <a:ext cx="906379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23111" y="647280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T_summed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256547" y="6657474"/>
            <a:ext cx="906379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261554" y="6459979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Abs_approach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126" y="4596537"/>
            <a:ext cx="3215689" cy="1663064"/>
          </a:xfrm>
          <a:prstGeom prst="rect">
            <a:avLst/>
          </a:prstGeom>
        </p:spPr>
      </p:pic>
      <p:cxnSp>
        <p:nvCxnSpPr>
          <p:cNvPr id="26" name="Gerade Verbindung mit Pfeil 25"/>
          <p:cNvCxnSpPr/>
          <p:nvPr/>
        </p:nvCxnSpPr>
        <p:spPr>
          <a:xfrm flipH="1">
            <a:off x="2638926" y="3954379"/>
            <a:ext cx="2430379" cy="212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4" idx="0"/>
          </p:cNvCxnSpPr>
          <p:nvPr/>
        </p:nvCxnSpPr>
        <p:spPr>
          <a:xfrm flipH="1">
            <a:off x="2798971" y="3681663"/>
            <a:ext cx="3465471" cy="91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058653" y="2632569"/>
            <a:ext cx="1965158" cy="2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0" t="-559" r="29740" b="14364"/>
          <a:stretch/>
        </p:blipFill>
        <p:spPr>
          <a:xfrm>
            <a:off x="11353800" y="319089"/>
            <a:ext cx="553453" cy="1371599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1903" y="2386278"/>
            <a:ext cx="2912018" cy="1625877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 flipV="1">
            <a:off x="6417599" y="2702302"/>
            <a:ext cx="2511587" cy="9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069305" y="3681663"/>
            <a:ext cx="4158917" cy="10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3629" y="3770566"/>
            <a:ext cx="2401759" cy="1323725"/>
          </a:xfrm>
          <a:prstGeom prst="rect">
            <a:avLst/>
          </a:prstGeom>
        </p:spPr>
      </p:pic>
      <p:cxnSp>
        <p:nvCxnSpPr>
          <p:cNvPr id="40" name="Gerade Verbindung mit Pfeil 39"/>
          <p:cNvCxnSpPr/>
          <p:nvPr/>
        </p:nvCxnSpPr>
        <p:spPr>
          <a:xfrm>
            <a:off x="5895474" y="4440484"/>
            <a:ext cx="4318394" cy="57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417599" y="3939233"/>
            <a:ext cx="2810623" cy="50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653808" y="3347365"/>
            <a:ext cx="3971455" cy="64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5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Dimensionality reduction of feature space using PCA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reduce the number of predictors and to minimize redundancy between similar features, we performed dimensionality reduction using principle components analysis on the original feature space. </a:t>
            </a:r>
            <a:endParaRPr lang="de-DE" dirty="0"/>
          </a:p>
          <a:p>
            <a:pPr lvl="0"/>
            <a:r>
              <a:rPr lang="en-US" dirty="0"/>
              <a:t>We grouped similar features together (e.g., all features describing the lick-frequency response to the CS+).</a:t>
            </a:r>
            <a:endParaRPr lang="de-DE" dirty="0"/>
          </a:p>
          <a:p>
            <a:pPr lvl="0"/>
            <a:r>
              <a:rPr lang="en-US" dirty="0"/>
              <a:t>For every group of features separately:</a:t>
            </a:r>
            <a:endParaRPr lang="de-DE" dirty="0"/>
          </a:p>
          <a:p>
            <a:pPr lvl="1"/>
            <a:r>
              <a:rPr lang="en-US" dirty="0"/>
              <a:t>Skewed distributions were log-transformed. If features contained 0-values, min(data)/2 was added to every value before log-transformation.</a:t>
            </a:r>
            <a:endParaRPr lang="de-DE" dirty="0"/>
          </a:p>
          <a:p>
            <a:pPr lvl="1"/>
            <a:r>
              <a:rPr lang="en-US" dirty="0"/>
              <a:t>The values were </a:t>
            </a:r>
            <a:r>
              <a:rPr lang="en-US" dirty="0" err="1"/>
              <a:t>zscored</a:t>
            </a:r>
            <a:r>
              <a:rPr lang="en-US" dirty="0"/>
              <a:t> within feature.</a:t>
            </a:r>
            <a:endParaRPr lang="de-DE" dirty="0"/>
          </a:p>
          <a:p>
            <a:pPr lvl="1"/>
            <a:r>
              <a:rPr lang="en-US" dirty="0"/>
              <a:t>PCA of the matrix with dimensions: observations x features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27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of principle components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biological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/</a:t>
            </a:r>
            <a:r>
              <a:rPr lang="de-DE" dirty="0" err="1" smtClean="0"/>
              <a:t>interpretation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behavioral</a:t>
            </a:r>
            <a:r>
              <a:rPr lang="de-DE" dirty="0" smtClean="0"/>
              <a:t> </a:t>
            </a:r>
            <a:r>
              <a:rPr lang="de-DE" dirty="0" err="1" smtClean="0"/>
              <a:t>domains</a:t>
            </a:r>
            <a:r>
              <a:rPr lang="de-DE" dirty="0" smtClean="0"/>
              <a:t>/</a:t>
            </a:r>
            <a:r>
              <a:rPr lang="de-DE" dirty="0" err="1" smtClean="0"/>
              <a:t>components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PC </a:t>
            </a:r>
            <a:r>
              <a:rPr lang="de-DE" dirty="0" err="1" smtClean="0"/>
              <a:t>coefficients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inspected</a:t>
            </a:r>
            <a:r>
              <a:rPr lang="de-DE" dirty="0" smtClean="0"/>
              <a:t>.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PC, </a:t>
            </a:r>
            <a:r>
              <a:rPr lang="de-DE" dirty="0" err="1" smtClean="0"/>
              <a:t>the</a:t>
            </a:r>
            <a:r>
              <a:rPr lang="de-DE" dirty="0" smtClean="0"/>
              <a:t> original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strongest</a:t>
            </a:r>
            <a:r>
              <a:rPr lang="de-DE" dirty="0" smtClean="0"/>
              <a:t> </a:t>
            </a:r>
            <a:r>
              <a:rPr lang="de-DE" dirty="0" err="1" smtClean="0"/>
              <a:t>contribution</a:t>
            </a:r>
            <a:r>
              <a:rPr lang="de-DE" dirty="0" smtClean="0"/>
              <a:t> was </a:t>
            </a:r>
            <a:r>
              <a:rPr lang="de-DE" dirty="0" err="1" smtClean="0"/>
              <a:t>noted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Scatter</a:t>
            </a:r>
            <a:r>
              <a:rPr lang="de-DE" dirty="0" smtClean="0"/>
              <a:t> </a:t>
            </a:r>
            <a:r>
              <a:rPr lang="de-DE" dirty="0" err="1" smtClean="0"/>
              <a:t>plots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PC1 </a:t>
            </a:r>
            <a:r>
              <a:rPr lang="de-DE" dirty="0" err="1" smtClean="0"/>
              <a:t>and</a:t>
            </a:r>
            <a:r>
              <a:rPr lang="de-DE" dirty="0" smtClean="0"/>
              <a:t> PC2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complemented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illustrative </a:t>
            </a:r>
            <a:r>
              <a:rPr lang="de-DE" dirty="0" err="1" smtClean="0"/>
              <a:t>plots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/intuitive </a:t>
            </a:r>
            <a:r>
              <a:rPr lang="de-DE" dirty="0" err="1" smtClean="0"/>
              <a:t>understanding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PC</a:t>
            </a:r>
            <a:r>
              <a:rPr lang="de-DE" dirty="0" smtClean="0"/>
              <a:t>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64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Chasing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tube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038851" y="1704976"/>
            <a:ext cx="2633327" cy="823912"/>
          </a:xfrm>
        </p:spPr>
        <p:txBody>
          <a:bodyPr/>
          <a:lstStyle/>
          <a:p>
            <a:r>
              <a:rPr lang="de-DE" dirty="0" smtClean="0"/>
              <a:t>PC1 (top </a:t>
            </a:r>
            <a:r>
              <a:rPr lang="de-DE" dirty="0" err="1" smtClean="0"/>
              <a:t>weights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038851" y="2528888"/>
            <a:ext cx="2298449" cy="368458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0.39: log10(</a:t>
            </a:r>
            <a:r>
              <a:rPr lang="de-DE" dirty="0" err="1" smtClean="0"/>
              <a:t>chasing_outstrength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0.39: </a:t>
            </a:r>
            <a:r>
              <a:rPr lang="de-DE" dirty="0" err="1" smtClean="0"/>
              <a:t>chasing</a:t>
            </a:r>
            <a:r>
              <a:rPr lang="de-DE" dirty="0" err="1"/>
              <a:t>_</a:t>
            </a:r>
            <a:r>
              <a:rPr lang="de-DE" dirty="0" err="1" smtClean="0"/>
              <a:t>outdegree</a:t>
            </a:r>
            <a:endParaRPr lang="de-DE" dirty="0" smtClean="0"/>
          </a:p>
          <a:p>
            <a:r>
              <a:rPr lang="de-DE" dirty="0" smtClean="0"/>
              <a:t>0.36: </a:t>
            </a:r>
            <a:r>
              <a:rPr lang="de-DE" dirty="0" err="1" smtClean="0"/>
              <a:t>chasing_incloseness_weighted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6864015" y="1704976"/>
            <a:ext cx="2845051" cy="823912"/>
          </a:xfrm>
        </p:spPr>
        <p:txBody>
          <a:bodyPr/>
          <a:lstStyle/>
          <a:p>
            <a:r>
              <a:rPr lang="de-DE" dirty="0" smtClean="0"/>
              <a:t>PC2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6864015" y="2528888"/>
            <a:ext cx="2209801" cy="3684588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0.49: </a:t>
            </a:r>
            <a:r>
              <a:rPr lang="de-DE" dirty="0" err="1" smtClean="0"/>
              <a:t>chasing_indegree</a:t>
            </a:r>
            <a:endParaRPr lang="de-DE" dirty="0" smtClean="0"/>
          </a:p>
          <a:p>
            <a:r>
              <a:rPr lang="de-DE" dirty="0" smtClean="0"/>
              <a:t>0.48: log10(</a:t>
            </a:r>
            <a:r>
              <a:rPr lang="de-DE" dirty="0" err="1" smtClean="0"/>
              <a:t>chasing_instrength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0.47: </a:t>
            </a:r>
            <a:r>
              <a:rPr lang="de-DE" dirty="0" err="1" smtClean="0"/>
              <a:t>chasing_hubs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6" name="Textplatzhalter 9"/>
          <p:cNvSpPr txBox="1">
            <a:spLocks/>
          </p:cNvSpPr>
          <p:nvPr/>
        </p:nvSpPr>
        <p:spPr>
          <a:xfrm>
            <a:off x="9384631" y="1704976"/>
            <a:ext cx="197075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PC3</a:t>
            </a:r>
            <a:endParaRPr lang="de-DE" dirty="0"/>
          </a:p>
        </p:txBody>
      </p:sp>
      <p:sp>
        <p:nvSpPr>
          <p:cNvPr id="17" name="Inhaltsplatzhalter 10"/>
          <p:cNvSpPr txBox="1">
            <a:spLocks/>
          </p:cNvSpPr>
          <p:nvPr/>
        </p:nvSpPr>
        <p:spPr>
          <a:xfrm>
            <a:off x="9384631" y="2528888"/>
            <a:ext cx="2209801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0.61: </a:t>
            </a:r>
            <a:r>
              <a:rPr lang="de-DE" dirty="0" err="1" smtClean="0"/>
              <a:t>chasing_incloseness</a:t>
            </a:r>
            <a:endParaRPr lang="de-DE" dirty="0" smtClean="0"/>
          </a:p>
          <a:p>
            <a:r>
              <a:rPr lang="de-DE" dirty="0" smtClean="0"/>
              <a:t>0.44: log10(</a:t>
            </a:r>
            <a:r>
              <a:rPr lang="de-DE" dirty="0" err="1" smtClean="0"/>
              <a:t>chasing_betweenness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0.35: </a:t>
            </a:r>
            <a:r>
              <a:rPr lang="de-DE" dirty="0" err="1" smtClean="0"/>
              <a:t>chasing_instrength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8" y="2841115"/>
            <a:ext cx="2178921" cy="21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16" y="1690688"/>
            <a:ext cx="2620436" cy="1610727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Chasing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tube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33" y="1378237"/>
            <a:ext cx="2483900" cy="24839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388" y="4471572"/>
            <a:ext cx="2690011" cy="1585886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8333874" y="2518611"/>
            <a:ext cx="1679799" cy="17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8269705" y="2630906"/>
            <a:ext cx="1636295" cy="257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958" y="4551900"/>
            <a:ext cx="2942507" cy="1768892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H="1">
            <a:off x="5025801" y="3312695"/>
            <a:ext cx="3128208" cy="21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4154905" y="2799348"/>
            <a:ext cx="2614864" cy="3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513221" y="2695074"/>
            <a:ext cx="3256548" cy="260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193" y="1634736"/>
            <a:ext cx="2910864" cy="1814122"/>
          </a:xfrm>
          <a:prstGeom prst="rect">
            <a:avLst/>
          </a:prstGeom>
        </p:spPr>
      </p:pic>
      <p:cxnSp>
        <p:nvCxnSpPr>
          <p:cNvPr id="24" name="Gerade Verbindung mit Pfeil 23"/>
          <p:cNvCxnSpPr/>
          <p:nvPr/>
        </p:nvCxnSpPr>
        <p:spPr>
          <a:xfrm flipH="1">
            <a:off x="3512521" y="1853194"/>
            <a:ext cx="3602154" cy="27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144" y="5177996"/>
            <a:ext cx="2410439" cy="1445466"/>
          </a:xfrm>
          <a:prstGeom prst="rect">
            <a:avLst/>
          </a:prstGeom>
        </p:spPr>
      </p:pic>
      <p:cxnSp>
        <p:nvCxnSpPr>
          <p:cNvPr id="32" name="Gerade Verbindung mit Pfeil 31"/>
          <p:cNvCxnSpPr/>
          <p:nvPr/>
        </p:nvCxnSpPr>
        <p:spPr>
          <a:xfrm flipH="1">
            <a:off x="6953032" y="3424152"/>
            <a:ext cx="819369" cy="21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0" t="-559" r="29740" b="14364"/>
          <a:stretch/>
        </p:blipFill>
        <p:spPr>
          <a:xfrm>
            <a:off x="11353800" y="319089"/>
            <a:ext cx="553453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830310" y="1690688"/>
            <a:ext cx="4341838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PC1 (top </a:t>
            </a:r>
            <a:r>
              <a:rPr lang="de-DE" dirty="0" err="1" smtClean="0"/>
              <a:t>weights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CS+ </a:t>
            </a:r>
            <a:r>
              <a:rPr lang="de-DE" dirty="0" err="1" smtClean="0">
                <a:sym typeface="Wingdings" panose="05000000000000000000" pitchFamily="2" charset="2"/>
              </a:rPr>
              <a:t>modulation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baseline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3830310" y="2514600"/>
            <a:ext cx="3789690" cy="3684588"/>
          </a:xfrm>
        </p:spPr>
        <p:txBody>
          <a:bodyPr>
            <a:noAutofit/>
          </a:bodyPr>
          <a:lstStyle/>
          <a:p>
            <a:r>
              <a:rPr lang="de-DE" dirty="0" smtClean="0"/>
              <a:t>0.62: log10(</a:t>
            </a:r>
            <a:r>
              <a:rPr lang="de-DE" dirty="0" err="1" smtClean="0"/>
              <a:t>cs_plus_modulation_peak_to_base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0.60: log10(</a:t>
            </a:r>
            <a:r>
              <a:rPr lang="de-DE" dirty="0" err="1" smtClean="0"/>
              <a:t>cs_plus_modulation_averaged</a:t>
            </a:r>
            <a:r>
              <a:rPr lang="de-DE" dirty="0" smtClean="0"/>
              <a:t>)</a:t>
            </a:r>
          </a:p>
          <a:p>
            <a:r>
              <a:rPr lang="de-DE" dirty="0"/>
              <a:t>-</a:t>
            </a:r>
            <a:r>
              <a:rPr lang="de-DE" dirty="0" smtClean="0"/>
              <a:t>0.44: log10(</a:t>
            </a:r>
            <a:r>
              <a:rPr lang="de-DE" dirty="0" err="1" smtClean="0"/>
              <a:t>cs_plus_modulation_min_to_base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8347246" y="1690688"/>
            <a:ext cx="3514570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PC2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CS+ </a:t>
            </a:r>
            <a:r>
              <a:rPr lang="de-DE" dirty="0" err="1" smtClean="0">
                <a:sym typeface="Wingdings" panose="05000000000000000000" pitchFamily="2" charset="2"/>
              </a:rPr>
              <a:t>ramping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8347246" y="2514600"/>
            <a:ext cx="3514570" cy="3684588"/>
          </a:xfrm>
        </p:spPr>
        <p:txBody>
          <a:bodyPr>
            <a:normAutofit/>
          </a:bodyPr>
          <a:lstStyle/>
          <a:p>
            <a:r>
              <a:rPr lang="de-DE" dirty="0" smtClean="0"/>
              <a:t>0.9: log10(</a:t>
            </a:r>
            <a:r>
              <a:rPr lang="de-DE" dirty="0" err="1" smtClean="0"/>
              <a:t>cs_plus_ramping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0.41: log10(</a:t>
            </a:r>
            <a:r>
              <a:rPr lang="de-DE" dirty="0" err="1" smtClean="0"/>
              <a:t>cs_plus_modulation_min_to_base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58913"/>
            <a:ext cx="2371424" cy="23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 </a:t>
            </a:r>
            <a:r>
              <a:rPr lang="de-DE" dirty="0" err="1" smtClean="0"/>
              <a:t>processing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47" y="1578762"/>
            <a:ext cx="3117564" cy="31175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176" y="2831432"/>
            <a:ext cx="3091933" cy="158516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6697579" y="3031958"/>
            <a:ext cx="1379621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854" y="1215272"/>
            <a:ext cx="3027946" cy="1533191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6481011" y="2221832"/>
            <a:ext cx="1724526" cy="52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38" y="1487040"/>
            <a:ext cx="2922747" cy="1469583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 flipH="1">
            <a:off x="3841856" y="1981867"/>
            <a:ext cx="1644544" cy="8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93" y="3260104"/>
            <a:ext cx="2904992" cy="1436222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3841856" y="2956623"/>
            <a:ext cx="1042965" cy="86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515" y="5079472"/>
            <a:ext cx="2640681" cy="1510575"/>
          </a:xfrm>
          <a:prstGeom prst="rect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 flipH="1">
            <a:off x="4125447" y="3721768"/>
            <a:ext cx="538681" cy="192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269" y="5079472"/>
            <a:ext cx="3025381" cy="1510575"/>
          </a:xfrm>
          <a:prstGeom prst="rect">
            <a:avLst/>
          </a:prstGeom>
        </p:spPr>
      </p:pic>
      <p:cxnSp>
        <p:nvCxnSpPr>
          <p:cNvPr id="35" name="Gerade Verbindung mit Pfeil 34"/>
          <p:cNvCxnSpPr/>
          <p:nvPr/>
        </p:nvCxnSpPr>
        <p:spPr>
          <a:xfrm>
            <a:off x="4788568" y="4090737"/>
            <a:ext cx="1692443" cy="146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637147" y="37754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Same </a:t>
            </a:r>
            <a:r>
              <a:rPr lang="de-DE" sz="1200" dirty="0" err="1" smtClean="0"/>
              <a:t>animals</a:t>
            </a:r>
            <a:endParaRPr lang="de-DE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6589674" y="279320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Same </a:t>
            </a:r>
            <a:r>
              <a:rPr lang="de-DE" sz="1200" dirty="0" err="1" smtClean="0"/>
              <a:t>animals</a:t>
            </a:r>
            <a:endParaRPr lang="de-DE" sz="1200" dirty="0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0" t="-559" r="29740" b="14364"/>
          <a:stretch/>
        </p:blipFill>
        <p:spPr>
          <a:xfrm>
            <a:off x="11353800" y="319089"/>
            <a:ext cx="553453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6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CS-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830310" y="1690688"/>
            <a:ext cx="4341838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PC1 (top </a:t>
            </a:r>
            <a:r>
              <a:rPr lang="de-DE" dirty="0" err="1" smtClean="0"/>
              <a:t>weights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CS- </a:t>
            </a:r>
            <a:r>
              <a:rPr lang="de-DE" dirty="0" err="1" smtClean="0">
                <a:sym typeface="Wingdings" panose="05000000000000000000" pitchFamily="2" charset="2"/>
              </a:rPr>
              <a:t>peak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3830310" y="2514600"/>
            <a:ext cx="3789690" cy="3684588"/>
          </a:xfrm>
        </p:spPr>
        <p:txBody>
          <a:bodyPr>
            <a:noAutofit/>
          </a:bodyPr>
          <a:lstStyle/>
          <a:p>
            <a:r>
              <a:rPr lang="de-DE" dirty="0" smtClean="0"/>
              <a:t>0.59: log10(</a:t>
            </a:r>
            <a:r>
              <a:rPr lang="de-DE" dirty="0" err="1" smtClean="0"/>
              <a:t>cs_minus_modulation_peak_to_base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0.57: </a:t>
            </a:r>
            <a:r>
              <a:rPr lang="de-DE" dirty="0" err="1" smtClean="0"/>
              <a:t>delay_avoidance_learner</a:t>
            </a:r>
            <a:endParaRPr lang="de-DE" dirty="0" smtClean="0"/>
          </a:p>
          <a:p>
            <a:r>
              <a:rPr lang="de-DE" dirty="0" smtClean="0"/>
              <a:t>0.55: log10(</a:t>
            </a:r>
            <a:r>
              <a:rPr lang="de-DE" dirty="0" err="1" smtClean="0"/>
              <a:t>cs_minus_modulation_min_to_base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8347245" y="1690688"/>
            <a:ext cx="3973091" cy="8239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PC2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CS- </a:t>
            </a:r>
            <a:r>
              <a:rPr lang="de-DE" dirty="0" err="1" smtClean="0">
                <a:sym typeface="Wingdings" panose="05000000000000000000" pitchFamily="2" charset="2"/>
              </a:rPr>
              <a:t>modulation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base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8347246" y="2514600"/>
            <a:ext cx="3514570" cy="3684588"/>
          </a:xfrm>
        </p:spPr>
        <p:txBody>
          <a:bodyPr>
            <a:normAutofit/>
          </a:bodyPr>
          <a:lstStyle/>
          <a:p>
            <a:r>
              <a:rPr lang="de-DE" dirty="0" smtClean="0"/>
              <a:t>0.7: log10(</a:t>
            </a:r>
            <a:r>
              <a:rPr lang="de-DE" dirty="0" err="1" smtClean="0"/>
              <a:t>cs_minus_modulation_full_window_averaged</a:t>
            </a:r>
            <a:r>
              <a:rPr lang="de-DE" dirty="0" smtClean="0"/>
              <a:t>)</a:t>
            </a:r>
          </a:p>
          <a:p>
            <a:r>
              <a:rPr lang="de-DE" dirty="0" smtClean="0"/>
              <a:t>-0.69: log10(</a:t>
            </a:r>
            <a:r>
              <a:rPr lang="de-DE" dirty="0" err="1" smtClean="0"/>
              <a:t>cs_minus_modulation_averaged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1" y="2719653"/>
            <a:ext cx="2601231" cy="25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CS- </a:t>
            </a:r>
            <a:r>
              <a:rPr lang="de-DE" dirty="0" err="1" smtClean="0"/>
              <a:t>processing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44" y="1533683"/>
            <a:ext cx="2895220" cy="28114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724" y="699869"/>
            <a:ext cx="2986087" cy="1519237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6376737" y="1804737"/>
            <a:ext cx="1331495" cy="13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015" y="2786085"/>
            <a:ext cx="2987796" cy="1493898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>
            <a:off x="6448926" y="3184358"/>
            <a:ext cx="994611" cy="28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37" y="4641918"/>
            <a:ext cx="3481368" cy="1762656"/>
          </a:xfrm>
          <a:prstGeom prst="rect">
            <a:avLst/>
          </a:prstGeom>
        </p:spPr>
      </p:pic>
      <p:cxnSp>
        <p:nvCxnSpPr>
          <p:cNvPr id="18" name="Gerade Verbindung mit Pfeil 17"/>
          <p:cNvCxnSpPr/>
          <p:nvPr/>
        </p:nvCxnSpPr>
        <p:spPr>
          <a:xfrm>
            <a:off x="6513095" y="3838687"/>
            <a:ext cx="842210" cy="115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70" y="3142359"/>
            <a:ext cx="2850301" cy="1392655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 flipH="1">
            <a:off x="2829784" y="3248526"/>
            <a:ext cx="1949163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0" y="1502232"/>
            <a:ext cx="2779085" cy="1433747"/>
          </a:xfrm>
          <a:prstGeom prst="rect">
            <a:avLst/>
          </a:prstGeom>
        </p:spPr>
      </p:pic>
      <p:cxnSp>
        <p:nvCxnSpPr>
          <p:cNvPr id="29" name="Gerade Verbindung mit Pfeil 28"/>
          <p:cNvCxnSpPr/>
          <p:nvPr/>
        </p:nvCxnSpPr>
        <p:spPr>
          <a:xfrm flipH="1">
            <a:off x="3425371" y="2141621"/>
            <a:ext cx="2069050" cy="1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812" y="4882062"/>
            <a:ext cx="2750875" cy="1412717"/>
          </a:xfrm>
          <a:prstGeom prst="rect">
            <a:avLst/>
          </a:prstGeom>
        </p:spPr>
      </p:pic>
      <p:cxnSp>
        <p:nvCxnSpPr>
          <p:cNvPr id="34" name="Gerade Verbindung mit Pfeil 33"/>
          <p:cNvCxnSpPr/>
          <p:nvPr/>
        </p:nvCxnSpPr>
        <p:spPr>
          <a:xfrm flipH="1">
            <a:off x="5013158" y="3569368"/>
            <a:ext cx="481263" cy="194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rot="702440">
            <a:off x="4675051" y="3444027"/>
            <a:ext cx="2173706" cy="393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 rot="21019513">
            <a:off x="5342126" y="1856855"/>
            <a:ext cx="1146094" cy="393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 rot="21420617">
            <a:off x="4668276" y="2915643"/>
            <a:ext cx="1933551" cy="452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01" y="4989095"/>
            <a:ext cx="2839454" cy="1387036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 flipH="1">
            <a:off x="2570210" y="3418493"/>
            <a:ext cx="2442948" cy="210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fik 4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0" t="-559" r="29740" b="14364"/>
          <a:stretch/>
        </p:blipFill>
        <p:spPr>
          <a:xfrm>
            <a:off x="11353800" y="319089"/>
            <a:ext cx="553453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5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Breitbild</PresentationFormat>
  <Paragraphs>124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Analysis of principle components</vt:lpstr>
      <vt:lpstr>Dimensionality reduction of feature space using PCA</vt:lpstr>
      <vt:lpstr>Analysis of principle components</vt:lpstr>
      <vt:lpstr>Chasing through tube networks</vt:lpstr>
      <vt:lpstr>Chasing through tube networks</vt:lpstr>
      <vt:lpstr>CS+ processing</vt:lpstr>
      <vt:lpstr>CS+ processing</vt:lpstr>
      <vt:lpstr>CS- processing</vt:lpstr>
      <vt:lpstr>CS- processing</vt:lpstr>
      <vt:lpstr>Switching flexibility</vt:lpstr>
      <vt:lpstr>Switching flexibility (continued)</vt:lpstr>
      <vt:lpstr>Switching flexibility</vt:lpstr>
      <vt:lpstr>Cross-reversal shaping </vt:lpstr>
      <vt:lpstr>Cross-reversal shaping </vt:lpstr>
      <vt:lpstr>Social interactions</vt:lpstr>
      <vt:lpstr>Social interactions</vt:lpstr>
      <vt:lpstr>Social interactions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name</dc:title>
  <dc:creator>Wolf, David</dc:creator>
  <cp:lastModifiedBy>Wolf, David</cp:lastModifiedBy>
  <cp:revision>74</cp:revision>
  <dcterms:created xsi:type="dcterms:W3CDTF">2023-05-22T16:44:06Z</dcterms:created>
  <dcterms:modified xsi:type="dcterms:W3CDTF">2023-05-24T14:15:02Z</dcterms:modified>
</cp:coreProperties>
</file>