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Nuni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aWs6zuOsgA71khYJwA7FlZbYb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ecd1420a2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ecd1420a2_4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aecd1420a2_4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3998119" y="-1210468"/>
            <a:ext cx="4195763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dt" idx="10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ftr" idx="11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sldNum" idx="12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dt" idx="10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ftr" idx="11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sldNum" idx="12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2"/>
          </p:nvPr>
        </p:nvSpPr>
        <p:spPr>
          <a:xfrm>
            <a:off x="839788" y="2666999"/>
            <a:ext cx="5157787" cy="352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3"/>
          </p:nvPr>
        </p:nvSpPr>
        <p:spPr>
          <a:xfrm>
            <a:off x="6172200" y="175260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4"/>
          </p:nvPr>
        </p:nvSpPr>
        <p:spPr>
          <a:xfrm>
            <a:off x="6172200" y="2666999"/>
            <a:ext cx="5183188" cy="352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dt" idx="10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ftr" idx="11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rgbClr val="3F2B4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" name="Google Shape;11;p7"/>
          <p:cNvPicPr preferRelativeResize="0"/>
          <p:nvPr/>
        </p:nvPicPr>
        <p:blipFill rotWithShape="1">
          <a:blip r:embed="rId13">
            <a:alphaModFix amt="35000"/>
          </a:blip>
          <a:srcRect/>
          <a:stretch/>
        </p:blipFill>
        <p:spPr>
          <a:xfrm>
            <a:off x="0" y="1"/>
            <a:ext cx="12192000" cy="139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  <a:defRPr sz="4400" b="1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SEGISandData/COVID-1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0" y="0"/>
            <a:ext cx="12179928" cy="6858000"/>
          </a:xfrm>
          <a:prstGeom prst="rect">
            <a:avLst/>
          </a:prstGeom>
          <a:blipFill rotWithShape="1">
            <a:blip r:embed="rId3">
              <a:alphaModFix amt="20000"/>
            </a:blip>
            <a:tile tx="88900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 amt="70000"/>
          </a:blip>
          <a:srcRect r="5" b="1"/>
          <a:stretch/>
        </p:blipFill>
        <p:spPr>
          <a:xfrm>
            <a:off x="20" y="10"/>
            <a:ext cx="12188932" cy="685661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venir"/>
              <a:buNone/>
            </a:pPr>
            <a:r>
              <a:rPr lang="en-US" sz="5400"/>
              <a:t>COVID 19 </a:t>
            </a:r>
            <a:br>
              <a:rPr lang="en-US" sz="5400"/>
            </a:br>
            <a:r>
              <a:rPr lang="en-US" sz="5400"/>
              <a:t>Final Presentation</a:t>
            </a:r>
            <a:br>
              <a:rPr lang="en-US" sz="5400"/>
            </a:br>
            <a:r>
              <a:rPr lang="en-US" sz="5400"/>
              <a:t>ITMD 526 Fall ‘20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FFFFFF"/>
                </a:solidFill>
              </a:rPr>
              <a:t>GROUP 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0" y="0"/>
            <a:ext cx="12192000" cy="3478810"/>
          </a:xfrm>
          <a:prstGeom prst="rect">
            <a:avLst/>
          </a:prstGeom>
          <a:solidFill>
            <a:srgbClr val="3F2B4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" name="Google Shape;103;p2"/>
          <p:cNvSpPr/>
          <p:nvPr/>
        </p:nvSpPr>
        <p:spPr>
          <a:xfrm rot="10800000">
            <a:off x="-3056" y="0"/>
            <a:ext cx="12191999" cy="3478809"/>
          </a:xfrm>
          <a:prstGeom prst="rect">
            <a:avLst/>
          </a:prstGeom>
          <a:blipFill rotWithShape="1">
            <a:blip r:embed="rId3">
              <a:alphaModFix amt="20000"/>
            </a:blip>
            <a:tile tx="88900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838200" y="381000"/>
            <a:ext cx="51816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</a:pPr>
            <a:r>
              <a:rPr lang="en-US"/>
              <a:t>MEET GROUP 4 TEAM</a:t>
            </a:r>
            <a:endParaRPr/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48690" y="3851043"/>
            <a:ext cx="2057010" cy="263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7384" y="3859810"/>
            <a:ext cx="2057010" cy="263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43016" y="3859810"/>
            <a:ext cx="2049927" cy="263687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 txBox="1"/>
          <p:nvPr/>
        </p:nvSpPr>
        <p:spPr>
          <a:xfrm>
            <a:off x="2528725" y="4232725"/>
            <a:ext cx="1377000" cy="1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Xiaojie</a:t>
            </a:r>
            <a:endParaRPr sz="2200" b="1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Luo</a:t>
            </a:r>
            <a:endParaRPr sz="220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Junior</a:t>
            </a:r>
            <a:endParaRPr sz="220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BAC ITM</a:t>
            </a:r>
            <a:endParaRPr sz="22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6334362" y="4232726"/>
            <a:ext cx="1376945" cy="180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Hieu</a:t>
            </a:r>
            <a:endParaRPr sz="2200" b="1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Vuong</a:t>
            </a:r>
            <a:endParaRPr sz="2200" b="1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Junior</a:t>
            </a:r>
            <a:endParaRPr sz="220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MAS ITM</a:t>
            </a:r>
            <a:endParaRPr sz="22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10243083" y="4232726"/>
            <a:ext cx="1711534" cy="207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Yulia Thonippara</a:t>
            </a:r>
            <a:endParaRPr sz="220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Senior</a:t>
            </a:r>
            <a:endParaRPr sz="220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BAC ITM</a:t>
            </a:r>
            <a:endParaRPr sz="220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ecd1420a2_4_11"/>
          <p:cNvSpPr txBox="1">
            <a:spLocks noGrp="1"/>
          </p:cNvSpPr>
          <p:nvPr>
            <p:ph type="title"/>
          </p:nvPr>
        </p:nvSpPr>
        <p:spPr>
          <a:xfrm>
            <a:off x="838200" y="36576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7" name="Google Shape;117;gaecd1420a2_4_11"/>
          <p:cNvSpPr txBox="1"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Talk about technology used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Demo ETL solution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Demo visualizations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Summary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Q&amp;A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3F2B4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rotWithShape="1">
            <a:blip r:embed="rId3">
              <a:alphaModFix amt="20000"/>
            </a:blip>
            <a:tile tx="88900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6" name="Google Shape;126;p3"/>
          <p:cNvSpPr txBox="1"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venir"/>
              <a:buNone/>
            </a:pPr>
            <a:r>
              <a:rPr lang="en-US" sz="3700"/>
              <a:t>Technology Used</a:t>
            </a:r>
            <a:endParaRPr/>
          </a:p>
        </p:txBody>
      </p:sp>
      <p:grpSp>
        <p:nvGrpSpPr>
          <p:cNvPr id="127" name="Google Shape;127;p3"/>
          <p:cNvGrpSpPr/>
          <p:nvPr/>
        </p:nvGrpSpPr>
        <p:grpSpPr>
          <a:xfrm>
            <a:off x="4807223" y="457913"/>
            <a:ext cx="7003777" cy="5842177"/>
            <a:chOff x="4807223" y="457913"/>
            <a:chExt cx="7003777" cy="5842177"/>
          </a:xfrm>
        </p:grpSpPr>
        <p:sp>
          <p:nvSpPr>
            <p:cNvPr id="128" name="Google Shape;128;p3"/>
            <p:cNvSpPr/>
            <p:nvPr/>
          </p:nvSpPr>
          <p:spPr>
            <a:xfrm>
              <a:off x="4807223" y="457913"/>
              <a:ext cx="7003777" cy="1669193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735141" y="457913"/>
              <a:ext cx="3151699" cy="1669193"/>
            </a:xfrm>
            <a:custGeom>
              <a:avLst/>
              <a:gdLst/>
              <a:ahLst/>
              <a:cxnLst/>
              <a:rect l="l" t="t" r="r" b="b"/>
              <a:pathLst>
                <a:path w="3151699" h="1669193" extrusionOk="0">
                  <a:moveTo>
                    <a:pt x="0" y="0"/>
                  </a:moveTo>
                  <a:lnTo>
                    <a:pt x="3151699" y="0"/>
                  </a:lnTo>
                  <a:lnTo>
                    <a:pt x="3151699" y="1669193"/>
                  </a:lnTo>
                  <a:lnTo>
                    <a:pt x="0" y="166919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76650" tIns="176650" rIns="176650" bIns="176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venir"/>
                <a:buNone/>
              </a:pPr>
              <a:r>
                <a:rPr lang="en-US" sz="25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Data integration and analytics platform:</a:t>
              </a:r>
              <a:endParaRPr sz="25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9886841" y="457913"/>
              <a:ext cx="1924158" cy="1669193"/>
            </a:xfrm>
            <a:custGeom>
              <a:avLst/>
              <a:gdLst/>
              <a:ahLst/>
              <a:cxnLst/>
              <a:rect l="l" t="t" r="r" b="b"/>
              <a:pathLst>
                <a:path w="1924158" h="1669193" extrusionOk="0">
                  <a:moveTo>
                    <a:pt x="0" y="0"/>
                  </a:moveTo>
                  <a:lnTo>
                    <a:pt x="1924158" y="0"/>
                  </a:lnTo>
                  <a:lnTo>
                    <a:pt x="1924158" y="1669193"/>
                  </a:lnTo>
                  <a:lnTo>
                    <a:pt x="0" y="166919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76650" tIns="176650" rIns="176650" bIns="176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Pentaho</a:t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4807223" y="2544405"/>
              <a:ext cx="7003777" cy="1669193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6735141" y="2544405"/>
              <a:ext cx="3151699" cy="1669193"/>
            </a:xfrm>
            <a:custGeom>
              <a:avLst/>
              <a:gdLst/>
              <a:ahLst/>
              <a:cxnLst/>
              <a:rect l="l" t="t" r="r" b="b"/>
              <a:pathLst>
                <a:path w="3151699" h="1669193" extrusionOk="0">
                  <a:moveTo>
                    <a:pt x="0" y="0"/>
                  </a:moveTo>
                  <a:lnTo>
                    <a:pt x="3151699" y="0"/>
                  </a:lnTo>
                  <a:lnTo>
                    <a:pt x="3151699" y="1669193"/>
                  </a:lnTo>
                  <a:lnTo>
                    <a:pt x="0" y="166919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76650" tIns="176650" rIns="176650" bIns="176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venir"/>
                <a:buNone/>
              </a:pPr>
              <a:r>
                <a:rPr lang="en-US" sz="25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Database Engine</a:t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9886841" y="2544405"/>
              <a:ext cx="1924158" cy="1669193"/>
            </a:xfrm>
            <a:custGeom>
              <a:avLst/>
              <a:gdLst/>
              <a:ahLst/>
              <a:cxnLst/>
              <a:rect l="l" t="t" r="r" b="b"/>
              <a:pathLst>
                <a:path w="1924158" h="1669193" extrusionOk="0">
                  <a:moveTo>
                    <a:pt x="0" y="0"/>
                  </a:moveTo>
                  <a:lnTo>
                    <a:pt x="1924158" y="0"/>
                  </a:lnTo>
                  <a:lnTo>
                    <a:pt x="1924158" y="1669193"/>
                  </a:lnTo>
                  <a:lnTo>
                    <a:pt x="0" y="166919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76650" tIns="176650" rIns="176650" bIns="176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MySQL Community Edition</a:t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807223" y="4630897"/>
              <a:ext cx="7003777" cy="1669193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 descr="Gears"/>
            <p:cNvSpPr/>
            <p:nvPr/>
          </p:nvSpPr>
          <p:spPr>
            <a:xfrm>
              <a:off x="5358057" y="5006465"/>
              <a:ext cx="918056" cy="91805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735141" y="4630897"/>
              <a:ext cx="3151699" cy="1669193"/>
            </a:xfrm>
            <a:custGeom>
              <a:avLst/>
              <a:gdLst/>
              <a:ahLst/>
              <a:cxnLst/>
              <a:rect l="l" t="t" r="r" b="b"/>
              <a:pathLst>
                <a:path w="3151699" h="1669193" extrusionOk="0">
                  <a:moveTo>
                    <a:pt x="0" y="0"/>
                  </a:moveTo>
                  <a:lnTo>
                    <a:pt x="3151699" y="0"/>
                  </a:lnTo>
                  <a:lnTo>
                    <a:pt x="3151699" y="1669193"/>
                  </a:lnTo>
                  <a:lnTo>
                    <a:pt x="0" y="166919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76650" tIns="176650" rIns="176650" bIns="176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venir"/>
                <a:buNone/>
              </a:pPr>
              <a:r>
                <a:rPr lang="en-US" sz="25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Visualization Tools:</a:t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9886841" y="4630897"/>
              <a:ext cx="1924158" cy="1669193"/>
            </a:xfrm>
            <a:custGeom>
              <a:avLst/>
              <a:gdLst/>
              <a:ahLst/>
              <a:cxnLst/>
              <a:rect l="l" t="t" r="r" b="b"/>
              <a:pathLst>
                <a:path w="1924158" h="1669193" extrusionOk="0">
                  <a:moveTo>
                    <a:pt x="0" y="0"/>
                  </a:moveTo>
                  <a:lnTo>
                    <a:pt x="1924158" y="0"/>
                  </a:lnTo>
                  <a:lnTo>
                    <a:pt x="1924158" y="1669193"/>
                  </a:lnTo>
                  <a:lnTo>
                    <a:pt x="0" y="166919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76650" tIns="176650" rIns="176650" bIns="176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Tableau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PowerBI</a:t>
              </a:r>
              <a:endParaRPr/>
            </a:p>
          </p:txBody>
        </p:sp>
        <p:sp>
          <p:nvSpPr>
            <p:cNvPr id="138" name="Google Shape;138;p3" descr="Database"/>
            <p:cNvSpPr/>
            <p:nvPr/>
          </p:nvSpPr>
          <p:spPr>
            <a:xfrm>
              <a:off x="5358057" y="2919973"/>
              <a:ext cx="918056" cy="91805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 descr="Computer"/>
            <p:cNvSpPr/>
            <p:nvPr/>
          </p:nvSpPr>
          <p:spPr>
            <a:xfrm>
              <a:off x="5358057" y="833481"/>
              <a:ext cx="918056" cy="91805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6" name="Google Shape;146;p4"/>
          <p:cNvSpPr txBox="1"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</a:pPr>
            <a:r>
              <a:rPr lang="en-US">
                <a:solidFill>
                  <a:schemeClr val="dk2"/>
                </a:solidFill>
              </a:rPr>
              <a:t>Data Source</a:t>
            </a:r>
            <a:endParaRPr/>
          </a:p>
        </p:txBody>
      </p:sp>
      <p:sp>
        <p:nvSpPr>
          <p:cNvPr id="147" name="Google Shape;147;p4"/>
          <p:cNvSpPr txBox="1">
            <a:spLocks noGrp="1"/>
          </p:cNvSpPr>
          <p:nvPr>
            <p:ph type="body" idx="1"/>
          </p:nvPr>
        </p:nvSpPr>
        <p:spPr>
          <a:xfrm>
            <a:off x="825797" y="2384474"/>
            <a:ext cx="8762436" cy="37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1800">
                <a:solidFill>
                  <a:schemeClr val="dk2"/>
                </a:solidFill>
              </a:rPr>
              <a:t>COVID-19 Data Repository by the Center for Systems Science and Engineering (CSSE) at Johns Hopkins University.</a:t>
            </a:r>
            <a:endParaRPr/>
          </a:p>
          <a:p>
            <a:pPr marL="45720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sz="1800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https://github.com/CSSEGISandData/COVID-19</a:t>
            </a:r>
            <a:endParaRPr sz="1800">
              <a:solidFill>
                <a:schemeClr val="dk2"/>
              </a:solidFill>
            </a:endParaRPr>
          </a:p>
          <a:p>
            <a:pPr marL="457200" lvl="0" indent="-35560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-US" sz="1800" b="1">
                <a:solidFill>
                  <a:schemeClr val="dk2"/>
                </a:solidFill>
              </a:rPr>
              <a:t>Our focus:</a:t>
            </a:r>
            <a:r>
              <a:rPr lang="en-US" sz="1800">
                <a:solidFill>
                  <a:schemeClr val="dk2"/>
                </a:solidFill>
              </a:rPr>
              <a:t> USA daily state reports from 04/12/2020 till 12/01/2020</a:t>
            </a:r>
            <a:endParaRPr/>
          </a:p>
        </p:txBody>
      </p:sp>
      <p:sp>
        <p:nvSpPr>
          <p:cNvPr id="148" name="Google Shape;148;p4"/>
          <p:cNvSpPr/>
          <p:nvPr/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rgbClr val="3F2B4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10048481" y="0"/>
            <a:ext cx="2143519" cy="6858000"/>
          </a:xfrm>
          <a:prstGeom prst="rect">
            <a:avLst/>
          </a:prstGeom>
          <a:blipFill rotWithShape="1">
            <a:blip r:embed="rId4">
              <a:alphaModFix amt="40000"/>
            </a:blip>
            <a:tile tx="889000" ty="0" sx="100000" sy="100000" flip="xy" algn="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6" name="Google Shape;156;p5"/>
          <p:cNvSpPr txBox="1">
            <a:spLocks noGrp="1"/>
          </p:cNvSpPr>
          <p:nvPr>
            <p:ph type="title"/>
          </p:nvPr>
        </p:nvSpPr>
        <p:spPr>
          <a:xfrm>
            <a:off x="896126" y="559813"/>
            <a:ext cx="87630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</a:pPr>
            <a:r>
              <a:rPr lang="en-US">
                <a:solidFill>
                  <a:schemeClr val="dk2"/>
                </a:solidFill>
              </a:rPr>
              <a:t>Key Research Takeaways: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7" name="Google Shape;157;p5"/>
          <p:cNvSpPr txBox="1">
            <a:spLocks noGrp="1"/>
          </p:cNvSpPr>
          <p:nvPr>
            <p:ph type="body" idx="1"/>
          </p:nvPr>
        </p:nvSpPr>
        <p:spPr>
          <a:xfrm>
            <a:off x="825797" y="2384474"/>
            <a:ext cx="8762436" cy="37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60400" lvl="0" indent="-514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venir"/>
              <a:buAutoNum type="arabicPeriod"/>
            </a:pPr>
            <a:r>
              <a:rPr lang="en-US" sz="1700">
                <a:solidFill>
                  <a:schemeClr val="dk2"/>
                </a:solidFill>
              </a:rPr>
              <a:t>In general, as the incident rate increases across the United States, at the same time the mortality rate goes down;</a:t>
            </a:r>
            <a:endParaRPr/>
          </a:p>
          <a:p>
            <a:pPr marL="1117600" lvl="1" indent="-5143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300"/>
              <a:buChar char="•"/>
            </a:pPr>
            <a:r>
              <a:rPr lang="en-US" sz="1700">
                <a:solidFill>
                  <a:schemeClr val="dk2"/>
                </a:solidFill>
              </a:rPr>
              <a:t>New York - peaked at a higher level (populous state);</a:t>
            </a:r>
            <a:endParaRPr/>
          </a:p>
          <a:p>
            <a:pPr marL="1117600" lvl="1" indent="-5143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300"/>
              <a:buChar char="•"/>
            </a:pPr>
            <a:r>
              <a:rPr lang="en-US" sz="1700">
                <a:solidFill>
                  <a:schemeClr val="dk2"/>
                </a:solidFill>
              </a:rPr>
              <a:t>Florida - as incident rate went down during the summer, the mortality rate went up. We think the higher senior citizen population can be an explanation;</a:t>
            </a:r>
            <a:endParaRPr/>
          </a:p>
          <a:p>
            <a:pPr marL="660400" lvl="0" indent="-5143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Avenir"/>
              <a:buAutoNum type="arabicPeriod"/>
            </a:pPr>
            <a:r>
              <a:rPr lang="en-US" sz="1700">
                <a:solidFill>
                  <a:schemeClr val="dk2"/>
                </a:solidFill>
              </a:rPr>
              <a:t>The number of people tested is correlated with the number of confirmed cases;</a:t>
            </a:r>
            <a:endParaRPr/>
          </a:p>
          <a:p>
            <a:pPr marL="660400" lvl="0" indent="-5143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Avenir"/>
              <a:buAutoNum type="arabicPeriod"/>
            </a:pPr>
            <a:r>
              <a:rPr lang="en-US" sz="1700">
                <a:solidFill>
                  <a:schemeClr val="dk2"/>
                </a:solidFill>
              </a:rPr>
              <a:t>California has the highest number of confirmed cases, while New York has the highest mortality rate;</a:t>
            </a:r>
            <a:endParaRPr/>
          </a:p>
          <a:p>
            <a:pPr marL="660400" lvl="0" indent="-5143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Avenir"/>
              <a:buAutoNum type="arabicPeriod"/>
            </a:pPr>
            <a:r>
              <a:rPr lang="en-US" sz="1700">
                <a:solidFill>
                  <a:schemeClr val="dk2"/>
                </a:solidFill>
              </a:rPr>
              <a:t>Texas is reporting the highest number of people recovered;</a:t>
            </a:r>
            <a:endParaRPr/>
          </a:p>
        </p:txBody>
      </p:sp>
      <p:sp>
        <p:nvSpPr>
          <p:cNvPr id="158" name="Google Shape;158;p5"/>
          <p:cNvSpPr/>
          <p:nvPr/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rgbClr val="3F2B4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10048481" y="0"/>
            <a:ext cx="2143519" cy="6858000"/>
          </a:xfrm>
          <a:prstGeom prst="rect">
            <a:avLst/>
          </a:prstGeom>
          <a:blipFill rotWithShape="1">
            <a:blip r:embed="rId3">
              <a:alphaModFix amt="40000"/>
            </a:blip>
            <a:tile tx="889000" ty="0" sx="100000" sy="100000" flip="xy" algn="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rgbClr val="3F2B4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5" name="Google Shape;165;p6"/>
          <p:cNvPicPr preferRelativeResize="0"/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0" y="1"/>
            <a:ext cx="12192000" cy="139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6"/>
          <p:cNvSpPr/>
          <p:nvPr/>
        </p:nvSpPr>
        <p:spPr>
          <a:xfrm>
            <a:off x="3048" y="-2627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lt2">
              <a:alpha val="60784"/>
            </a:schemeClr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0" y="1"/>
            <a:ext cx="12192000" cy="3900328"/>
          </a:xfrm>
          <a:prstGeom prst="rect">
            <a:avLst/>
          </a:prstGeom>
          <a:solidFill>
            <a:srgbClr val="3F2B4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9" name="Google Shape;169;p6"/>
          <p:cNvSpPr/>
          <p:nvPr/>
        </p:nvSpPr>
        <p:spPr>
          <a:xfrm rot="10800000">
            <a:off x="-4" y="-1"/>
            <a:ext cx="12191999" cy="3909853"/>
          </a:xfrm>
          <a:prstGeom prst="rect">
            <a:avLst/>
          </a:prstGeom>
          <a:blipFill rotWithShape="1">
            <a:blip r:embed="rId4">
              <a:alphaModFix amt="20000"/>
            </a:blip>
            <a:tile tx="88900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0" name="Google Shape;170;p6"/>
          <p:cNvSpPr txBox="1">
            <a:spLocks noGrp="1"/>
          </p:cNvSpPr>
          <p:nvPr>
            <p:ph type="title"/>
          </p:nvPr>
        </p:nvSpPr>
        <p:spPr>
          <a:xfrm>
            <a:off x="7409930" y="744909"/>
            <a:ext cx="3776416" cy="2912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</a:pPr>
            <a:r>
              <a:rPr lang="en-US"/>
              <a:t>Thank you! </a:t>
            </a:r>
            <a:br>
              <a:rPr lang="en-US"/>
            </a:br>
            <a:r>
              <a:rPr lang="en-US"/>
              <a:t>Questions?</a:t>
            </a:r>
            <a:br>
              <a:rPr lang="en-US"/>
            </a:br>
            <a:endParaRPr/>
          </a:p>
        </p:txBody>
      </p:sp>
      <p:pic>
        <p:nvPicPr>
          <p:cNvPr id="171" name="Google Shape;171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1900" y="481800"/>
            <a:ext cx="57150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2A1C32"/>
      </a:dk2>
      <a:lt2>
        <a:srgbClr val="F0F3F3"/>
      </a:lt2>
      <a:accent1>
        <a:srgbClr val="D53B48"/>
      </a:accent1>
      <a:accent2>
        <a:srgbClr val="C32977"/>
      </a:accent2>
      <a:accent3>
        <a:srgbClr val="D53BC9"/>
      </a:accent3>
      <a:accent4>
        <a:srgbClr val="8F29C3"/>
      </a:accent4>
      <a:accent5>
        <a:srgbClr val="613BD5"/>
      </a:accent5>
      <a:accent6>
        <a:srgbClr val="2C46C4"/>
      </a:accent6>
      <a:hlink>
        <a:srgbClr val="743F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Widescreen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Nunito</vt:lpstr>
      <vt:lpstr>Avenir</vt:lpstr>
      <vt:lpstr>Arial</vt:lpstr>
      <vt:lpstr>Calibri</vt:lpstr>
      <vt:lpstr>BlockprintVTI</vt:lpstr>
      <vt:lpstr>COVID 19  Final Presentation ITMD 526 Fall ‘20</vt:lpstr>
      <vt:lpstr>MEET GROUP 4 TEAM</vt:lpstr>
      <vt:lpstr>Agenda</vt:lpstr>
      <vt:lpstr>Technology Used</vt:lpstr>
      <vt:lpstr>Data Source</vt:lpstr>
      <vt:lpstr>Key Research Takeaways:</vt:lpstr>
      <vt:lpstr>Thank you! 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 Final Presentation ITMD 526 Fall ‘20</dc:title>
  <dc:creator>Yulia Thonippara</dc:creator>
  <cp:lastModifiedBy>罗 晓洁</cp:lastModifiedBy>
  <cp:revision>1</cp:revision>
  <dcterms:created xsi:type="dcterms:W3CDTF">2020-12-03T18:45:43Z</dcterms:created>
  <dcterms:modified xsi:type="dcterms:W3CDTF">2020-12-07T00:49:56Z</dcterms:modified>
</cp:coreProperties>
</file>