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4C86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11" autoAdjust="0"/>
    <p:restoredTop sz="94706" autoAdjust="0"/>
  </p:normalViewPr>
  <p:slideViewPr>
    <p:cSldViewPr snapToGrid="0" snapToObjects="1" showGuides="1">
      <p:cViewPr>
        <p:scale>
          <a:sx n="94" d="100"/>
          <a:sy n="94" d="100"/>
        </p:scale>
        <p:origin x="16688" y="14424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149D8-1E6F-DD48-B8BE-B0B30042D4CD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0"/>
      <dgm:spPr/>
    </dgm:pt>
    <dgm:pt modelId="{32042951-3926-CF47-858A-C98C255DC62C}">
      <dgm:prSet phldrT="[Text]" phldr="1"/>
      <dgm:spPr/>
      <dgm:t>
        <a:bodyPr/>
        <a:lstStyle/>
        <a:p>
          <a:endParaRPr lang="en-US"/>
        </a:p>
      </dgm:t>
    </dgm:pt>
    <dgm:pt modelId="{24674787-4156-CC41-A83D-05D63ED8D616}" type="parTrans" cxnId="{70B2ECEF-7F38-A64A-8748-2C20EF2F610F}">
      <dgm:prSet/>
      <dgm:spPr/>
      <dgm:t>
        <a:bodyPr/>
        <a:lstStyle/>
        <a:p>
          <a:endParaRPr lang="en-US"/>
        </a:p>
      </dgm:t>
    </dgm:pt>
    <dgm:pt modelId="{69A3C8F2-D5E2-F747-8A65-44DA0A680A8D}" type="sibTrans" cxnId="{70B2ECEF-7F38-A64A-8748-2C20EF2F610F}">
      <dgm:prSet/>
      <dgm:spPr/>
      <dgm:t>
        <a:bodyPr/>
        <a:lstStyle/>
        <a:p>
          <a:endParaRPr lang="en-US"/>
        </a:p>
      </dgm:t>
    </dgm:pt>
    <dgm:pt modelId="{00927981-BC2B-9F4E-8D72-82CD3DEFF5D6}">
      <dgm:prSet phldrT="[Text]" phldr="1"/>
      <dgm:spPr/>
      <dgm:t>
        <a:bodyPr/>
        <a:lstStyle/>
        <a:p>
          <a:endParaRPr lang="en-US"/>
        </a:p>
      </dgm:t>
    </dgm:pt>
    <dgm:pt modelId="{DF55904F-1AE0-1744-9887-C186D5765E7B}" type="parTrans" cxnId="{7D2023D3-17F2-ED46-A11A-AFFA7CF0272E}">
      <dgm:prSet/>
      <dgm:spPr/>
      <dgm:t>
        <a:bodyPr/>
        <a:lstStyle/>
        <a:p>
          <a:endParaRPr lang="en-US"/>
        </a:p>
      </dgm:t>
    </dgm:pt>
    <dgm:pt modelId="{D3D7A9FE-80FA-0849-B2B0-BBC719D76846}" type="sibTrans" cxnId="{7D2023D3-17F2-ED46-A11A-AFFA7CF0272E}">
      <dgm:prSet/>
      <dgm:spPr/>
      <dgm:t>
        <a:bodyPr/>
        <a:lstStyle/>
        <a:p>
          <a:endParaRPr lang="en-US"/>
        </a:p>
      </dgm:t>
    </dgm:pt>
    <dgm:pt modelId="{582D2A40-3530-4D47-A400-AE282C17A01A}">
      <dgm:prSet phldrT="[Text]" phldr="1"/>
      <dgm:spPr/>
      <dgm:t>
        <a:bodyPr/>
        <a:lstStyle/>
        <a:p>
          <a:endParaRPr lang="en-US"/>
        </a:p>
      </dgm:t>
    </dgm:pt>
    <dgm:pt modelId="{49059FFA-00EA-DC4B-BBB4-00BB5750EA25}" type="parTrans" cxnId="{608C05DE-13E2-C94F-BE8F-A682D0D33F40}">
      <dgm:prSet/>
      <dgm:spPr/>
      <dgm:t>
        <a:bodyPr/>
        <a:lstStyle/>
        <a:p>
          <a:endParaRPr lang="en-US"/>
        </a:p>
      </dgm:t>
    </dgm:pt>
    <dgm:pt modelId="{84E20AB9-7F2D-B44F-BECB-D49C55D4144F}" type="sibTrans" cxnId="{608C05DE-13E2-C94F-BE8F-A682D0D33F40}">
      <dgm:prSet/>
      <dgm:spPr/>
      <dgm:t>
        <a:bodyPr/>
        <a:lstStyle/>
        <a:p>
          <a:endParaRPr lang="en-US"/>
        </a:p>
      </dgm:t>
    </dgm:pt>
    <dgm:pt modelId="{A2D24F5D-2F8A-1C47-9FB6-640AE37711F5}" type="pres">
      <dgm:prSet presAssocID="{F01149D8-1E6F-DD48-B8BE-B0B30042D4CD}" presName="Name0" presStyleCnt="0">
        <dgm:presLayoutVars>
          <dgm:dir/>
          <dgm:resizeHandles val="exact"/>
        </dgm:presLayoutVars>
      </dgm:prSet>
      <dgm:spPr/>
    </dgm:pt>
    <dgm:pt modelId="{0090A218-3F6A-A048-865F-54E0CD47C808}" type="pres">
      <dgm:prSet presAssocID="{32042951-3926-CF47-858A-C98C255DC6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F7A04-5974-9C4B-9DE0-433C4BDFD6E5}" type="pres">
      <dgm:prSet presAssocID="{69A3C8F2-D5E2-F747-8A65-44DA0A680A8D}" presName="parSpace" presStyleCnt="0"/>
      <dgm:spPr/>
    </dgm:pt>
    <dgm:pt modelId="{09AD922E-7B7B-B34B-A877-1714D74E143F}" type="pres">
      <dgm:prSet presAssocID="{00927981-BC2B-9F4E-8D72-82CD3DEFF5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14B35-69B6-804A-96BE-CD609630B3C0}" type="pres">
      <dgm:prSet presAssocID="{D3D7A9FE-80FA-0849-B2B0-BBC719D76846}" presName="parSpace" presStyleCnt="0"/>
      <dgm:spPr/>
    </dgm:pt>
    <dgm:pt modelId="{A057883D-B266-4A44-8AC6-3AA04FBB40B1}" type="pres">
      <dgm:prSet presAssocID="{582D2A40-3530-4D47-A400-AE282C17A01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023D3-17F2-ED46-A11A-AFFA7CF0272E}" srcId="{F01149D8-1E6F-DD48-B8BE-B0B30042D4CD}" destId="{00927981-BC2B-9F4E-8D72-82CD3DEFF5D6}" srcOrd="1" destOrd="0" parTransId="{DF55904F-1AE0-1744-9887-C186D5765E7B}" sibTransId="{D3D7A9FE-80FA-0849-B2B0-BBC719D76846}"/>
    <dgm:cxn modelId="{70B2ECEF-7F38-A64A-8748-2C20EF2F610F}" srcId="{F01149D8-1E6F-DD48-B8BE-B0B30042D4CD}" destId="{32042951-3926-CF47-858A-C98C255DC62C}" srcOrd="0" destOrd="0" parTransId="{24674787-4156-CC41-A83D-05D63ED8D616}" sibTransId="{69A3C8F2-D5E2-F747-8A65-44DA0A680A8D}"/>
    <dgm:cxn modelId="{9EFA83BC-0E96-1C40-A03A-43BDE191453E}" type="presOf" srcId="{582D2A40-3530-4D47-A400-AE282C17A01A}" destId="{A057883D-B266-4A44-8AC6-3AA04FBB40B1}" srcOrd="0" destOrd="0" presId="urn:microsoft.com/office/officeart/2005/8/layout/hChevron3"/>
    <dgm:cxn modelId="{DDF67785-1E3B-2241-A6A3-E59B9B449AD7}" type="presOf" srcId="{00927981-BC2B-9F4E-8D72-82CD3DEFF5D6}" destId="{09AD922E-7B7B-B34B-A877-1714D74E143F}" srcOrd="0" destOrd="0" presId="urn:microsoft.com/office/officeart/2005/8/layout/hChevron3"/>
    <dgm:cxn modelId="{608C05DE-13E2-C94F-BE8F-A682D0D33F40}" srcId="{F01149D8-1E6F-DD48-B8BE-B0B30042D4CD}" destId="{582D2A40-3530-4D47-A400-AE282C17A01A}" srcOrd="2" destOrd="0" parTransId="{49059FFA-00EA-DC4B-BBB4-00BB5750EA25}" sibTransId="{84E20AB9-7F2D-B44F-BECB-D49C55D4144F}"/>
    <dgm:cxn modelId="{14C98038-849A-714C-9AF4-CC51AFB84215}" type="presOf" srcId="{32042951-3926-CF47-858A-C98C255DC62C}" destId="{0090A218-3F6A-A048-865F-54E0CD47C808}" srcOrd="0" destOrd="0" presId="urn:microsoft.com/office/officeart/2005/8/layout/hChevron3"/>
    <dgm:cxn modelId="{6BD47942-001A-634A-99ED-FFE225B40592}" type="presOf" srcId="{F01149D8-1E6F-DD48-B8BE-B0B30042D4CD}" destId="{A2D24F5D-2F8A-1C47-9FB6-640AE37711F5}" srcOrd="0" destOrd="0" presId="urn:microsoft.com/office/officeart/2005/8/layout/hChevron3"/>
    <dgm:cxn modelId="{9393D664-3291-3246-82DF-EFC4BCC9D60C}" type="presParOf" srcId="{A2D24F5D-2F8A-1C47-9FB6-640AE37711F5}" destId="{0090A218-3F6A-A048-865F-54E0CD47C808}" srcOrd="0" destOrd="0" presId="urn:microsoft.com/office/officeart/2005/8/layout/hChevron3"/>
    <dgm:cxn modelId="{7D777009-FE6F-9C48-BD2F-1459EBF3BB75}" type="presParOf" srcId="{A2D24F5D-2F8A-1C47-9FB6-640AE37711F5}" destId="{33DF7A04-5974-9C4B-9DE0-433C4BDFD6E5}" srcOrd="1" destOrd="0" presId="urn:microsoft.com/office/officeart/2005/8/layout/hChevron3"/>
    <dgm:cxn modelId="{031C9B20-398A-FB47-B318-3E100497F7C2}" type="presParOf" srcId="{A2D24F5D-2F8A-1C47-9FB6-640AE37711F5}" destId="{09AD922E-7B7B-B34B-A877-1714D74E143F}" srcOrd="2" destOrd="0" presId="urn:microsoft.com/office/officeart/2005/8/layout/hChevron3"/>
    <dgm:cxn modelId="{BE9CAE7C-0650-E240-8248-94C487F01561}" type="presParOf" srcId="{A2D24F5D-2F8A-1C47-9FB6-640AE37711F5}" destId="{8BE14B35-69B6-804A-96BE-CD609630B3C0}" srcOrd="3" destOrd="0" presId="urn:microsoft.com/office/officeart/2005/8/layout/hChevron3"/>
    <dgm:cxn modelId="{D61E0CA4-CE72-2B4D-B5F0-BBBF82F77EB9}" type="presParOf" srcId="{A2D24F5D-2F8A-1C47-9FB6-640AE37711F5}" destId="{A057883D-B266-4A44-8AC6-3AA04FBB40B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A218-3F6A-A048-865F-54E0CD47C808}">
      <dsp:nvSpPr>
        <dsp:cNvPr id="0" name=""/>
        <dsp:cNvSpPr/>
      </dsp:nvSpPr>
      <dsp:spPr>
        <a:xfrm>
          <a:off x="3475" y="1811505"/>
          <a:ext cx="3039220" cy="121568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3475" y="1811505"/>
        <a:ext cx="2735298" cy="1215688"/>
      </dsp:txXfrm>
    </dsp:sp>
    <dsp:sp modelId="{09AD922E-7B7B-B34B-A877-1714D74E143F}">
      <dsp:nvSpPr>
        <dsp:cNvPr id="0" name=""/>
        <dsp:cNvSpPr/>
      </dsp:nvSpPr>
      <dsp:spPr>
        <a:xfrm>
          <a:off x="2434852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6" tIns="136017" rIns="68009" bIns="136017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3042696" y="1811505"/>
        <a:ext cx="1823532" cy="1215688"/>
      </dsp:txXfrm>
    </dsp:sp>
    <dsp:sp modelId="{A057883D-B266-4A44-8AC6-3AA04FBB40B1}">
      <dsp:nvSpPr>
        <dsp:cNvPr id="0" name=""/>
        <dsp:cNvSpPr/>
      </dsp:nvSpPr>
      <dsp:spPr>
        <a:xfrm>
          <a:off x="4866228" y="1811505"/>
          <a:ext cx="3039220" cy="12156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6" tIns="136017" rIns="68009" bIns="136017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5474072" y="1811505"/>
        <a:ext cx="1823532" cy="121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3/9/15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0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3/9/15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58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dirty="0" smtClean="0"/>
              <a:t>Click here to add the poster title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www.facebook.com/pages/PosterPresentationscom/217914411419?v=app_4949752878&amp;ref=ts" TargetMode="External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www.facebook.com/pages/PosterPresentationscom/217914411419?v=app_4949752878&amp;ref=ts" TargetMode="External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3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150536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29386670" y="5257800"/>
            <a:ext cx="13585371" cy="26746200"/>
          </a:xfrm>
          <a:prstGeom prst="rect">
            <a:avLst/>
          </a:prstGeom>
          <a:solidFill>
            <a:schemeClr val="bg1"/>
          </a:solidFill>
          <a:ln w="9525">
            <a:solidFill>
              <a:srgbClr val="3A4C86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1582402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819153" y="32232601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5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2011</a:t>
            </a:r>
            <a:endParaRPr lang="en-US" sz="5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222126" y="0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40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4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3200" baseline="0" dirty="0" smtClean="0">
                <a:latin typeface="Trebuchet MS" pitchFamily="34" charset="0"/>
              </a:rPr>
            </a:br>
            <a:r>
              <a:rPr lang="en-US" sz="32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40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Go to the </a:t>
            </a:r>
            <a:r>
              <a:rPr lang="en-US" sz="3200" baseline="0" dirty="0" smtClean="0">
                <a:latin typeface="Trebuchet MS" pitchFamily="34" charset="0"/>
              </a:rPr>
              <a:t>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 baseline="0" dirty="0" smtClean="0">
                <a:latin typeface="Trebuchet MS" pitchFamily="34" charset="0"/>
              </a:rPr>
            </a:b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 baseline="0" dirty="0" smtClean="0">
                <a:latin typeface="Trebuchet MS" pitchFamily="34" charset="0"/>
              </a:rPr>
              <a:t>once</a:t>
            </a:r>
            <a:r>
              <a:rPr lang="en-US" sz="32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3200" dirty="0" smtClean="0">
                <a:latin typeface="Trebuchet MS" pitchFamily="34" charset="0"/>
              </a:rPr>
              <a:t>This template has four</a:t>
            </a: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the layout options.</a:t>
            </a:r>
            <a:endParaRPr lang="en-US" sz="3200" dirty="0" smtClean="0"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TEXT: </a:t>
            </a:r>
            <a:r>
              <a:rPr lang="en-US" sz="32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PHOTOS: </a:t>
            </a:r>
            <a:r>
              <a:rPr lang="en-US" sz="32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3200" u="sng" baseline="0" dirty="0" smtClean="0">
                <a:latin typeface="Trebuchet MS" pitchFamily="34" charset="0"/>
              </a:rPr>
              <a:t>first</a:t>
            </a:r>
            <a:r>
              <a:rPr lang="en-US" sz="32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3200" b="1" u="sng" baseline="0" dirty="0" smtClean="0">
                <a:latin typeface="Trebuchet MS" pitchFamily="34" charset="0"/>
              </a:rPr>
              <a:t>TABLES: </a:t>
            </a:r>
            <a:r>
              <a:rPr lang="en-US" sz="32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 baseline="0" dirty="0" smtClean="0">
                <a:latin typeface="Trebuchet MS" pitchFamily="34" charset="0"/>
              </a:rPr>
              <a:t>right-click</a:t>
            </a:r>
            <a:r>
              <a:rPr lang="en-US" sz="32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32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3134780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2000" baseline="0" dirty="0" smtClean="0">
              <a:latin typeface="Trebuchet MS" pitchFamily="34" charset="0"/>
            </a:endParaRPr>
          </a:p>
          <a:p>
            <a:pPr defTabSz="4389219"/>
            <a:endParaRPr lang="en-US" sz="2000" dirty="0" smtClean="0"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388" y="-19596"/>
            <a:ext cx="10050462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 rtlCol="0" anchor="t" anchorCtr="0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44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3200" b="1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This PowerPoint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2007 template produces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 36”x48” professional  poster. It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3200" baseline="0" dirty="0" smtClean="0">
                <a:latin typeface="Trebuchet MS" pitchFamily="34" charset="0"/>
              </a:rPr>
              <a:t> text, and graphics</a:t>
            </a:r>
            <a:r>
              <a:rPr lang="en-US" sz="3200" dirty="0" smtClean="0">
                <a:latin typeface="Trebuchet MS" pitchFamily="34" charset="0"/>
              </a:rPr>
              <a:t>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it to create your presentation. Then send</a:t>
            </a:r>
            <a:r>
              <a:rPr lang="en-US" sz="3200" baseline="0" dirty="0" smtClean="0">
                <a:latin typeface="Trebuchet MS" pitchFamily="34" charset="0"/>
              </a:rPr>
              <a:t> it </a:t>
            </a:r>
            <a:r>
              <a:rPr lang="en-US" sz="3200" dirty="0" smtClean="0">
                <a:latin typeface="Trebuchet MS" pitchFamily="34" charset="0"/>
              </a:rPr>
              <a:t>to </a:t>
            </a:r>
            <a:r>
              <a:rPr lang="en-US" sz="3200" b="1" dirty="0" smtClean="0">
                <a:latin typeface="Trebuchet MS" pitchFamily="34" charset="0"/>
              </a:rPr>
              <a:t>PosterPresentations.com</a:t>
            </a:r>
            <a:r>
              <a:rPr lang="en-US" sz="32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3200" dirty="0" smtClean="0">
                <a:latin typeface="Trebuchet MS" pitchFamily="34" charset="0"/>
              </a:rPr>
            </a:br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We provide a series of </a:t>
            </a:r>
            <a:r>
              <a:rPr lang="en-US" sz="3200" b="1" dirty="0" smtClean="0">
                <a:latin typeface="Trebuchet MS" pitchFamily="34" charset="0"/>
              </a:rPr>
              <a:t>online tutorials</a:t>
            </a:r>
            <a:r>
              <a:rPr lang="en-US" sz="32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View our online</a:t>
            </a:r>
            <a:r>
              <a:rPr lang="en-US" sz="3200" baseline="0" dirty="0" smtClean="0">
                <a:latin typeface="Trebuchet MS" pitchFamily="34" charset="0"/>
              </a:rPr>
              <a:t> tutorials at: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 smtClean="0">
                <a:latin typeface="Trebuchet MS" pitchFamily="34" charset="0"/>
              </a:rPr>
              <a:t/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(copy</a:t>
            </a:r>
            <a:r>
              <a:rPr lang="en-US" sz="32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For assistance and to order your printed poster</a:t>
            </a:r>
            <a:r>
              <a:rPr lang="en-US" sz="32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at </a:t>
            </a:r>
            <a:r>
              <a:rPr lang="en-US" sz="40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endParaRPr lang="en-US" sz="4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3200" baseline="0" dirty="0" smtClean="0">
                <a:latin typeface="Trebuchet MS" pitchFamily="34" charset="0"/>
              </a:rPr>
              <a:t> </a:t>
            </a:r>
            <a:r>
              <a:rPr lang="en-US" sz="3200" dirty="0" smtClean="0">
                <a:latin typeface="Trebuchet MS" pitchFamily="34" charset="0"/>
              </a:rPr>
              <a:t>Drag a placeholder onto the</a:t>
            </a:r>
            <a:r>
              <a:rPr lang="en-US" sz="3200" baseline="0" dirty="0" smtClean="0">
                <a:latin typeface="Trebuchet MS" pitchFamily="34" charset="0"/>
              </a:rPr>
              <a:t> poster area,</a:t>
            </a:r>
            <a:r>
              <a:rPr lang="en-US" sz="3200" dirty="0" smtClean="0">
                <a:latin typeface="Trebuchet MS" pitchFamily="34" charset="0"/>
              </a:rPr>
              <a:t> size it, and click it to edit.</a:t>
            </a: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/>
            <a:r>
              <a:rPr lang="en-US" sz="3200" dirty="0" smtClean="0">
                <a:latin typeface="Trebuchet MS" pitchFamily="34" charset="0"/>
              </a:rPr>
              <a:t>Move</a:t>
            </a:r>
            <a:r>
              <a:rPr lang="en-US" sz="32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/>
            <a:r>
              <a:rPr lang="en-US" sz="32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/>
            <a:r>
              <a:rPr lang="en-US" sz="32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defTabSz="4389219"/>
            <a:endParaRPr lang="en-US" sz="3200" baseline="0" dirty="0" smtClean="0"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dirty="0" smtClean="0">
              <a:latin typeface="Trebuchet MS" pitchFamily="34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/>
            <a:endParaRPr lang="en-US" sz="32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0486" y="21297014"/>
            <a:ext cx="10018560" cy="777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8247" y="15525143"/>
            <a:ext cx="4741366" cy="305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2926" y="13118821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44487740" y="30588807"/>
            <a:ext cx="9160286" cy="2185208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© 2011 PosterPresentations.com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3200" dirty="0" smtClean="0">
                <a:solidFill>
                  <a:schemeClr val="bg1"/>
                </a:solidFill>
              </a:rPr>
              <a:t>2117 Fourth Street ,</a:t>
            </a:r>
            <a:r>
              <a:rPr lang="en-US" sz="3200" baseline="0" dirty="0" smtClean="0">
                <a:solidFill>
                  <a:schemeClr val="bg1"/>
                </a:solidFill>
              </a:rPr>
              <a:t> Unit C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Berkeley CA 94710</a:t>
            </a:r>
            <a:br>
              <a:rPr lang="en-US" sz="3200" baseline="0" dirty="0" smtClean="0">
                <a:solidFill>
                  <a:schemeClr val="bg1"/>
                </a:solidFill>
              </a:rPr>
            </a:br>
            <a:r>
              <a:rPr lang="en-US" sz="3200" baseline="0" dirty="0" smtClean="0">
                <a:solidFill>
                  <a:schemeClr val="bg1"/>
                </a:solidFill>
              </a:rPr>
              <a:t>    </a:t>
            </a:r>
            <a:r>
              <a:rPr lang="en-US" sz="32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3600" b="1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-10239857" y="31696514"/>
            <a:ext cx="9771398" cy="1090621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45342598" y="28154090"/>
              <a:ext cx="86711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Facebook page.</a:t>
              </a:r>
              <a:b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26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26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  <a:endParaRPr lang="en-US" sz="26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2126" y="30500133"/>
            <a:ext cx="1005046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0486" y="11582400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028" y="4841856"/>
            <a:ext cx="10018560" cy="160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jpg"/><Relationship Id="rId23" Type="http://schemas.openxmlformats.org/officeDocument/2006/relationships/image" Target="../media/image17.png"/><Relationship Id="rId24" Type="http://schemas.openxmlformats.org/officeDocument/2006/relationships/image" Target="../media/image18.jpe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1" Type="http://schemas.openxmlformats.org/officeDocument/2006/relationships/image" Target="../media/image7.jpeg"/><Relationship Id="rId12" Type="http://schemas.microsoft.com/office/2007/relationships/hdphoto" Target="../media/hdphoto1.wdp"/><Relationship Id="rId13" Type="http://schemas.openxmlformats.org/officeDocument/2006/relationships/image" Target="../media/image8.png"/><Relationship Id="rId14" Type="http://schemas.microsoft.com/office/2007/relationships/hdphoto" Target="../media/hdphoto2.wdp"/><Relationship Id="rId15" Type="http://schemas.openxmlformats.org/officeDocument/2006/relationships/image" Target="../media/image9.jpg"/><Relationship Id="rId16" Type="http://schemas.openxmlformats.org/officeDocument/2006/relationships/image" Target="../media/image10.jpg"/><Relationship Id="rId17" Type="http://schemas.openxmlformats.org/officeDocument/2006/relationships/image" Target="../media/image11.jpg"/><Relationship Id="rId18" Type="http://schemas.openxmlformats.org/officeDocument/2006/relationships/image" Target="../media/image12.jpg"/><Relationship Id="rId19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Matlab.png"/>
          <p:cNvPicPr>
            <a:picLocks noGrp="1" noChangeAspect="1"/>
          </p:cNvPicPr>
          <p:nvPr>
            <p:ph type="pic" sz="quarter" idx="12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t="6596" r="10010"/>
          <a:stretch/>
        </p:blipFill>
        <p:spPr>
          <a:xfrm>
            <a:off x="5550742" y="27374324"/>
            <a:ext cx="4186750" cy="3800118"/>
          </a:xfr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821" y="674696"/>
            <a:ext cx="43891199" cy="1323433"/>
          </a:xfrm>
        </p:spPr>
        <p:txBody>
          <a:bodyPr wrap="square">
            <a:spAutoFit/>
          </a:bodyPr>
          <a:lstStyle/>
          <a:p>
            <a:r>
              <a:rPr lang="en-US" sz="8000" dirty="0"/>
              <a:t>Course Median Prediction via Syllabi Analysis</a:t>
            </a:r>
          </a:p>
        </p:txBody>
      </p:sp>
      <p:pic>
        <p:nvPicPr>
          <p:cNvPr id="82" name="Picture Placeholder 81" descr="dlogo.png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pic>
        <p:nvPicPr>
          <p:cNvPr id="81" name="Picture Placeholder 80" descr="dlogo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29" r="-44329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9391472" y="29353539"/>
            <a:ext cx="13590499" cy="799435"/>
          </a:xfrm>
        </p:spPr>
        <p:txBody>
          <a:bodyPr/>
          <a:lstStyle/>
          <a:p>
            <a:r>
              <a:rPr lang="en-US" sz="4000" dirty="0" smtClean="0"/>
              <a:t>ACKNOWLEDGMENTS</a:t>
            </a:r>
            <a:endParaRPr lang="en-US" sz="4000" dirty="0"/>
          </a:p>
        </p:txBody>
      </p:sp>
      <p:sp>
        <p:nvSpPr>
          <p:cNvPr id="88" name="Text Placeholder 87"/>
          <p:cNvSpPr>
            <a:spLocks noGrp="1"/>
          </p:cNvSpPr>
          <p:nvPr>
            <p:ph type="body" sz="quarter" idx="24"/>
          </p:nvPr>
        </p:nvSpPr>
        <p:spPr>
          <a:xfrm>
            <a:off x="15142828" y="5245821"/>
            <a:ext cx="13594203" cy="923322"/>
          </a:xfrm>
        </p:spPr>
        <p:txBody>
          <a:bodyPr/>
          <a:lstStyle/>
          <a:p>
            <a:r>
              <a:rPr lang="en-US" sz="4800" dirty="0" smtClean="0"/>
              <a:t>Model Used</a:t>
            </a:r>
            <a:endParaRPr lang="en-US" sz="4800" dirty="0"/>
          </a:p>
        </p:txBody>
      </p:sp>
      <p:sp>
        <p:nvSpPr>
          <p:cNvPr id="91" name="Text Placeholder 90"/>
          <p:cNvSpPr>
            <a:spLocks noGrp="1"/>
          </p:cNvSpPr>
          <p:nvPr>
            <p:ph type="body" sz="quarter" idx="25"/>
          </p:nvPr>
        </p:nvSpPr>
        <p:spPr>
          <a:xfrm>
            <a:off x="29391472" y="5245821"/>
            <a:ext cx="13580296" cy="923322"/>
          </a:xfrm>
        </p:spPr>
        <p:txBody>
          <a:bodyPr/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7"/>
          </p:nvPr>
        </p:nvSpPr>
        <p:spPr>
          <a:xfrm>
            <a:off x="10187667" y="3459225"/>
            <a:ext cx="22860000" cy="877155"/>
          </a:xfrm>
          <a:noFill/>
          <a:ln>
            <a:noFill/>
          </a:ln>
          <a:effectLst/>
        </p:spPr>
        <p:txBody>
          <a:bodyPr/>
          <a:lstStyle/>
          <a:p>
            <a:pPr algn="ctr"/>
            <a:r>
              <a:rPr lang="en-US" sz="4500" dirty="0" smtClean="0">
                <a:solidFill>
                  <a:schemeClr val="bg1"/>
                </a:solidFill>
              </a:rPr>
              <a:t>Dartmouth College, Department of Computer Science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6" name="Text Placeholder 1035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5" name="Text Placeholder 1024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" name="Text Placeholder 89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" name="Text Placeholder 1023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4" name="Text Placeholder 93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5" name="Text Placeholder 1034"/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1" name="Picture Placeholder 110"/>
          <p:cNvGraphicFramePr>
            <a:graphicFrameLocks noGrp="1"/>
          </p:cNvGraphicFramePr>
          <p:nvPr>
            <p:ph type="pic" sz="quarter" idx="115"/>
            <p:extLst>
              <p:ext uri="{D42A27DB-BD31-4B8C-83A1-F6EECF244321}">
                <p14:modId xmlns:p14="http://schemas.microsoft.com/office/powerpoint/2010/main" val="723439566"/>
              </p:ext>
            </p:extLst>
          </p:nvPr>
        </p:nvGraphicFramePr>
        <p:xfrm>
          <a:off x="-9326563" y="25314275"/>
          <a:ext cx="790892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Picture Placeholder 24" descr="txtIcousen1.png"/>
          <p:cNvPicPr>
            <a:picLocks noGrp="1" noChangeAspect="1"/>
          </p:cNvPicPr>
          <p:nvPr>
            <p:ph type="pic" sz="quarter" idx="130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8168" r="24848"/>
          <a:stretch/>
        </p:blipFill>
        <p:spPr>
          <a:xfrm>
            <a:off x="3766175" y="24302185"/>
            <a:ext cx="2416585" cy="3263878"/>
          </a:xfrm>
          <a:ln>
            <a:noFill/>
          </a:ln>
        </p:spPr>
      </p:pic>
      <p:pic>
        <p:nvPicPr>
          <p:cNvPr id="24" name="Picture Placeholder 23" descr="Excel_Document_Icon.PNG"/>
          <p:cNvPicPr>
            <a:picLocks noGrp="1" noChangeAspect="1"/>
          </p:cNvPicPr>
          <p:nvPr>
            <p:ph type="pic" sz="quarter" idx="131"/>
          </p:nvPr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6" r="3187"/>
          <a:stretch/>
        </p:blipFill>
        <p:spPr>
          <a:xfrm>
            <a:off x="10557105" y="24630660"/>
            <a:ext cx="2521307" cy="2652546"/>
          </a:xfrm>
          <a:ln>
            <a:noFill/>
          </a:ln>
        </p:spPr>
      </p:pic>
      <p:pic>
        <p:nvPicPr>
          <p:cNvPr id="20" name="Picture Placeholder 19" descr="pdf-icon.png"/>
          <p:cNvPicPr>
            <a:picLocks noGrp="1" noChangeAspect="1"/>
          </p:cNvPicPr>
          <p:nvPr>
            <p:ph type="pic" sz="quarter" idx="132"/>
          </p:nvPr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" r="-1919"/>
          <a:stretch/>
        </p:blipFill>
        <p:spPr>
          <a:xfrm>
            <a:off x="1036375" y="24642181"/>
            <a:ext cx="2729800" cy="2697860"/>
          </a:xfrm>
          <a:solidFill>
            <a:schemeClr val="bg1"/>
          </a:solidFill>
          <a:ln>
            <a:noFill/>
          </a:ln>
        </p:spPr>
      </p:pic>
      <p:sp>
        <p:nvSpPr>
          <p:cNvPr id="87" name="Text Placeholder 86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5206868" y="2305070"/>
            <a:ext cx="31998968" cy="1015663"/>
          </a:xfrm>
        </p:spPr>
        <p:txBody>
          <a:bodyPr>
            <a:spAutoFit/>
          </a:bodyPr>
          <a:lstStyle/>
          <a:p>
            <a:r>
              <a:rPr lang="en-US" sz="6000" dirty="0" err="1" smtClean="0"/>
              <a:t>Graeson</a:t>
            </a:r>
            <a:r>
              <a:rPr lang="en-US" sz="6000" dirty="0" smtClean="0"/>
              <a:t> McMahon, Kelsey </a:t>
            </a:r>
            <a:r>
              <a:rPr lang="en-US" sz="6000" dirty="0" err="1" smtClean="0"/>
              <a:t>Justis</a:t>
            </a:r>
            <a:r>
              <a:rPr lang="en-US" sz="6000" dirty="0" smtClean="0"/>
              <a:t>, Coralie Phanord</a:t>
            </a:r>
            <a:endParaRPr lang="en-US" sz="6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828767" y="956824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0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609120" y="6989761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 pitchFamily="34" charset="0"/>
              </a:rPr>
              <a:t>255</a:t>
            </a:r>
            <a:endParaRPr lang="en-US" sz="2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945" y="3227683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922340" y="5167295"/>
            <a:ext cx="13559569" cy="1015655"/>
          </a:xfrm>
        </p:spPr>
        <p:txBody>
          <a:bodyPr/>
          <a:lstStyle/>
          <a:p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102" name="Text Placeholder 84"/>
          <p:cNvSpPr>
            <a:spLocks noGrp="1"/>
          </p:cNvSpPr>
          <p:nvPr>
            <p:ph type="body" sz="quarter" idx="11"/>
          </p:nvPr>
        </p:nvSpPr>
        <p:spPr>
          <a:xfrm>
            <a:off x="29391472" y="25713492"/>
            <a:ext cx="13559569" cy="923322"/>
          </a:xfrm>
        </p:spPr>
        <p:txBody>
          <a:bodyPr/>
          <a:lstStyle/>
          <a:p>
            <a:r>
              <a:rPr lang="en-US" sz="4800" dirty="0" smtClean="0"/>
              <a:t>Key Contribution</a:t>
            </a:r>
            <a:endParaRPr lang="en-US" sz="4800" dirty="0"/>
          </a:p>
        </p:txBody>
      </p:sp>
      <p:sp>
        <p:nvSpPr>
          <p:cNvPr id="127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1505614" y="13056153"/>
            <a:ext cx="12488642" cy="830608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12963431"/>
            <a:ext cx="4902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Getting Started</a:t>
            </a:r>
            <a:endParaRPr lang="en-US" sz="8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12803" y="30101814"/>
            <a:ext cx="12904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We would like to thank all who contributed syllabi to our project.</a:t>
            </a:r>
            <a:endParaRPr lang="en-US" sz="4800" dirty="0"/>
          </a:p>
        </p:txBody>
      </p:sp>
      <p:pic>
        <p:nvPicPr>
          <p:cNvPr id="5" name="Picture 4" descr="noNoise.jp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 t="6138" r="9350" b="11058"/>
          <a:stretch/>
        </p:blipFill>
        <p:spPr>
          <a:xfrm>
            <a:off x="48981443" y="5345313"/>
            <a:ext cx="2785773" cy="1413662"/>
          </a:xfrm>
          <a:prstGeom prst="rect">
            <a:avLst/>
          </a:prstGeom>
        </p:spPr>
      </p:pic>
      <p:pic>
        <p:nvPicPr>
          <p:cNvPr id="9" name="Picture 8" descr="255im.jp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5654" r="10410" b="12882"/>
          <a:stretch/>
        </p:blipFill>
        <p:spPr>
          <a:xfrm>
            <a:off x="45212686" y="5265739"/>
            <a:ext cx="2831632" cy="1426038"/>
          </a:xfrm>
          <a:prstGeom prst="rect">
            <a:avLst/>
          </a:prstGeom>
        </p:spPr>
      </p:pic>
      <p:pic>
        <p:nvPicPr>
          <p:cNvPr id="18" name="Picture 17" descr="rgb255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22" y="1428972"/>
            <a:ext cx="6463811" cy="3214483"/>
          </a:xfrm>
          <a:prstGeom prst="rect">
            <a:avLst/>
          </a:prstGeom>
        </p:spPr>
      </p:pic>
      <p:pic>
        <p:nvPicPr>
          <p:cNvPr id="21" name="Picture 20" descr="size11.jp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50263" r="42415" b="32832"/>
          <a:stretch/>
        </p:blipFill>
        <p:spPr>
          <a:xfrm>
            <a:off x="47961759" y="8272124"/>
            <a:ext cx="530204" cy="352098"/>
          </a:xfrm>
          <a:prstGeom prst="rect">
            <a:avLst/>
          </a:prstGeom>
        </p:spPr>
      </p:pic>
      <p:pic>
        <p:nvPicPr>
          <p:cNvPr id="23" name="Picture 22" descr="size71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11859" r="22996" b="32963"/>
          <a:stretch/>
        </p:blipFill>
        <p:spPr>
          <a:xfrm>
            <a:off x="45362522" y="7522211"/>
            <a:ext cx="1928883" cy="9810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9609638" y="26644432"/>
            <a:ext cx="1320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identified </a:t>
            </a:r>
            <a:r>
              <a:rPr lang="en-US" sz="3200" dirty="0" smtClean="0"/>
              <a:t>recursive feature partitioning as a means of studying </a:t>
            </a:r>
            <a:r>
              <a:rPr lang="en-US" sz="3200" dirty="0" smtClean="0"/>
              <a:t>the correlation between the text in a course’s syllabi and the course’s median grade. We see that, with an appropriate </a:t>
            </a:r>
            <a:r>
              <a:rPr lang="en-US" sz="3200" dirty="0" smtClean="0"/>
              <a:t>feature set, </a:t>
            </a:r>
            <a:r>
              <a:rPr lang="en-US" sz="3200" dirty="0" smtClean="0"/>
              <a:t>syllabi text indeed correlates to course grade distributions. This shed’s light on how interesting a large scale study could be.</a:t>
            </a:r>
            <a:endParaRPr lang="en-US" sz="3200" dirty="0" smtClean="0"/>
          </a:p>
        </p:txBody>
      </p:sp>
      <p:sp>
        <p:nvSpPr>
          <p:cNvPr id="77" name="Right Arrow 76"/>
          <p:cNvSpPr/>
          <p:nvPr/>
        </p:nvSpPr>
        <p:spPr>
          <a:xfrm>
            <a:off x="6990601" y="8624222"/>
            <a:ext cx="1954673" cy="1467242"/>
          </a:xfrm>
          <a:prstGeom prst="rightArrow">
            <a:avLst/>
          </a:prstGeom>
          <a:solidFill>
            <a:srgbClr val="3A4C86"/>
          </a:solidFill>
          <a:effectLst>
            <a:glow rad="101600">
              <a:schemeClr val="bg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0" name="Picture 79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314" y="7437873"/>
            <a:ext cx="4556627" cy="4260742"/>
          </a:xfrm>
          <a:prstGeom prst="rect">
            <a:avLst/>
          </a:prstGeom>
        </p:spPr>
      </p:pic>
      <p:pic>
        <p:nvPicPr>
          <p:cNvPr id="83" name="Picture 8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9" y="7683798"/>
            <a:ext cx="5743711" cy="4307783"/>
          </a:xfrm>
          <a:prstGeom prst="rect">
            <a:avLst/>
          </a:prstGeom>
        </p:spPr>
      </p:pic>
      <p:pic>
        <p:nvPicPr>
          <p:cNvPr id="89" name="Picture 88" descr="grade_a_minus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95" y="17854504"/>
            <a:ext cx="2370210" cy="2216300"/>
          </a:xfrm>
          <a:prstGeom prst="rect">
            <a:avLst/>
          </a:prstGeom>
        </p:spPr>
      </p:pic>
      <p:pic>
        <p:nvPicPr>
          <p:cNvPr id="93" name="Picture 92" descr="syllabus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50" y="18100429"/>
            <a:ext cx="2987692" cy="2240769"/>
          </a:xfrm>
          <a:prstGeom prst="rect">
            <a:avLst/>
          </a:prstGeom>
        </p:spPr>
      </p:pic>
      <p:pic>
        <p:nvPicPr>
          <p:cNvPr id="17" name="Picture Placeholder 16" descr="computer.jpg"/>
          <p:cNvPicPr>
            <a:picLocks noGrp="1" noChangeAspect="1"/>
          </p:cNvPicPr>
          <p:nvPr>
            <p:ph type="pic" sz="quarter" idx="133"/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57" r="-32257"/>
          <a:stretch>
            <a:fillRect/>
          </a:stretch>
        </p:blipFill>
        <p:spPr>
          <a:xfrm>
            <a:off x="4581776" y="20341198"/>
            <a:ext cx="5768504" cy="3529931"/>
          </a:xfrm>
          <a:solidFill>
            <a:schemeClr val="bg1"/>
          </a:solidFill>
          <a:ln>
            <a:noFill/>
          </a:ln>
        </p:spPr>
      </p:pic>
      <p:sp>
        <p:nvSpPr>
          <p:cNvPr id="19" name="Bent Arrow 18"/>
          <p:cNvSpPr/>
          <p:nvPr/>
        </p:nvSpPr>
        <p:spPr>
          <a:xfrm rot="10800000">
            <a:off x="9507654" y="200708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Bent Arrow 102"/>
          <p:cNvSpPr/>
          <p:nvPr/>
        </p:nvSpPr>
        <p:spPr>
          <a:xfrm rot="5400000">
            <a:off x="10172759" y="22421242"/>
            <a:ext cx="1516858" cy="2367759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Bent Arrow 106"/>
          <p:cNvSpPr/>
          <p:nvPr/>
        </p:nvSpPr>
        <p:spPr>
          <a:xfrm rot="16200000" flipH="1">
            <a:off x="3608432" y="22573642"/>
            <a:ext cx="1516858" cy="2367761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solidFill>
              <a:srgbClr val="3A4C8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2904936" y="25614288"/>
            <a:ext cx="1954673" cy="944022"/>
          </a:xfrm>
          <a:prstGeom prst="rightArrow">
            <a:avLst/>
          </a:prstGeom>
          <a:solidFill>
            <a:srgbClr val="3A4C86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Bent Arrow 109"/>
          <p:cNvSpPr/>
          <p:nvPr/>
        </p:nvSpPr>
        <p:spPr>
          <a:xfrm rot="10800000" flipH="1">
            <a:off x="3722591" y="20223204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Bent Arrow 111"/>
          <p:cNvSpPr/>
          <p:nvPr/>
        </p:nvSpPr>
        <p:spPr>
          <a:xfrm rot="10800000" flipH="1">
            <a:off x="3367646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Bent Arrow 107"/>
          <p:cNvSpPr/>
          <p:nvPr/>
        </p:nvSpPr>
        <p:spPr>
          <a:xfrm rot="10800000">
            <a:off x="9507654" y="27504090"/>
            <a:ext cx="2367758" cy="1879900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Placeholder 37" descr="MAW_icon-vector-blue_02_people_312x214.png"/>
          <p:cNvPicPr>
            <a:picLocks noGrp="1" noChangeAspect="1"/>
          </p:cNvPicPr>
          <p:nvPr>
            <p:ph type="pic" sz="quarter" idx="127"/>
          </p:nvPr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4" r="-6044"/>
          <a:stretch>
            <a:fillRect/>
          </a:stretch>
        </p:blipFill>
        <p:spPr>
          <a:xfrm>
            <a:off x="4999977" y="15151926"/>
            <a:ext cx="3387039" cy="2072636"/>
          </a:xfrm>
          <a:solidFill>
            <a:schemeClr val="bg1"/>
          </a:solidFill>
          <a:ln>
            <a:noFill/>
          </a:ln>
        </p:spPr>
      </p:pic>
      <p:pic>
        <p:nvPicPr>
          <p:cNvPr id="36" name="Picture Placeholder 35" descr="global-communications-icon.jpg"/>
          <p:cNvPicPr>
            <a:picLocks noGrp="1" noChangeAspect="1"/>
          </p:cNvPicPr>
          <p:nvPr>
            <p:ph type="pic" sz="quarter" idx="128"/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r="5017"/>
          <a:stretch/>
        </p:blipFill>
        <p:spPr>
          <a:xfrm>
            <a:off x="7874529" y="15151926"/>
            <a:ext cx="2714070" cy="2348105"/>
          </a:xfrm>
          <a:ln>
            <a:noFill/>
          </a:ln>
        </p:spPr>
      </p:pic>
      <p:sp>
        <p:nvSpPr>
          <p:cNvPr id="119" name="Bent Arrow 118"/>
          <p:cNvSpPr/>
          <p:nvPr/>
        </p:nvSpPr>
        <p:spPr>
          <a:xfrm rot="16200000" flipH="1">
            <a:off x="3721944" y="16326662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Bent Arrow 119"/>
          <p:cNvSpPr/>
          <p:nvPr/>
        </p:nvSpPr>
        <p:spPr>
          <a:xfrm rot="5400000">
            <a:off x="10603073" y="16399603"/>
            <a:ext cx="1516858" cy="1538827"/>
          </a:xfrm>
          <a:prstGeom prst="bentArrow">
            <a:avLst>
              <a:gd name="adj1" fmla="val 27330"/>
              <a:gd name="adj2" fmla="val 25000"/>
              <a:gd name="adj3" fmla="val 25000"/>
              <a:gd name="adj4" fmla="val 43750"/>
            </a:avLst>
          </a:prstGeom>
          <a:solidFill>
            <a:srgbClr val="3A4C86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0769" y="18100429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Collect</a:t>
            </a:r>
            <a:endParaRPr lang="en-US" dirty="0">
              <a:solidFill>
                <a:srgbClr val="3A4C8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01205" y="25485317"/>
            <a:ext cx="416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4C86"/>
                </a:solidFill>
              </a:rPr>
              <a:t>Format</a:t>
            </a:r>
            <a:endParaRPr lang="en-US" dirty="0">
              <a:solidFill>
                <a:srgbClr val="3A4C86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6"/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2" b="16412"/>
          <a:stretch>
            <a:fillRect/>
          </a:stretch>
        </p:blipFill>
        <p:spPr>
          <a:xfrm>
            <a:off x="15468600" y="7709717"/>
            <a:ext cx="13007975" cy="10769939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6"/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3" b="17463"/>
          <a:stretch>
            <a:fillRect/>
          </a:stretch>
        </p:blipFill>
        <p:spPr>
          <a:xfrm>
            <a:off x="15430500" y="20070803"/>
            <a:ext cx="13215938" cy="11601409"/>
          </a:xfrm>
        </p:spPr>
      </p:pic>
      <p:sp>
        <p:nvSpPr>
          <p:cNvPr id="10" name="TextBox 9"/>
          <p:cNvSpPr txBox="1"/>
          <p:nvPr/>
        </p:nvSpPr>
        <p:spPr>
          <a:xfrm>
            <a:off x="15430499" y="6362093"/>
            <a:ext cx="13046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C4.5 Decision Tree Algorithm</a:t>
            </a:r>
            <a:endParaRPr 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68600" y="18769263"/>
            <a:ext cx="13007975" cy="110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Prediction</a:t>
            </a:r>
            <a:endParaRPr lang="en-US" sz="6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515" y="6428683"/>
            <a:ext cx="12233481" cy="9175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816" y="15603795"/>
            <a:ext cx="12376180" cy="957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-Template-V2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Custom 1">
      <a:dk1>
        <a:sysClr val="windowText" lastClr="000000"/>
      </a:dk1>
      <a:lt1>
        <a:sysClr val="window" lastClr="FFFFFF"/>
      </a:lt1>
      <a:dk2>
        <a:srgbClr val="4C1304"/>
      </a:dk2>
      <a:lt2>
        <a:srgbClr val="FFFFFF"/>
      </a:lt2>
      <a:accent1>
        <a:srgbClr val="3A4C86"/>
      </a:accent1>
      <a:accent2>
        <a:srgbClr val="3A4C86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3A4C86"/>
      </a:hlink>
      <a:folHlink>
        <a:srgbClr val="3A4C8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8100</TotalTime>
  <Words>111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PosterPresentations.com-36x48-Template-V2b</vt:lpstr>
      <vt:lpstr>1_Classic 3 Columns</vt:lpstr>
      <vt:lpstr>Classic - Wide Center</vt:lpstr>
      <vt:lpstr>Right Highlight</vt:lpstr>
      <vt:lpstr>Course Median Prediction via Syllabi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Coralie Sibylle Phanord</cp:lastModifiedBy>
  <cp:revision>226</cp:revision>
  <cp:lastPrinted>2015-03-09T05:49:19Z</cp:lastPrinted>
  <dcterms:created xsi:type="dcterms:W3CDTF">2011-04-21T17:08:10Z</dcterms:created>
  <dcterms:modified xsi:type="dcterms:W3CDTF">2015-03-09T12:46:44Z</dcterms:modified>
</cp:coreProperties>
</file>