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  <p:sldMasterId id="2147483655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11" autoAdjust="0"/>
    <p:restoredTop sz="94706" autoAdjust="0"/>
  </p:normalViewPr>
  <p:slideViewPr>
    <p:cSldViewPr snapToGrid="0" snapToObjects="1" showGuides="1">
      <p:cViewPr>
        <p:scale>
          <a:sx n="23" d="100"/>
          <a:sy n="23" d="100"/>
        </p:scale>
        <p:origin x="-896" y="-136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149D8-1E6F-DD48-B8BE-B0B30042D4CD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0"/>
      <dgm:spPr/>
    </dgm:pt>
    <dgm:pt modelId="{32042951-3926-CF47-858A-C98C255DC62C}">
      <dgm:prSet phldrT="[Text]" phldr="1"/>
      <dgm:spPr/>
      <dgm:t>
        <a:bodyPr/>
        <a:lstStyle/>
        <a:p>
          <a:endParaRPr lang="en-US"/>
        </a:p>
      </dgm:t>
    </dgm:pt>
    <dgm:pt modelId="{24674787-4156-CC41-A83D-05D63ED8D616}" type="parTrans" cxnId="{70B2ECEF-7F38-A64A-8748-2C20EF2F610F}">
      <dgm:prSet/>
      <dgm:spPr/>
      <dgm:t>
        <a:bodyPr/>
        <a:lstStyle/>
        <a:p>
          <a:endParaRPr lang="en-US"/>
        </a:p>
      </dgm:t>
    </dgm:pt>
    <dgm:pt modelId="{69A3C8F2-D5E2-F747-8A65-44DA0A680A8D}" type="sibTrans" cxnId="{70B2ECEF-7F38-A64A-8748-2C20EF2F610F}">
      <dgm:prSet/>
      <dgm:spPr/>
      <dgm:t>
        <a:bodyPr/>
        <a:lstStyle/>
        <a:p>
          <a:endParaRPr lang="en-US"/>
        </a:p>
      </dgm:t>
    </dgm:pt>
    <dgm:pt modelId="{00927981-BC2B-9F4E-8D72-82CD3DEFF5D6}">
      <dgm:prSet phldrT="[Text]" phldr="1"/>
      <dgm:spPr/>
      <dgm:t>
        <a:bodyPr/>
        <a:lstStyle/>
        <a:p>
          <a:endParaRPr lang="en-US"/>
        </a:p>
      </dgm:t>
    </dgm:pt>
    <dgm:pt modelId="{DF55904F-1AE0-1744-9887-C186D5765E7B}" type="parTrans" cxnId="{7D2023D3-17F2-ED46-A11A-AFFA7CF0272E}">
      <dgm:prSet/>
      <dgm:spPr/>
      <dgm:t>
        <a:bodyPr/>
        <a:lstStyle/>
        <a:p>
          <a:endParaRPr lang="en-US"/>
        </a:p>
      </dgm:t>
    </dgm:pt>
    <dgm:pt modelId="{D3D7A9FE-80FA-0849-B2B0-BBC719D76846}" type="sibTrans" cxnId="{7D2023D3-17F2-ED46-A11A-AFFA7CF0272E}">
      <dgm:prSet/>
      <dgm:spPr/>
      <dgm:t>
        <a:bodyPr/>
        <a:lstStyle/>
        <a:p>
          <a:endParaRPr lang="en-US"/>
        </a:p>
      </dgm:t>
    </dgm:pt>
    <dgm:pt modelId="{582D2A40-3530-4D47-A400-AE282C17A01A}">
      <dgm:prSet phldrT="[Text]" phldr="1"/>
      <dgm:spPr/>
      <dgm:t>
        <a:bodyPr/>
        <a:lstStyle/>
        <a:p>
          <a:endParaRPr lang="en-US"/>
        </a:p>
      </dgm:t>
    </dgm:pt>
    <dgm:pt modelId="{49059FFA-00EA-DC4B-BBB4-00BB5750EA25}" type="parTrans" cxnId="{608C05DE-13E2-C94F-BE8F-A682D0D33F40}">
      <dgm:prSet/>
      <dgm:spPr/>
      <dgm:t>
        <a:bodyPr/>
        <a:lstStyle/>
        <a:p>
          <a:endParaRPr lang="en-US"/>
        </a:p>
      </dgm:t>
    </dgm:pt>
    <dgm:pt modelId="{84E20AB9-7F2D-B44F-BECB-D49C55D4144F}" type="sibTrans" cxnId="{608C05DE-13E2-C94F-BE8F-A682D0D33F40}">
      <dgm:prSet/>
      <dgm:spPr/>
      <dgm:t>
        <a:bodyPr/>
        <a:lstStyle/>
        <a:p>
          <a:endParaRPr lang="en-US"/>
        </a:p>
      </dgm:t>
    </dgm:pt>
    <dgm:pt modelId="{A2D24F5D-2F8A-1C47-9FB6-640AE37711F5}" type="pres">
      <dgm:prSet presAssocID="{F01149D8-1E6F-DD48-B8BE-B0B30042D4CD}" presName="Name0" presStyleCnt="0">
        <dgm:presLayoutVars>
          <dgm:dir/>
          <dgm:resizeHandles val="exact"/>
        </dgm:presLayoutVars>
      </dgm:prSet>
      <dgm:spPr/>
    </dgm:pt>
    <dgm:pt modelId="{0090A218-3F6A-A048-865F-54E0CD47C808}" type="pres">
      <dgm:prSet presAssocID="{32042951-3926-CF47-858A-C98C255DC6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7A04-5974-9C4B-9DE0-433C4BDFD6E5}" type="pres">
      <dgm:prSet presAssocID="{69A3C8F2-D5E2-F747-8A65-44DA0A680A8D}" presName="parSpace" presStyleCnt="0"/>
      <dgm:spPr/>
    </dgm:pt>
    <dgm:pt modelId="{09AD922E-7B7B-B34B-A877-1714D74E143F}" type="pres">
      <dgm:prSet presAssocID="{00927981-BC2B-9F4E-8D72-82CD3DEFF5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14B35-69B6-804A-96BE-CD609630B3C0}" type="pres">
      <dgm:prSet presAssocID="{D3D7A9FE-80FA-0849-B2B0-BBC719D76846}" presName="parSpace" presStyleCnt="0"/>
      <dgm:spPr/>
    </dgm:pt>
    <dgm:pt modelId="{A057883D-B266-4A44-8AC6-3AA04FBB40B1}" type="pres">
      <dgm:prSet presAssocID="{582D2A40-3530-4D47-A400-AE282C17A01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2023D3-17F2-ED46-A11A-AFFA7CF0272E}" srcId="{F01149D8-1E6F-DD48-B8BE-B0B30042D4CD}" destId="{00927981-BC2B-9F4E-8D72-82CD3DEFF5D6}" srcOrd="1" destOrd="0" parTransId="{DF55904F-1AE0-1744-9887-C186D5765E7B}" sibTransId="{D3D7A9FE-80FA-0849-B2B0-BBC719D76846}"/>
    <dgm:cxn modelId="{70B2ECEF-7F38-A64A-8748-2C20EF2F610F}" srcId="{F01149D8-1E6F-DD48-B8BE-B0B30042D4CD}" destId="{32042951-3926-CF47-858A-C98C255DC62C}" srcOrd="0" destOrd="0" parTransId="{24674787-4156-CC41-A83D-05D63ED8D616}" sibTransId="{69A3C8F2-D5E2-F747-8A65-44DA0A680A8D}"/>
    <dgm:cxn modelId="{9EFA83BC-0E96-1C40-A03A-43BDE191453E}" type="presOf" srcId="{582D2A40-3530-4D47-A400-AE282C17A01A}" destId="{A057883D-B266-4A44-8AC6-3AA04FBB40B1}" srcOrd="0" destOrd="0" presId="urn:microsoft.com/office/officeart/2005/8/layout/hChevron3"/>
    <dgm:cxn modelId="{DDF67785-1E3B-2241-A6A3-E59B9B449AD7}" type="presOf" srcId="{00927981-BC2B-9F4E-8D72-82CD3DEFF5D6}" destId="{09AD922E-7B7B-B34B-A877-1714D74E143F}" srcOrd="0" destOrd="0" presId="urn:microsoft.com/office/officeart/2005/8/layout/hChevron3"/>
    <dgm:cxn modelId="{608C05DE-13E2-C94F-BE8F-A682D0D33F40}" srcId="{F01149D8-1E6F-DD48-B8BE-B0B30042D4CD}" destId="{582D2A40-3530-4D47-A400-AE282C17A01A}" srcOrd="2" destOrd="0" parTransId="{49059FFA-00EA-DC4B-BBB4-00BB5750EA25}" sibTransId="{84E20AB9-7F2D-B44F-BECB-D49C55D4144F}"/>
    <dgm:cxn modelId="{14C98038-849A-714C-9AF4-CC51AFB84215}" type="presOf" srcId="{32042951-3926-CF47-858A-C98C255DC62C}" destId="{0090A218-3F6A-A048-865F-54E0CD47C808}" srcOrd="0" destOrd="0" presId="urn:microsoft.com/office/officeart/2005/8/layout/hChevron3"/>
    <dgm:cxn modelId="{6BD47942-001A-634A-99ED-FFE225B40592}" type="presOf" srcId="{F01149D8-1E6F-DD48-B8BE-B0B30042D4CD}" destId="{A2D24F5D-2F8A-1C47-9FB6-640AE37711F5}" srcOrd="0" destOrd="0" presId="urn:microsoft.com/office/officeart/2005/8/layout/hChevron3"/>
    <dgm:cxn modelId="{9393D664-3291-3246-82DF-EFC4BCC9D60C}" type="presParOf" srcId="{A2D24F5D-2F8A-1C47-9FB6-640AE37711F5}" destId="{0090A218-3F6A-A048-865F-54E0CD47C808}" srcOrd="0" destOrd="0" presId="urn:microsoft.com/office/officeart/2005/8/layout/hChevron3"/>
    <dgm:cxn modelId="{7D777009-FE6F-9C48-BD2F-1459EBF3BB75}" type="presParOf" srcId="{A2D24F5D-2F8A-1C47-9FB6-640AE37711F5}" destId="{33DF7A04-5974-9C4B-9DE0-433C4BDFD6E5}" srcOrd="1" destOrd="0" presId="urn:microsoft.com/office/officeart/2005/8/layout/hChevron3"/>
    <dgm:cxn modelId="{031C9B20-398A-FB47-B318-3E100497F7C2}" type="presParOf" srcId="{A2D24F5D-2F8A-1C47-9FB6-640AE37711F5}" destId="{09AD922E-7B7B-B34B-A877-1714D74E143F}" srcOrd="2" destOrd="0" presId="urn:microsoft.com/office/officeart/2005/8/layout/hChevron3"/>
    <dgm:cxn modelId="{BE9CAE7C-0650-E240-8248-94C487F01561}" type="presParOf" srcId="{A2D24F5D-2F8A-1C47-9FB6-640AE37711F5}" destId="{8BE14B35-69B6-804A-96BE-CD609630B3C0}" srcOrd="3" destOrd="0" presId="urn:microsoft.com/office/officeart/2005/8/layout/hChevron3"/>
    <dgm:cxn modelId="{D61E0CA4-CE72-2B4D-B5F0-BBBF82F77EB9}" type="presParOf" srcId="{A2D24F5D-2F8A-1C47-9FB6-640AE37711F5}" destId="{A057883D-B266-4A44-8AC6-3AA04FBB40B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A218-3F6A-A048-865F-54E0CD47C808}">
      <dsp:nvSpPr>
        <dsp:cNvPr id="0" name=""/>
        <dsp:cNvSpPr/>
      </dsp:nvSpPr>
      <dsp:spPr>
        <a:xfrm>
          <a:off x="3475" y="1811505"/>
          <a:ext cx="3039220" cy="12156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3475" y="1811505"/>
        <a:ext cx="2735298" cy="1215688"/>
      </dsp:txXfrm>
    </dsp:sp>
    <dsp:sp modelId="{09AD922E-7B7B-B34B-A877-1714D74E143F}">
      <dsp:nvSpPr>
        <dsp:cNvPr id="0" name=""/>
        <dsp:cNvSpPr/>
      </dsp:nvSpPr>
      <dsp:spPr>
        <a:xfrm>
          <a:off x="2434852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6" tIns="136017" rIns="68009" bIns="136017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3042696" y="1811505"/>
        <a:ext cx="1823532" cy="1215688"/>
      </dsp:txXfrm>
    </dsp:sp>
    <dsp:sp modelId="{A057883D-B266-4A44-8AC6-3AA04FBB40B1}">
      <dsp:nvSpPr>
        <dsp:cNvPr id="0" name=""/>
        <dsp:cNvSpPr/>
      </dsp:nvSpPr>
      <dsp:spPr>
        <a:xfrm>
          <a:off x="4866228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6" tIns="136017" rIns="68009" bIns="136017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5474072" y="1811505"/>
        <a:ext cx="1823532" cy="121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3/8/15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0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3/8/15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004405"/>
            <a:ext cx="13591277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265739"/>
            <a:ext cx="1357312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7949530"/>
            <a:ext cx="1359286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242973"/>
            <a:ext cx="1357312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304135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573407"/>
            <a:ext cx="13571534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012343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265739"/>
            <a:ext cx="135794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265739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004405"/>
            <a:ext cx="13576029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210866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7949530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679401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418067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59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599646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13410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69876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6" y="5996467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14919070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5" y="14212888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1587164" y="23505310"/>
            <a:ext cx="2072004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587164" y="24243974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8" y="6004405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829198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24751" y="29030647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://www.facebook.com/pages/PosterPresentationscom/217914411419?v=app_4949752878&amp;ref=ts" TargetMode="External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2250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3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5150536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29386670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2" y="5257800"/>
            <a:ext cx="20724813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42057638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3" name="Rounded Rectangle 32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jpg"/><Relationship Id="rId12" Type="http://schemas.openxmlformats.org/officeDocument/2006/relationships/image" Target="../media/image8.jpg"/><Relationship Id="rId13" Type="http://schemas.openxmlformats.org/officeDocument/2006/relationships/image" Target="../media/image9.jpg"/><Relationship Id="rId14" Type="http://schemas.openxmlformats.org/officeDocument/2006/relationships/image" Target="../media/image10.jp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5.png"/><Relationship Id="rId10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821" y="674696"/>
            <a:ext cx="43891199" cy="1323433"/>
          </a:xfrm>
        </p:spPr>
        <p:txBody>
          <a:bodyPr wrap="square">
            <a:spAutoFit/>
          </a:bodyPr>
          <a:lstStyle/>
          <a:p>
            <a:r>
              <a:rPr lang="en-US" sz="8000" dirty="0"/>
              <a:t>Course Median Prediction via Syllabi Analysis</a:t>
            </a:r>
            <a:endParaRPr lang="en-US" sz="8000" dirty="0"/>
          </a:p>
        </p:txBody>
      </p:sp>
      <p:pic>
        <p:nvPicPr>
          <p:cNvPr id="82" name="Picture Placeholder 81" descr="dlogo.png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pic>
        <p:nvPicPr>
          <p:cNvPr id="81" name="Picture Placeholder 80" descr="dlogo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29391472" y="29353539"/>
            <a:ext cx="13590499" cy="799435"/>
          </a:xfrm>
        </p:spPr>
        <p:txBody>
          <a:bodyPr/>
          <a:lstStyle/>
          <a:p>
            <a:r>
              <a:rPr lang="en-US" sz="4000" dirty="0" smtClean="0"/>
              <a:t>ACKNOWLEDGMENTS</a:t>
            </a:r>
            <a:endParaRPr lang="en-US" sz="4000" dirty="0"/>
          </a:p>
        </p:txBody>
      </p:sp>
      <p:sp>
        <p:nvSpPr>
          <p:cNvPr id="88" name="Text Placeholder 87"/>
          <p:cNvSpPr>
            <a:spLocks noGrp="1"/>
          </p:cNvSpPr>
          <p:nvPr>
            <p:ph type="body" sz="quarter" idx="24"/>
          </p:nvPr>
        </p:nvSpPr>
        <p:spPr>
          <a:xfrm>
            <a:off x="15142828" y="5245821"/>
            <a:ext cx="13594203" cy="923322"/>
          </a:xfrm>
        </p:spPr>
        <p:txBody>
          <a:bodyPr/>
          <a:lstStyle/>
          <a:p>
            <a:r>
              <a:rPr lang="en-US" sz="4800" dirty="0" smtClean="0"/>
              <a:t>Model Used</a:t>
            </a:r>
            <a:endParaRPr lang="en-US" sz="4800" dirty="0"/>
          </a:p>
        </p:txBody>
      </p:sp>
      <p:sp>
        <p:nvSpPr>
          <p:cNvPr id="91" name="Text Placeholder 90"/>
          <p:cNvSpPr>
            <a:spLocks noGrp="1"/>
          </p:cNvSpPr>
          <p:nvPr>
            <p:ph type="body" sz="quarter" idx="25"/>
          </p:nvPr>
        </p:nvSpPr>
        <p:spPr>
          <a:xfrm>
            <a:off x="29391472" y="5245821"/>
            <a:ext cx="13580296" cy="923322"/>
          </a:xfrm>
        </p:spPr>
        <p:txBody>
          <a:bodyPr/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27"/>
          </p:nvPr>
        </p:nvSpPr>
        <p:spPr>
          <a:xfrm>
            <a:off x="10187667" y="3459225"/>
            <a:ext cx="22860000" cy="877155"/>
          </a:xfrm>
          <a:noFill/>
          <a:ln>
            <a:noFill/>
          </a:ln>
          <a:effectLst/>
        </p:spPr>
        <p:txBody>
          <a:bodyPr/>
          <a:lstStyle/>
          <a:p>
            <a:pPr algn="ctr"/>
            <a:r>
              <a:rPr lang="en-US" sz="4500" dirty="0" smtClean="0">
                <a:solidFill>
                  <a:schemeClr val="bg1"/>
                </a:solidFill>
              </a:rPr>
              <a:t>Dartmouth College, Department of Computer Science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6" name="Text Placeholder 1035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Text Placeholder 85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5" name="Text Placeholder 1034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Text Placeholder 9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1" name="Picture Placeholder 110"/>
          <p:cNvGraphicFramePr>
            <a:graphicFrameLocks noGrp="1"/>
          </p:cNvGraphicFramePr>
          <p:nvPr>
            <p:ph type="pic" sz="quarter" idx="115"/>
            <p:extLst>
              <p:ext uri="{D42A27DB-BD31-4B8C-83A1-F6EECF244321}">
                <p14:modId xmlns:p14="http://schemas.microsoft.com/office/powerpoint/2010/main" val="723439566"/>
              </p:ext>
            </p:extLst>
          </p:nvPr>
        </p:nvGraphicFramePr>
        <p:xfrm>
          <a:off x="-9326563" y="25314275"/>
          <a:ext cx="790892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0" name="Picture Placeholder 39"/>
          <p:cNvPicPr>
            <a:picLocks noGrp="1" noChangeAspect="1"/>
          </p:cNvPicPr>
          <p:nvPr>
            <p:ph type="pic" sz="quarter" idx="126"/>
          </p:nvPr>
        </p:nvPicPr>
        <p:blipFill>
          <a:blip r:embed="rId9"/>
          <a:srcRect t="33123" b="33123"/>
          <a:stretch>
            <a:fillRect/>
          </a:stretch>
        </p:blipFill>
        <p:spPr/>
      </p:pic>
      <p:pic>
        <p:nvPicPr>
          <p:cNvPr id="54" name="Picture Placeholder 53"/>
          <p:cNvPicPr>
            <a:picLocks noGrp="1" noChangeAspect="1"/>
          </p:cNvPicPr>
          <p:nvPr>
            <p:ph type="pic" sz="quarter" idx="127"/>
          </p:nvPr>
        </p:nvPicPr>
        <p:blipFill>
          <a:blip r:embed="rId9"/>
          <a:srcRect t="33123" b="33123"/>
          <a:stretch>
            <a:fillRect/>
          </a:stretch>
        </p:blipFill>
        <p:spPr/>
      </p:pic>
      <p:sp>
        <p:nvSpPr>
          <p:cNvPr id="22" name="Picture Placeholder 21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41" name="Picture Placeholder 40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55" name="Picture Placeholder 54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58" name="Picture Placeholder 57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60" name="Picture Placeholder 59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29" name="Picture Placeholder 28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87" name="Text Placeholder 86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1"/>
          </p:nvPr>
        </p:nvSpPr>
        <p:spPr>
          <a:xfrm>
            <a:off x="5206868" y="2305070"/>
            <a:ext cx="31998968" cy="1015663"/>
          </a:xfrm>
        </p:spPr>
        <p:txBody>
          <a:bodyPr>
            <a:spAutoFit/>
          </a:bodyPr>
          <a:lstStyle/>
          <a:p>
            <a:r>
              <a:rPr lang="en-US" sz="6000" dirty="0" err="1" smtClean="0"/>
              <a:t>Graeson</a:t>
            </a:r>
            <a:r>
              <a:rPr lang="en-US" sz="6000" dirty="0" smtClean="0"/>
              <a:t> McMahon, Kelsey </a:t>
            </a:r>
            <a:r>
              <a:rPr lang="en-US" sz="6000" dirty="0" err="1" smtClean="0"/>
              <a:t>Justis</a:t>
            </a:r>
            <a:r>
              <a:rPr lang="en-US" sz="6000" dirty="0" smtClean="0"/>
              <a:t>, Coralie Phanord</a:t>
            </a:r>
            <a:endParaRPr lang="en-US" sz="6000" dirty="0"/>
          </a:p>
        </p:txBody>
      </p:sp>
      <p:sp>
        <p:nvSpPr>
          <p:cNvPr id="75" name="TextBox 74"/>
          <p:cNvSpPr txBox="1"/>
          <p:nvPr/>
        </p:nvSpPr>
        <p:spPr>
          <a:xfrm>
            <a:off x="31828767" y="956824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0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609120" y="6989761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255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8945" y="3227683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922340" y="5167295"/>
            <a:ext cx="13559569" cy="1015655"/>
          </a:xfrm>
        </p:spPr>
        <p:txBody>
          <a:bodyPr/>
          <a:lstStyle/>
          <a:p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102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29391472" y="25713492"/>
            <a:ext cx="13559569" cy="923322"/>
          </a:xfrm>
        </p:spPr>
        <p:txBody>
          <a:bodyPr/>
          <a:lstStyle/>
          <a:p>
            <a:r>
              <a:rPr lang="en-US" sz="4800" dirty="0" smtClean="0"/>
              <a:t>Future</a:t>
            </a:r>
            <a:endParaRPr lang="en-US" sz="4800" dirty="0"/>
          </a:p>
        </p:txBody>
      </p:sp>
      <p:sp>
        <p:nvSpPr>
          <p:cNvPr id="127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1505614" y="13056153"/>
            <a:ext cx="12488642" cy="830608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0" y="12963431"/>
            <a:ext cx="4902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FF"/>
                </a:solidFill>
              </a:rPr>
              <a:t>Getting Started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748896" y="21644499"/>
            <a:ext cx="3694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FF"/>
                </a:solidFill>
              </a:rPr>
              <a:t>Reality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12803" y="30101814"/>
            <a:ext cx="12904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We would like to thank all who contributed syllabi to our project.</a:t>
            </a:r>
            <a:endParaRPr lang="en-US" sz="4800" dirty="0"/>
          </a:p>
        </p:txBody>
      </p:sp>
      <p:pic>
        <p:nvPicPr>
          <p:cNvPr id="5" name="Picture 4" descr="noNoise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6138" r="9350" b="11058"/>
          <a:stretch/>
        </p:blipFill>
        <p:spPr>
          <a:xfrm>
            <a:off x="48981443" y="5345313"/>
            <a:ext cx="2785773" cy="1413662"/>
          </a:xfrm>
          <a:prstGeom prst="rect">
            <a:avLst/>
          </a:prstGeom>
        </p:spPr>
      </p:pic>
      <p:pic>
        <p:nvPicPr>
          <p:cNvPr id="9" name="Picture 8" descr="255im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5654" r="10410" b="12882"/>
          <a:stretch/>
        </p:blipFill>
        <p:spPr>
          <a:xfrm>
            <a:off x="45212686" y="5265739"/>
            <a:ext cx="2831632" cy="1426038"/>
          </a:xfrm>
          <a:prstGeom prst="rect">
            <a:avLst/>
          </a:prstGeom>
        </p:spPr>
      </p:pic>
      <p:pic>
        <p:nvPicPr>
          <p:cNvPr id="18" name="Picture 17" descr="rgb255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22" y="1428972"/>
            <a:ext cx="6463811" cy="3214483"/>
          </a:xfrm>
          <a:prstGeom prst="rect">
            <a:avLst/>
          </a:prstGeom>
        </p:spPr>
      </p:pic>
      <p:pic>
        <p:nvPicPr>
          <p:cNvPr id="21" name="Picture 20" descr="size11.jp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7" t="50263" r="42415" b="32832"/>
          <a:stretch/>
        </p:blipFill>
        <p:spPr>
          <a:xfrm>
            <a:off x="47961759" y="8272124"/>
            <a:ext cx="530204" cy="352098"/>
          </a:xfrm>
          <a:prstGeom prst="rect">
            <a:avLst/>
          </a:prstGeom>
        </p:spPr>
      </p:pic>
      <p:pic>
        <p:nvPicPr>
          <p:cNvPr id="23" name="Picture 22" descr="size71.jp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6" t="11859" r="22996" b="32963"/>
          <a:stretch/>
        </p:blipFill>
        <p:spPr>
          <a:xfrm>
            <a:off x="45362522" y="7522211"/>
            <a:ext cx="1928883" cy="98107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9609638" y="26896354"/>
            <a:ext cx="1320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 contributions in our case</a:t>
            </a:r>
            <a:endParaRPr lang="en-US" sz="28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356439" y="27419574"/>
            <a:ext cx="87807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Contribution</a:t>
            </a:r>
            <a:endParaRPr lang="en-US" dirty="0"/>
          </a:p>
        </p:txBody>
      </p:sp>
      <p:sp>
        <p:nvSpPr>
          <p:cNvPr id="132" name="Rectangle 35"/>
          <p:cNvSpPr>
            <a:spLocks noChangeArrowheads="1"/>
          </p:cNvSpPr>
          <p:nvPr/>
        </p:nvSpPr>
        <p:spPr bwMode="auto">
          <a:xfrm>
            <a:off x="3323431" y="15416196"/>
            <a:ext cx="3973513" cy="3646488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 dirty="0">
                <a:latin typeface="Times New Roman" charset="0"/>
              </a:rPr>
              <a:t> PICTURE of </a:t>
            </a:r>
          </a:p>
          <a:p>
            <a:pPr algn="ctr" eaLnBrk="0" hangingPunct="0"/>
            <a:r>
              <a:rPr lang="en-US" sz="4400" dirty="0">
                <a:latin typeface="Times New Roman" charset="0"/>
              </a:rPr>
              <a:t>syllabi docs</a:t>
            </a:r>
          </a:p>
          <a:p>
            <a:pPr algn="ctr" eaLnBrk="0" hangingPunct="0"/>
            <a:r>
              <a:rPr lang="en-US" sz="4400" dirty="0">
                <a:latin typeface="Times New Roman" charset="0"/>
              </a:rPr>
              <a:t> going to</a:t>
            </a:r>
          </a:p>
          <a:p>
            <a:pPr algn="ctr" eaLnBrk="0" hangingPunct="0"/>
            <a:r>
              <a:rPr lang="en-US" sz="4400" dirty="0">
                <a:latin typeface="Times New Roman" charset="0"/>
              </a:rPr>
              <a:t> computer</a:t>
            </a:r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5496719" y="20386659"/>
            <a:ext cx="3973512" cy="3646487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>
                <a:latin typeface="Times New Roman" charset="0"/>
              </a:rPr>
              <a:t> PIC of 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pdf syllabi 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converted 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to text</a:t>
            </a:r>
          </a:p>
        </p:txBody>
      </p:sp>
      <p:sp>
        <p:nvSpPr>
          <p:cNvPr id="134" name="Rectangle 35"/>
          <p:cNvSpPr>
            <a:spLocks noChangeArrowheads="1"/>
          </p:cNvSpPr>
          <p:nvPr/>
        </p:nvSpPr>
        <p:spPr bwMode="auto">
          <a:xfrm>
            <a:off x="8036719" y="15395559"/>
            <a:ext cx="3973512" cy="3646487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 dirty="0">
                <a:latin typeface="Times New Roman" charset="0"/>
              </a:rPr>
              <a:t>Pic of</a:t>
            </a:r>
          </a:p>
          <a:p>
            <a:pPr algn="ctr" eaLnBrk="0" hangingPunct="0"/>
            <a:r>
              <a:rPr lang="en-US" sz="4400" dirty="0">
                <a:latin typeface="Times New Roman" charset="0"/>
              </a:rPr>
              <a:t> medians going </a:t>
            </a:r>
          </a:p>
          <a:p>
            <a:pPr algn="ctr" eaLnBrk="0" hangingPunct="0"/>
            <a:r>
              <a:rPr lang="en-US" sz="4400" dirty="0">
                <a:latin typeface="Times New Roman" charset="0"/>
              </a:rPr>
              <a:t>to computer</a:t>
            </a:r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5417344" y="26358834"/>
            <a:ext cx="3973512" cy="3646487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>
                <a:latin typeface="Times New Roman" charset="0"/>
              </a:rPr>
              <a:t> PIC of 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Text file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Becoming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Matlab 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features</a:t>
            </a:r>
          </a:p>
        </p:txBody>
      </p:sp>
      <p:sp>
        <p:nvSpPr>
          <p:cNvPr id="136" name="Down Arrow 4"/>
          <p:cNvSpPr>
            <a:spLocks noChangeArrowheads="1"/>
          </p:cNvSpPr>
          <p:nvPr/>
        </p:nvSpPr>
        <p:spPr bwMode="auto">
          <a:xfrm>
            <a:off x="6642894" y="23890271"/>
            <a:ext cx="1693862" cy="2720975"/>
          </a:xfrm>
          <a:prstGeom prst="downArrow">
            <a:avLst>
              <a:gd name="adj1" fmla="val 50000"/>
              <a:gd name="adj2" fmla="val 49984"/>
            </a:avLst>
          </a:prstGeom>
          <a:solidFill>
            <a:srgbClr val="0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389438"/>
            <a:endParaRPr lang="en-US"/>
          </a:p>
        </p:txBody>
      </p:sp>
      <p:sp>
        <p:nvSpPr>
          <p:cNvPr id="137" name="Down Arrow 40"/>
          <p:cNvSpPr>
            <a:spLocks noChangeArrowheads="1"/>
          </p:cNvSpPr>
          <p:nvPr/>
        </p:nvSpPr>
        <p:spPr bwMode="auto">
          <a:xfrm rot="3102233">
            <a:off x="8541544" y="18480071"/>
            <a:ext cx="1492250" cy="2720975"/>
          </a:xfrm>
          <a:prstGeom prst="downArrow">
            <a:avLst>
              <a:gd name="adj1" fmla="val 50000"/>
              <a:gd name="adj2" fmla="val 49966"/>
            </a:avLst>
          </a:prstGeom>
          <a:solidFill>
            <a:schemeClr val="tx1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389438"/>
            <a:endParaRPr lang="en-US"/>
          </a:p>
        </p:txBody>
      </p:sp>
      <p:sp>
        <p:nvSpPr>
          <p:cNvPr id="138" name="Down Arrow 41"/>
          <p:cNvSpPr>
            <a:spLocks noChangeArrowheads="1"/>
          </p:cNvSpPr>
          <p:nvPr/>
        </p:nvSpPr>
        <p:spPr bwMode="auto">
          <a:xfrm rot="18497767" flipH="1">
            <a:off x="5064919" y="18451496"/>
            <a:ext cx="1492250" cy="2720975"/>
          </a:xfrm>
          <a:prstGeom prst="downArrow">
            <a:avLst>
              <a:gd name="adj1" fmla="val 50000"/>
              <a:gd name="adj2" fmla="val 49966"/>
            </a:avLst>
          </a:prstGeom>
          <a:solidFill>
            <a:srgbClr val="0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389438"/>
            <a:endParaRPr lang="en-US"/>
          </a:p>
        </p:txBody>
      </p:sp>
      <p:sp>
        <p:nvSpPr>
          <p:cNvPr id="139" name="Rectangle 35"/>
          <p:cNvSpPr>
            <a:spLocks noChangeArrowheads="1"/>
          </p:cNvSpPr>
          <p:nvPr/>
        </p:nvSpPr>
        <p:spPr bwMode="auto">
          <a:xfrm>
            <a:off x="16495717" y="7904301"/>
            <a:ext cx="9140825" cy="8839200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>
                <a:latin typeface="Times New Roman" charset="0"/>
              </a:rPr>
              <a:t> PICTURE of tree visualization</a:t>
            </a:r>
          </a:p>
        </p:txBody>
      </p:sp>
      <p:sp>
        <p:nvSpPr>
          <p:cNvPr id="140" name="Rectangle 35"/>
          <p:cNvSpPr>
            <a:spLocks noChangeArrowheads="1"/>
          </p:cNvSpPr>
          <p:nvPr/>
        </p:nvSpPr>
        <p:spPr bwMode="auto">
          <a:xfrm>
            <a:off x="16521117" y="20931326"/>
            <a:ext cx="9140825" cy="8839200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>
                <a:latin typeface="Times New Roman" charset="0"/>
              </a:rPr>
              <a:t> PICTURE of tree choosing a grade 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Given a syllabi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Just make path red or whatever</a:t>
            </a:r>
          </a:p>
        </p:txBody>
      </p:sp>
      <p:sp>
        <p:nvSpPr>
          <p:cNvPr id="141" name="TextBox 3"/>
          <p:cNvSpPr txBox="1">
            <a:spLocks noChangeArrowheads="1"/>
          </p:cNvSpPr>
          <p:nvPr/>
        </p:nvSpPr>
        <p:spPr bwMode="auto">
          <a:xfrm>
            <a:off x="16521117" y="16970339"/>
            <a:ext cx="952341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200" dirty="0" smtClean="0"/>
              <a:t>Decision tree algorithms recursively split data.</a:t>
            </a:r>
            <a:endParaRPr lang="en-US" sz="7200" dirty="0"/>
          </a:p>
        </p:txBody>
      </p:sp>
      <p:sp>
        <p:nvSpPr>
          <p:cNvPr id="142" name="Rectangle 35"/>
          <p:cNvSpPr>
            <a:spLocks noChangeArrowheads="1"/>
          </p:cNvSpPr>
          <p:nvPr/>
        </p:nvSpPr>
        <p:spPr bwMode="auto">
          <a:xfrm>
            <a:off x="32621609" y="7683798"/>
            <a:ext cx="7033805" cy="4528286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 dirty="0">
                <a:latin typeface="Times New Roman" charset="0"/>
              </a:rPr>
              <a:t> PICTURE</a:t>
            </a:r>
          </a:p>
          <a:p>
            <a:pPr algn="ctr" eaLnBrk="0" hangingPunct="0"/>
            <a:r>
              <a:rPr lang="en-US" sz="4400" dirty="0">
                <a:latin typeface="Times New Roman" charset="0"/>
              </a:rPr>
              <a:t>Of </a:t>
            </a:r>
            <a:r>
              <a:rPr lang="en-US" sz="4400" b="1" dirty="0"/>
              <a:t>Median Grade Prediction</a:t>
            </a:r>
          </a:p>
          <a:p>
            <a:pPr algn="ctr" eaLnBrk="0" hangingPunct="0"/>
            <a:endParaRPr lang="en-US" sz="4400" dirty="0">
              <a:latin typeface="Times New Roman" charset="0"/>
            </a:endParaRPr>
          </a:p>
        </p:txBody>
      </p:sp>
      <p:sp>
        <p:nvSpPr>
          <p:cNvPr id="143" name="Rectangle 35"/>
          <p:cNvSpPr>
            <a:spLocks noChangeArrowheads="1"/>
          </p:cNvSpPr>
          <p:nvPr/>
        </p:nvSpPr>
        <p:spPr bwMode="auto">
          <a:xfrm>
            <a:off x="32621609" y="17577878"/>
            <a:ext cx="7033805" cy="4528286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 dirty="0">
                <a:latin typeface="Times New Roman" charset="0"/>
              </a:rPr>
              <a:t> PICTURE</a:t>
            </a:r>
          </a:p>
          <a:p>
            <a:pPr algn="ctr" eaLnBrk="0" hangingPunct="0"/>
            <a:r>
              <a:rPr lang="en-US" sz="4400" dirty="0">
                <a:latin typeface="Times New Roman" charset="0"/>
              </a:rPr>
              <a:t>Of </a:t>
            </a:r>
            <a:r>
              <a:rPr lang="en-US" sz="4400" b="1" dirty="0"/>
              <a:t>Median Grade Prediction</a:t>
            </a:r>
          </a:p>
          <a:p>
            <a:pPr algn="ctr" eaLnBrk="0" hangingPunct="0"/>
            <a:endParaRPr lang="en-US" sz="4400" dirty="0">
              <a:latin typeface="Times New Roman" charset="0"/>
            </a:endParaRPr>
          </a:p>
        </p:txBody>
      </p:sp>
      <p:sp>
        <p:nvSpPr>
          <p:cNvPr id="77" name="Right Arrow 76"/>
          <p:cNvSpPr/>
          <p:nvPr/>
        </p:nvSpPr>
        <p:spPr>
          <a:xfrm>
            <a:off x="6990601" y="8624222"/>
            <a:ext cx="1954673" cy="94402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0" name="Picture 79" descr="grade_a_minus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14" y="7437873"/>
            <a:ext cx="4556627" cy="4260742"/>
          </a:xfrm>
          <a:prstGeom prst="rect">
            <a:avLst/>
          </a:prstGeom>
        </p:spPr>
      </p:pic>
      <p:pic>
        <p:nvPicPr>
          <p:cNvPr id="83" name="Picture 82" descr="syllabus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59" y="7683798"/>
            <a:ext cx="5743711" cy="4307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48-Template-V2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Highligh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PosterPresentations.com-36x48-Template-V2b</Template>
  <TotalTime>7945</TotalTime>
  <Words>127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PosterPresentations.com-36x48-Template-V2b</vt:lpstr>
      <vt:lpstr>1_Classic 3 Columns</vt:lpstr>
      <vt:lpstr>Classic - Wide Center</vt:lpstr>
      <vt:lpstr>Right Highlight</vt:lpstr>
      <vt:lpstr>Course Median Prediction via Syllabi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Coralie Sibylle Phanord</cp:lastModifiedBy>
  <cp:revision>208</cp:revision>
  <dcterms:created xsi:type="dcterms:W3CDTF">2011-04-21T17:08:10Z</dcterms:created>
  <dcterms:modified xsi:type="dcterms:W3CDTF">2015-03-08T22:57:19Z</dcterms:modified>
</cp:coreProperties>
</file>