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A58BFF2-7B50-4CCB-B027-2DC759B0F7E0}" type="datetimeFigureOut">
              <a:rPr lang="en-GB" smtClean="0"/>
              <a:t>05/03/2025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A279458-F121-4DA0-8FA4-4D52C05C1725}" type="slidenum">
              <a:rPr lang="en-GB" smtClean="0"/>
              <a:t>‹#›</a:t>
            </a:fld>
            <a:endParaRPr lang="en-GB"/>
          </a:p>
        </p:txBody>
      </p:sp>
    </p:spTree>
    <p:extLst>
      <p:ext uri="{BB962C8B-B14F-4D97-AF65-F5344CB8AC3E}">
        <p14:creationId xmlns:p14="http://schemas.microsoft.com/office/powerpoint/2010/main" val="5079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A58BFF2-7B50-4CCB-B027-2DC759B0F7E0}" type="datetimeFigureOut">
              <a:rPr lang="en-GB" smtClean="0"/>
              <a:t>05/03/2025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A279458-F121-4DA0-8FA4-4D52C05C1725}" type="slidenum">
              <a:rPr lang="en-GB" smtClean="0"/>
              <a:t>‹#›</a:t>
            </a:fld>
            <a:endParaRPr lang="en-GB"/>
          </a:p>
        </p:txBody>
      </p:sp>
    </p:spTree>
    <p:extLst>
      <p:ext uri="{BB962C8B-B14F-4D97-AF65-F5344CB8AC3E}">
        <p14:creationId xmlns:p14="http://schemas.microsoft.com/office/powerpoint/2010/main" val="2700159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A58BFF2-7B50-4CCB-B027-2DC759B0F7E0}" type="datetimeFigureOut">
              <a:rPr lang="en-GB" smtClean="0"/>
              <a:t>05/03/2025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A279458-F121-4DA0-8FA4-4D52C05C1725}" type="slidenum">
              <a:rPr lang="en-GB" smtClean="0"/>
              <a:t>‹#›</a:t>
            </a:fld>
            <a:endParaRPr lang="en-GB"/>
          </a:p>
        </p:txBody>
      </p:sp>
    </p:spTree>
    <p:extLst>
      <p:ext uri="{BB962C8B-B14F-4D97-AF65-F5344CB8AC3E}">
        <p14:creationId xmlns:p14="http://schemas.microsoft.com/office/powerpoint/2010/main" val="1807416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A58BFF2-7B50-4CCB-B027-2DC759B0F7E0}" type="datetimeFigureOut">
              <a:rPr lang="en-GB" smtClean="0"/>
              <a:t>05/03/2025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A279458-F121-4DA0-8FA4-4D52C05C1725}" type="slidenum">
              <a:rPr lang="en-GB" smtClean="0"/>
              <a:t>‹#›</a:t>
            </a:fld>
            <a:endParaRPr lang="en-GB"/>
          </a:p>
        </p:txBody>
      </p:sp>
    </p:spTree>
    <p:extLst>
      <p:ext uri="{BB962C8B-B14F-4D97-AF65-F5344CB8AC3E}">
        <p14:creationId xmlns:p14="http://schemas.microsoft.com/office/powerpoint/2010/main" val="790868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58BFF2-7B50-4CCB-B027-2DC759B0F7E0}" type="datetimeFigureOut">
              <a:rPr lang="en-GB" smtClean="0"/>
              <a:t>05/03/2025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A279458-F121-4DA0-8FA4-4D52C05C1725}" type="slidenum">
              <a:rPr lang="en-GB" smtClean="0"/>
              <a:t>‹#›</a:t>
            </a:fld>
            <a:endParaRPr lang="en-GB"/>
          </a:p>
        </p:txBody>
      </p:sp>
    </p:spTree>
    <p:extLst>
      <p:ext uri="{BB962C8B-B14F-4D97-AF65-F5344CB8AC3E}">
        <p14:creationId xmlns:p14="http://schemas.microsoft.com/office/powerpoint/2010/main" val="1629542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A58BFF2-7B50-4CCB-B027-2DC759B0F7E0}" type="datetimeFigureOut">
              <a:rPr lang="en-GB" smtClean="0"/>
              <a:t>05/03/2025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A279458-F121-4DA0-8FA4-4D52C05C1725}" type="slidenum">
              <a:rPr lang="en-GB" smtClean="0"/>
              <a:t>‹#›</a:t>
            </a:fld>
            <a:endParaRPr lang="en-GB"/>
          </a:p>
        </p:txBody>
      </p:sp>
    </p:spTree>
    <p:extLst>
      <p:ext uri="{BB962C8B-B14F-4D97-AF65-F5344CB8AC3E}">
        <p14:creationId xmlns:p14="http://schemas.microsoft.com/office/powerpoint/2010/main" val="2185217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A58BFF2-7B50-4CCB-B027-2DC759B0F7E0}" type="datetimeFigureOut">
              <a:rPr lang="en-GB" smtClean="0"/>
              <a:t>05/03/2025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A279458-F121-4DA0-8FA4-4D52C05C1725}" type="slidenum">
              <a:rPr lang="en-GB" smtClean="0"/>
              <a:t>‹#›</a:t>
            </a:fld>
            <a:endParaRPr lang="en-GB"/>
          </a:p>
        </p:txBody>
      </p:sp>
    </p:spTree>
    <p:extLst>
      <p:ext uri="{BB962C8B-B14F-4D97-AF65-F5344CB8AC3E}">
        <p14:creationId xmlns:p14="http://schemas.microsoft.com/office/powerpoint/2010/main" val="4009533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A58BFF2-7B50-4CCB-B027-2DC759B0F7E0}" type="datetimeFigureOut">
              <a:rPr lang="en-GB" smtClean="0"/>
              <a:t>05/03/2025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A279458-F121-4DA0-8FA4-4D52C05C1725}" type="slidenum">
              <a:rPr lang="en-GB" smtClean="0"/>
              <a:t>‹#›</a:t>
            </a:fld>
            <a:endParaRPr lang="en-GB"/>
          </a:p>
        </p:txBody>
      </p:sp>
    </p:spTree>
    <p:extLst>
      <p:ext uri="{BB962C8B-B14F-4D97-AF65-F5344CB8AC3E}">
        <p14:creationId xmlns:p14="http://schemas.microsoft.com/office/powerpoint/2010/main" val="2685242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58BFF2-7B50-4CCB-B027-2DC759B0F7E0}" type="datetimeFigureOut">
              <a:rPr lang="en-GB" smtClean="0"/>
              <a:t>05/03/2025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A279458-F121-4DA0-8FA4-4D52C05C1725}" type="slidenum">
              <a:rPr lang="en-GB" smtClean="0"/>
              <a:t>‹#›</a:t>
            </a:fld>
            <a:endParaRPr lang="en-GB"/>
          </a:p>
        </p:txBody>
      </p:sp>
    </p:spTree>
    <p:extLst>
      <p:ext uri="{BB962C8B-B14F-4D97-AF65-F5344CB8AC3E}">
        <p14:creationId xmlns:p14="http://schemas.microsoft.com/office/powerpoint/2010/main" val="280284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58BFF2-7B50-4CCB-B027-2DC759B0F7E0}" type="datetimeFigureOut">
              <a:rPr lang="en-GB" smtClean="0"/>
              <a:t>05/03/2025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A279458-F121-4DA0-8FA4-4D52C05C1725}" type="slidenum">
              <a:rPr lang="en-GB" smtClean="0"/>
              <a:t>‹#›</a:t>
            </a:fld>
            <a:endParaRPr lang="en-GB"/>
          </a:p>
        </p:txBody>
      </p:sp>
    </p:spTree>
    <p:extLst>
      <p:ext uri="{BB962C8B-B14F-4D97-AF65-F5344CB8AC3E}">
        <p14:creationId xmlns:p14="http://schemas.microsoft.com/office/powerpoint/2010/main" val="3122705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58BFF2-7B50-4CCB-B027-2DC759B0F7E0}" type="datetimeFigureOut">
              <a:rPr lang="en-GB" smtClean="0"/>
              <a:t>05/03/2025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A279458-F121-4DA0-8FA4-4D52C05C1725}" type="slidenum">
              <a:rPr lang="en-GB" smtClean="0"/>
              <a:t>‹#›</a:t>
            </a:fld>
            <a:endParaRPr lang="en-GB"/>
          </a:p>
        </p:txBody>
      </p:sp>
    </p:spTree>
    <p:extLst>
      <p:ext uri="{BB962C8B-B14F-4D97-AF65-F5344CB8AC3E}">
        <p14:creationId xmlns:p14="http://schemas.microsoft.com/office/powerpoint/2010/main" val="561395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58BFF2-7B50-4CCB-B027-2DC759B0F7E0}" type="datetimeFigureOut">
              <a:rPr lang="en-GB" smtClean="0"/>
              <a:t>05/03/2025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279458-F121-4DA0-8FA4-4D52C05C1725}" type="slidenum">
              <a:rPr lang="en-GB" smtClean="0"/>
              <a:t>‹#›</a:t>
            </a:fld>
            <a:endParaRPr lang="en-GB"/>
          </a:p>
        </p:txBody>
      </p:sp>
    </p:spTree>
    <p:extLst>
      <p:ext uri="{BB962C8B-B14F-4D97-AF65-F5344CB8AC3E}">
        <p14:creationId xmlns:p14="http://schemas.microsoft.com/office/powerpoint/2010/main" val="693773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fbi.gov/how-we-can-help-you/scams-and-safety/common-frauds-and-scams" TargetMode="Externa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3633" y="1781666"/>
            <a:ext cx="11076496" cy="3330853"/>
          </a:xfrm>
        </p:spPr>
        <p:txBody>
          <a:bodyPr>
            <a:normAutofit fontScale="90000"/>
          </a:bodyPr>
          <a:lstStyle/>
          <a:p>
            <a:r>
              <a:rPr lang="en-GB" b="1" dirty="0" smtClean="0">
                <a:solidFill>
                  <a:schemeClr val="accent2"/>
                </a:solidFill>
              </a:rPr>
              <a:t>FRAUD </a:t>
            </a:r>
            <a:br>
              <a:rPr lang="en-GB" b="1" dirty="0" smtClean="0">
                <a:solidFill>
                  <a:schemeClr val="accent2"/>
                </a:solidFill>
              </a:rPr>
            </a:br>
            <a:r>
              <a:rPr lang="en-GB" b="1" dirty="0" smtClean="0">
                <a:solidFill>
                  <a:schemeClr val="accent2"/>
                </a:solidFill>
              </a:rPr>
              <a:t>&amp; </a:t>
            </a:r>
            <a:br>
              <a:rPr lang="en-GB" b="1" dirty="0" smtClean="0">
                <a:solidFill>
                  <a:schemeClr val="accent2"/>
                </a:solidFill>
              </a:rPr>
            </a:br>
            <a:r>
              <a:rPr lang="en-GB" b="1" dirty="0" smtClean="0">
                <a:solidFill>
                  <a:schemeClr val="accent2"/>
                </a:solidFill>
              </a:rPr>
              <a:t>AML(ANTI-MONEY LAUNDERING) DETECTION</a:t>
            </a:r>
            <a:endParaRPr lang="en-GB" b="1" dirty="0">
              <a:solidFill>
                <a:schemeClr val="accent2"/>
              </a:solidFill>
            </a:endParaRPr>
          </a:p>
        </p:txBody>
      </p:sp>
    </p:spTree>
    <p:extLst>
      <p:ext uri="{BB962C8B-B14F-4D97-AF65-F5344CB8AC3E}">
        <p14:creationId xmlns:p14="http://schemas.microsoft.com/office/powerpoint/2010/main" val="3184426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41 Types of Workplace Fraud: Detection &amp; Prevention Tip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7647" y="795468"/>
            <a:ext cx="2620651" cy="262065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354425" y="0"/>
            <a:ext cx="1371914" cy="584775"/>
          </a:xfrm>
          <a:prstGeom prst="rect">
            <a:avLst/>
          </a:prstGeom>
          <a:noFill/>
        </p:spPr>
        <p:txBody>
          <a:bodyPr wrap="none" rtlCol="0">
            <a:spAutoFit/>
          </a:bodyPr>
          <a:lstStyle/>
          <a:p>
            <a:r>
              <a:rPr lang="en-GB" sz="3200" b="1" dirty="0" smtClean="0">
                <a:solidFill>
                  <a:schemeClr val="accent5"/>
                </a:solidFill>
              </a:rPr>
              <a:t>FRAUD</a:t>
            </a:r>
            <a:endParaRPr lang="en-GB" sz="3200" b="1" dirty="0">
              <a:solidFill>
                <a:schemeClr val="accent5"/>
              </a:solidFill>
            </a:endParaRPr>
          </a:p>
        </p:txBody>
      </p:sp>
      <p:sp>
        <p:nvSpPr>
          <p:cNvPr id="3" name="Rectangle 2"/>
          <p:cNvSpPr/>
          <p:nvPr/>
        </p:nvSpPr>
        <p:spPr>
          <a:xfrm>
            <a:off x="2988298" y="657049"/>
            <a:ext cx="9021450" cy="4662815"/>
          </a:xfrm>
          <a:prstGeom prst="rect">
            <a:avLst/>
          </a:prstGeom>
        </p:spPr>
        <p:txBody>
          <a:bodyPr wrap="square">
            <a:spAutoFit/>
          </a:bodyPr>
          <a:lstStyle/>
          <a:p>
            <a:pPr>
              <a:lnSpc>
                <a:spcPct val="150000"/>
              </a:lnSpc>
            </a:pPr>
            <a:r>
              <a:rPr lang="en-GB" b="1" dirty="0">
                <a:solidFill>
                  <a:schemeClr val="accent2"/>
                </a:solidFill>
              </a:rPr>
              <a:t>W</a:t>
            </a:r>
            <a:r>
              <a:rPr lang="en-GB" b="1" dirty="0" smtClean="0">
                <a:solidFill>
                  <a:schemeClr val="accent2"/>
                </a:solidFill>
              </a:rPr>
              <a:t>hat is Fraud?</a:t>
            </a:r>
          </a:p>
          <a:p>
            <a:pPr>
              <a:lnSpc>
                <a:spcPct val="150000"/>
              </a:lnSpc>
            </a:pPr>
            <a:r>
              <a:rPr lang="en-GB" dirty="0" smtClean="0"/>
              <a:t>Fraud is the act of intentionally deceiving an individual or institution to gain an unfair or unlawful financial advantage. In the context of finance and banking, fraud can involve identity theft, unauthorized transactions, misrepresentation of financial information, or manipulation of systems for illicit gains.</a:t>
            </a:r>
          </a:p>
          <a:p>
            <a:pPr>
              <a:lnSpc>
                <a:spcPct val="150000"/>
              </a:lnSpc>
            </a:pPr>
            <a:r>
              <a:rPr lang="en-GB" b="1" dirty="0" smtClean="0">
                <a:solidFill>
                  <a:schemeClr val="accent2"/>
                </a:solidFill>
              </a:rPr>
              <a:t>Types of Fraud in Banking &amp; Finance:</a:t>
            </a:r>
          </a:p>
          <a:p>
            <a:pPr marL="285750" indent="-285750">
              <a:lnSpc>
                <a:spcPct val="150000"/>
              </a:lnSpc>
              <a:buFont typeface="Wingdings" panose="05000000000000000000" pitchFamily="2" charset="2"/>
              <a:buChar char="q"/>
            </a:pPr>
            <a:r>
              <a:rPr lang="en-GB" b="1" dirty="0" smtClean="0"/>
              <a:t>Identity Fraud</a:t>
            </a:r>
            <a:r>
              <a:rPr lang="en-GB" dirty="0" smtClean="0"/>
              <a:t> – Using stolen or fake identities to open accounts or apply for loans.</a:t>
            </a:r>
          </a:p>
          <a:p>
            <a:pPr marL="285750" indent="-285750">
              <a:lnSpc>
                <a:spcPct val="150000"/>
              </a:lnSpc>
              <a:buFont typeface="Wingdings" panose="05000000000000000000" pitchFamily="2" charset="2"/>
              <a:buChar char="q"/>
            </a:pPr>
            <a:r>
              <a:rPr lang="en-GB" b="1" dirty="0" smtClean="0"/>
              <a:t>Transaction Fraud</a:t>
            </a:r>
            <a:r>
              <a:rPr lang="en-GB" dirty="0" smtClean="0"/>
              <a:t> – Unauthorized use of payment methods (e.g., credit card fraud).</a:t>
            </a:r>
          </a:p>
          <a:p>
            <a:pPr marL="285750" indent="-285750">
              <a:lnSpc>
                <a:spcPct val="150000"/>
              </a:lnSpc>
              <a:buFont typeface="Wingdings" panose="05000000000000000000" pitchFamily="2" charset="2"/>
              <a:buChar char="q"/>
            </a:pPr>
            <a:r>
              <a:rPr lang="en-GB" b="1" dirty="0" smtClean="0"/>
              <a:t>Loan &amp; Mortgage Fraud</a:t>
            </a:r>
            <a:r>
              <a:rPr lang="en-GB" dirty="0" smtClean="0"/>
              <a:t> – Providing false financial details to secure loans.</a:t>
            </a:r>
          </a:p>
          <a:p>
            <a:pPr marL="285750" indent="-285750">
              <a:lnSpc>
                <a:spcPct val="150000"/>
              </a:lnSpc>
              <a:buFont typeface="Wingdings" panose="05000000000000000000" pitchFamily="2" charset="2"/>
              <a:buChar char="q"/>
            </a:pPr>
            <a:r>
              <a:rPr lang="en-GB" b="1" dirty="0" smtClean="0"/>
              <a:t>Investment Fraud</a:t>
            </a:r>
            <a:r>
              <a:rPr lang="en-GB" dirty="0" smtClean="0"/>
              <a:t> – Scams like Ponzi schemes or insider trading.</a:t>
            </a:r>
          </a:p>
          <a:p>
            <a:pPr marL="285750" indent="-285750">
              <a:lnSpc>
                <a:spcPct val="150000"/>
              </a:lnSpc>
              <a:buFont typeface="Wingdings" panose="05000000000000000000" pitchFamily="2" charset="2"/>
              <a:buChar char="q"/>
            </a:pPr>
            <a:r>
              <a:rPr lang="en-GB" b="1" dirty="0" smtClean="0"/>
              <a:t>Trade-Based Fraud</a:t>
            </a:r>
            <a:r>
              <a:rPr lang="en-GB" dirty="0" smtClean="0"/>
              <a:t> – Manipulating international trade documents for illegal financial gains.</a:t>
            </a:r>
          </a:p>
        </p:txBody>
      </p:sp>
      <p:sp>
        <p:nvSpPr>
          <p:cNvPr id="4" name="TextBox 3"/>
          <p:cNvSpPr txBox="1"/>
          <p:nvPr/>
        </p:nvSpPr>
        <p:spPr>
          <a:xfrm>
            <a:off x="4138368" y="5392138"/>
            <a:ext cx="1273105" cy="369332"/>
          </a:xfrm>
          <a:prstGeom prst="rect">
            <a:avLst/>
          </a:prstGeom>
          <a:noFill/>
        </p:spPr>
        <p:txBody>
          <a:bodyPr wrap="none" rtlCol="0">
            <a:spAutoFit/>
          </a:bodyPr>
          <a:lstStyle/>
          <a:p>
            <a:r>
              <a:rPr lang="en-GB" b="1" dirty="0" smtClean="0">
                <a:solidFill>
                  <a:srgbClr val="FF0000"/>
                </a:solidFill>
              </a:rPr>
              <a:t>REFERENCE</a:t>
            </a:r>
            <a:endParaRPr lang="en-GB" b="1" dirty="0">
              <a:solidFill>
                <a:srgbClr val="FF0000"/>
              </a:solidFill>
            </a:endParaRPr>
          </a:p>
        </p:txBody>
      </p:sp>
      <p:sp>
        <p:nvSpPr>
          <p:cNvPr id="5" name="Rectangle 4"/>
          <p:cNvSpPr/>
          <p:nvPr/>
        </p:nvSpPr>
        <p:spPr>
          <a:xfrm>
            <a:off x="879835" y="6087070"/>
            <a:ext cx="10055258" cy="369332"/>
          </a:xfrm>
          <a:prstGeom prst="rect">
            <a:avLst/>
          </a:prstGeom>
        </p:spPr>
        <p:txBody>
          <a:bodyPr wrap="square">
            <a:spAutoFit/>
          </a:bodyPr>
          <a:lstStyle/>
          <a:p>
            <a:r>
              <a:rPr lang="en-GB" dirty="0" smtClean="0">
                <a:hlinkClick r:id="rId3"/>
              </a:rPr>
              <a:t>https://www.fbi.gov/how-we-can-help-you/scams-and-safety/common-frauds-and-scams</a:t>
            </a:r>
            <a:r>
              <a:rPr lang="en-GB" dirty="0" smtClean="0"/>
              <a:t> </a:t>
            </a:r>
            <a:endParaRPr lang="en-GB" dirty="0"/>
          </a:p>
        </p:txBody>
      </p:sp>
    </p:spTree>
    <p:extLst>
      <p:ext uri="{BB962C8B-B14F-4D97-AF65-F5344CB8AC3E}">
        <p14:creationId xmlns:p14="http://schemas.microsoft.com/office/powerpoint/2010/main" val="3978234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4673" y="71721"/>
            <a:ext cx="5245795" cy="584775"/>
          </a:xfrm>
          <a:prstGeom prst="rect">
            <a:avLst/>
          </a:prstGeom>
          <a:noFill/>
        </p:spPr>
        <p:txBody>
          <a:bodyPr wrap="none" rtlCol="0">
            <a:spAutoFit/>
          </a:bodyPr>
          <a:lstStyle/>
          <a:p>
            <a:r>
              <a:rPr lang="en-GB" sz="3200" b="1" dirty="0" smtClean="0">
                <a:solidFill>
                  <a:schemeClr val="accent5"/>
                </a:solidFill>
              </a:rPr>
              <a:t>AML(Anti-Money Laundering)</a:t>
            </a:r>
            <a:endParaRPr lang="en-GB" sz="3200" b="1" dirty="0">
              <a:solidFill>
                <a:schemeClr val="accent5"/>
              </a:solidFill>
            </a:endParaRPr>
          </a:p>
        </p:txBody>
      </p:sp>
      <p:sp>
        <p:nvSpPr>
          <p:cNvPr id="3" name="Rectangle 2"/>
          <p:cNvSpPr/>
          <p:nvPr/>
        </p:nvSpPr>
        <p:spPr>
          <a:xfrm>
            <a:off x="4138368" y="656496"/>
            <a:ext cx="7937368" cy="3831818"/>
          </a:xfrm>
          <a:prstGeom prst="rect">
            <a:avLst/>
          </a:prstGeom>
        </p:spPr>
        <p:txBody>
          <a:bodyPr wrap="square">
            <a:spAutoFit/>
          </a:bodyPr>
          <a:lstStyle/>
          <a:p>
            <a:pPr>
              <a:lnSpc>
                <a:spcPct val="150000"/>
              </a:lnSpc>
            </a:pPr>
            <a:r>
              <a:rPr lang="en-GB" b="1" dirty="0" smtClean="0">
                <a:solidFill>
                  <a:schemeClr val="accent2"/>
                </a:solidFill>
              </a:rPr>
              <a:t>What is Money Laundering?</a:t>
            </a:r>
          </a:p>
          <a:p>
            <a:pPr>
              <a:lnSpc>
                <a:spcPct val="150000"/>
              </a:lnSpc>
            </a:pPr>
            <a:r>
              <a:rPr lang="en-GB" b="1" dirty="0" smtClean="0"/>
              <a:t>Money laundering</a:t>
            </a:r>
            <a:r>
              <a:rPr lang="en-GB" dirty="0" smtClean="0"/>
              <a:t> is the process of disguising illegally obtained money to make it appear legitimate. Criminals use various techniques to move illicit funds through financial systems, making it difficult for authorities to trace the origin of the money.</a:t>
            </a:r>
          </a:p>
          <a:p>
            <a:pPr>
              <a:lnSpc>
                <a:spcPct val="150000"/>
              </a:lnSpc>
            </a:pPr>
            <a:r>
              <a:rPr lang="en-GB" b="1" dirty="0" smtClean="0">
                <a:solidFill>
                  <a:schemeClr val="accent2"/>
                </a:solidFill>
              </a:rPr>
              <a:t>What is AML (Anti-Money Laundering)?</a:t>
            </a:r>
          </a:p>
          <a:p>
            <a:pPr>
              <a:lnSpc>
                <a:spcPct val="150000"/>
              </a:lnSpc>
            </a:pPr>
            <a:r>
              <a:rPr lang="en-GB" dirty="0" smtClean="0"/>
              <a:t>AML refers to the set of laws, regulations, and procedures designed to prevent criminals from disguising illegally obtained money as legitimate income. Financial institutions are required to implement AML policies to detect and report suspicious activities.</a:t>
            </a:r>
          </a:p>
        </p:txBody>
      </p:sp>
      <p:pic>
        <p:nvPicPr>
          <p:cNvPr id="2050" name="Picture 2" descr="Definition, Stages and Methods of Money Laundering - Indiaforens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6496"/>
            <a:ext cx="4511253" cy="253919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
        <p:nvSpPr>
          <p:cNvPr id="5" name="Rectangle 4"/>
          <p:cNvSpPr/>
          <p:nvPr/>
        </p:nvSpPr>
        <p:spPr>
          <a:xfrm>
            <a:off x="344754" y="4648569"/>
            <a:ext cx="11391618" cy="1711366"/>
          </a:xfrm>
          <a:prstGeom prst="rect">
            <a:avLst/>
          </a:prstGeom>
        </p:spPr>
        <p:txBody>
          <a:bodyPr wrap="square">
            <a:spAutoFit/>
          </a:bodyPr>
          <a:lstStyle/>
          <a:p>
            <a:pPr>
              <a:lnSpc>
                <a:spcPct val="150000"/>
              </a:lnSpc>
            </a:pPr>
            <a:r>
              <a:rPr lang="en-GB" b="1" dirty="0" smtClean="0">
                <a:solidFill>
                  <a:schemeClr val="accent2"/>
                </a:solidFill>
              </a:rPr>
              <a:t>Stages of Money Laundering:</a:t>
            </a:r>
          </a:p>
          <a:p>
            <a:pPr>
              <a:lnSpc>
                <a:spcPct val="150000"/>
              </a:lnSpc>
              <a:buFont typeface="+mj-lt"/>
              <a:buAutoNum type="arabicPeriod"/>
            </a:pPr>
            <a:r>
              <a:rPr lang="en-GB" b="1" dirty="0" smtClean="0"/>
              <a:t>Placement</a:t>
            </a:r>
            <a:r>
              <a:rPr lang="en-GB" dirty="0" smtClean="0"/>
              <a:t> – Introducing illicit funds into the financial system.</a:t>
            </a:r>
          </a:p>
          <a:p>
            <a:pPr>
              <a:lnSpc>
                <a:spcPct val="150000"/>
              </a:lnSpc>
              <a:buFont typeface="+mj-lt"/>
              <a:buAutoNum type="arabicPeriod"/>
            </a:pPr>
            <a:r>
              <a:rPr lang="en-GB" b="1" dirty="0" smtClean="0"/>
              <a:t>Layering</a:t>
            </a:r>
            <a:r>
              <a:rPr lang="en-GB" dirty="0" smtClean="0"/>
              <a:t> – Moving money through complex transactions to obscure its origin.</a:t>
            </a:r>
          </a:p>
          <a:p>
            <a:pPr>
              <a:lnSpc>
                <a:spcPct val="150000"/>
              </a:lnSpc>
              <a:buFont typeface="+mj-lt"/>
              <a:buAutoNum type="arabicPeriod"/>
            </a:pPr>
            <a:r>
              <a:rPr lang="en-GB" b="1" dirty="0" smtClean="0"/>
              <a:t>Integration</a:t>
            </a:r>
            <a:r>
              <a:rPr lang="en-GB" dirty="0" smtClean="0"/>
              <a:t> – Reintroducing laundered money into the economy as legitimate funds.</a:t>
            </a:r>
            <a:endParaRPr lang="en-GB" dirty="0"/>
          </a:p>
        </p:txBody>
      </p:sp>
    </p:spTree>
    <p:extLst>
      <p:ext uri="{BB962C8B-B14F-4D97-AF65-F5344CB8AC3E}">
        <p14:creationId xmlns:p14="http://schemas.microsoft.com/office/powerpoint/2010/main" val="17788344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GitHub - mvram123/Money_Laundering_Detection: Money Laundering Detection  Using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3216" y="84841"/>
            <a:ext cx="6249973" cy="630653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79109" y="320511"/>
            <a:ext cx="5712643" cy="6001643"/>
          </a:xfrm>
          <a:prstGeom prst="rect">
            <a:avLst/>
          </a:prstGeom>
        </p:spPr>
        <p:txBody>
          <a:bodyPr wrap="square">
            <a:spAutoFit/>
          </a:bodyPr>
          <a:lstStyle/>
          <a:p>
            <a:pPr>
              <a:lnSpc>
                <a:spcPct val="150000"/>
              </a:lnSpc>
            </a:pPr>
            <a:r>
              <a:rPr lang="en-GB" b="1" dirty="0" smtClean="0">
                <a:solidFill>
                  <a:schemeClr val="accent2"/>
                </a:solidFill>
              </a:rPr>
              <a:t>Stages of Money Laundering</a:t>
            </a:r>
          </a:p>
          <a:p>
            <a:pPr>
              <a:lnSpc>
                <a:spcPct val="150000"/>
              </a:lnSpc>
              <a:buFont typeface="+mj-lt"/>
              <a:buAutoNum type="arabicPeriod"/>
            </a:pPr>
            <a:r>
              <a:rPr lang="en-GB" sz="1600" b="1" dirty="0" smtClean="0"/>
              <a:t>Placement</a:t>
            </a:r>
            <a:r>
              <a:rPr lang="en-GB" sz="1600" dirty="0" smtClean="0"/>
              <a:t> – Introducing illicit funds into the financial system.</a:t>
            </a:r>
          </a:p>
          <a:p>
            <a:pPr marL="742950" lvl="1" indent="-285750">
              <a:lnSpc>
                <a:spcPct val="150000"/>
              </a:lnSpc>
              <a:buFont typeface="+mj-lt"/>
              <a:buAutoNum type="arabicPeriod"/>
            </a:pPr>
            <a:r>
              <a:rPr lang="en-GB" sz="1600" dirty="0" smtClean="0"/>
              <a:t>Depositing large amounts of cash into banks.</a:t>
            </a:r>
          </a:p>
          <a:p>
            <a:pPr marL="742950" lvl="1" indent="-285750">
              <a:lnSpc>
                <a:spcPct val="150000"/>
              </a:lnSpc>
              <a:buFont typeface="+mj-lt"/>
              <a:buAutoNum type="arabicPeriod"/>
            </a:pPr>
            <a:r>
              <a:rPr lang="en-GB" sz="1600" dirty="0" smtClean="0"/>
              <a:t>Using smurfing (breaking down large sums into smaller deposits).</a:t>
            </a:r>
          </a:p>
          <a:p>
            <a:pPr marL="742950" lvl="1" indent="-285750">
              <a:lnSpc>
                <a:spcPct val="150000"/>
              </a:lnSpc>
              <a:buFont typeface="+mj-lt"/>
              <a:buAutoNum type="arabicPeriod"/>
            </a:pPr>
            <a:r>
              <a:rPr lang="en-GB" sz="1600" dirty="0" smtClean="0"/>
              <a:t>Buying high-value assets (e.g., luxury cars, real estate).</a:t>
            </a:r>
          </a:p>
          <a:p>
            <a:pPr>
              <a:lnSpc>
                <a:spcPct val="150000"/>
              </a:lnSpc>
              <a:buFont typeface="+mj-lt"/>
              <a:buAutoNum type="arabicPeriod"/>
            </a:pPr>
            <a:r>
              <a:rPr lang="en-GB" sz="1600" b="1" dirty="0" smtClean="0"/>
              <a:t>Layering</a:t>
            </a:r>
            <a:r>
              <a:rPr lang="en-GB" sz="1600" dirty="0" smtClean="0"/>
              <a:t> – Obscuring the money's origin through complex transactions.</a:t>
            </a:r>
          </a:p>
          <a:p>
            <a:pPr marL="742950" lvl="1" indent="-285750">
              <a:lnSpc>
                <a:spcPct val="150000"/>
              </a:lnSpc>
              <a:buFont typeface="+mj-lt"/>
              <a:buAutoNum type="arabicPeriod"/>
            </a:pPr>
            <a:r>
              <a:rPr lang="en-GB" sz="1600" dirty="0" smtClean="0"/>
              <a:t>Moving money between multiple accounts and banks.</a:t>
            </a:r>
          </a:p>
          <a:p>
            <a:pPr marL="742950" lvl="1" indent="-285750">
              <a:lnSpc>
                <a:spcPct val="150000"/>
              </a:lnSpc>
              <a:buFont typeface="+mj-lt"/>
              <a:buAutoNum type="arabicPeriod"/>
            </a:pPr>
            <a:r>
              <a:rPr lang="en-GB" sz="1600" dirty="0" smtClean="0"/>
              <a:t>Using shell companies to mask the ownership.</a:t>
            </a:r>
          </a:p>
          <a:p>
            <a:pPr marL="742950" lvl="1" indent="-285750">
              <a:lnSpc>
                <a:spcPct val="150000"/>
              </a:lnSpc>
              <a:buFont typeface="+mj-lt"/>
              <a:buAutoNum type="arabicPeriod"/>
            </a:pPr>
            <a:r>
              <a:rPr lang="en-GB" sz="1600" dirty="0" smtClean="0"/>
              <a:t>Converting cash into cryptocurrencies.</a:t>
            </a:r>
          </a:p>
          <a:p>
            <a:pPr>
              <a:lnSpc>
                <a:spcPct val="150000"/>
              </a:lnSpc>
              <a:buFont typeface="+mj-lt"/>
              <a:buAutoNum type="arabicPeriod"/>
            </a:pPr>
            <a:r>
              <a:rPr lang="en-GB" sz="1600" b="1" dirty="0" smtClean="0"/>
              <a:t>Integration</a:t>
            </a:r>
            <a:r>
              <a:rPr lang="en-GB" sz="1600" dirty="0" smtClean="0"/>
              <a:t> – Reintroducing laundered money into the legal economy.</a:t>
            </a:r>
          </a:p>
          <a:p>
            <a:pPr marL="742950" lvl="1" indent="-285750">
              <a:lnSpc>
                <a:spcPct val="150000"/>
              </a:lnSpc>
              <a:buFont typeface="+mj-lt"/>
              <a:buAutoNum type="arabicPeriod"/>
            </a:pPr>
            <a:r>
              <a:rPr lang="en-GB" sz="1600" dirty="0" smtClean="0"/>
              <a:t>Investing in businesses.</a:t>
            </a:r>
          </a:p>
          <a:p>
            <a:pPr marL="742950" lvl="1" indent="-285750">
              <a:lnSpc>
                <a:spcPct val="150000"/>
              </a:lnSpc>
              <a:buFont typeface="+mj-lt"/>
              <a:buAutoNum type="arabicPeriod"/>
            </a:pPr>
            <a:r>
              <a:rPr lang="en-GB" sz="1600" dirty="0" smtClean="0"/>
              <a:t>Purchasing legitimate assets.</a:t>
            </a:r>
          </a:p>
          <a:p>
            <a:pPr marL="742950" lvl="1" indent="-285750">
              <a:lnSpc>
                <a:spcPct val="150000"/>
              </a:lnSpc>
              <a:buFont typeface="+mj-lt"/>
              <a:buAutoNum type="arabicPeriod"/>
            </a:pPr>
            <a:r>
              <a:rPr lang="en-GB" sz="1600" dirty="0" smtClean="0"/>
              <a:t>Falsifying financial records to justify the income.</a:t>
            </a:r>
            <a:endParaRPr lang="en-GB" sz="1600" dirty="0"/>
          </a:p>
        </p:txBody>
      </p:sp>
    </p:spTree>
    <p:extLst>
      <p:ext uri="{BB962C8B-B14F-4D97-AF65-F5344CB8AC3E}">
        <p14:creationId xmlns:p14="http://schemas.microsoft.com/office/powerpoint/2010/main" val="30446385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8925" y="566678"/>
            <a:ext cx="6567340" cy="2862322"/>
          </a:xfrm>
          <a:prstGeom prst="rect">
            <a:avLst/>
          </a:prstGeom>
        </p:spPr>
        <p:txBody>
          <a:bodyPr wrap="square">
            <a:spAutoFit/>
          </a:bodyPr>
          <a:lstStyle/>
          <a:p>
            <a:r>
              <a:rPr lang="en-GB" b="1" dirty="0" smtClean="0">
                <a:solidFill>
                  <a:schemeClr val="accent2"/>
                </a:solidFill>
              </a:rPr>
              <a:t>Why is AML Important?</a:t>
            </a:r>
          </a:p>
          <a:p>
            <a:pPr marL="285750" indent="-285750">
              <a:lnSpc>
                <a:spcPct val="150000"/>
              </a:lnSpc>
              <a:buFont typeface="Wingdings" panose="05000000000000000000" pitchFamily="2" charset="2"/>
              <a:buChar char="Ø"/>
            </a:pPr>
            <a:r>
              <a:rPr lang="en-GB" dirty="0" smtClean="0"/>
              <a:t>Prevents financial crimes such as drug trafficking and terrorism financing.</a:t>
            </a:r>
          </a:p>
          <a:p>
            <a:pPr marL="285750" indent="-285750">
              <a:lnSpc>
                <a:spcPct val="150000"/>
              </a:lnSpc>
              <a:buFont typeface="Wingdings" panose="05000000000000000000" pitchFamily="2" charset="2"/>
              <a:buChar char="Ø"/>
            </a:pPr>
            <a:r>
              <a:rPr lang="en-GB" dirty="0" smtClean="0"/>
              <a:t>Ensures financial institutions comply with international regulations.</a:t>
            </a:r>
          </a:p>
          <a:p>
            <a:pPr marL="285750" indent="-285750">
              <a:lnSpc>
                <a:spcPct val="150000"/>
              </a:lnSpc>
              <a:buFont typeface="Wingdings" panose="05000000000000000000" pitchFamily="2" charset="2"/>
              <a:buChar char="Ø"/>
            </a:pPr>
            <a:r>
              <a:rPr lang="en-GB" dirty="0" smtClean="0"/>
              <a:t>Protects economic integrity by preventing illicit money from entering legal markets.</a:t>
            </a:r>
            <a:endParaRPr lang="en-GB" dirty="0"/>
          </a:p>
        </p:txBody>
      </p:sp>
      <p:pic>
        <p:nvPicPr>
          <p:cNvPr id="3" name="Picture 6" descr="4C can help your business with anti-money laund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6265" y="1333817"/>
            <a:ext cx="4989055" cy="332766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4" name="Rectangle 3"/>
          <p:cNvSpPr/>
          <p:nvPr/>
        </p:nvSpPr>
        <p:spPr>
          <a:xfrm>
            <a:off x="380214" y="4390064"/>
            <a:ext cx="9489650" cy="1754326"/>
          </a:xfrm>
          <a:prstGeom prst="rect">
            <a:avLst/>
          </a:prstGeom>
        </p:spPr>
        <p:txBody>
          <a:bodyPr wrap="square">
            <a:spAutoFit/>
          </a:bodyPr>
          <a:lstStyle/>
          <a:p>
            <a:pPr>
              <a:lnSpc>
                <a:spcPct val="150000"/>
              </a:lnSpc>
            </a:pPr>
            <a:r>
              <a:rPr lang="en-GB" b="1" dirty="0" smtClean="0">
                <a:solidFill>
                  <a:schemeClr val="accent2"/>
                </a:solidFill>
              </a:rPr>
              <a:t>Why is Money Laundering a Threat?</a:t>
            </a:r>
          </a:p>
          <a:p>
            <a:pPr marL="285750" indent="-285750">
              <a:lnSpc>
                <a:spcPct val="150000"/>
              </a:lnSpc>
              <a:buFont typeface="Wingdings" panose="05000000000000000000" pitchFamily="2" charset="2"/>
              <a:buChar char="Ø"/>
            </a:pPr>
            <a:r>
              <a:rPr lang="en-GB" dirty="0" smtClean="0"/>
              <a:t>Funds criminal activities like terrorism, drug trafficking, and corruption.</a:t>
            </a:r>
          </a:p>
          <a:p>
            <a:pPr marL="285750" indent="-285750">
              <a:lnSpc>
                <a:spcPct val="150000"/>
              </a:lnSpc>
              <a:buFont typeface="Wingdings" panose="05000000000000000000" pitchFamily="2" charset="2"/>
              <a:buChar char="Ø"/>
            </a:pPr>
            <a:r>
              <a:rPr lang="en-GB" dirty="0" smtClean="0"/>
              <a:t>Undermines economic stability by distorting financial markets.</a:t>
            </a:r>
          </a:p>
          <a:p>
            <a:pPr marL="285750" indent="-285750">
              <a:lnSpc>
                <a:spcPct val="150000"/>
              </a:lnSpc>
              <a:buFont typeface="Wingdings" panose="05000000000000000000" pitchFamily="2" charset="2"/>
              <a:buChar char="Ø"/>
            </a:pPr>
            <a:r>
              <a:rPr lang="en-GB" dirty="0" smtClean="0"/>
              <a:t>Leads to legal penalties and reputational damage for financial institutions that fail to prevent it.</a:t>
            </a:r>
            <a:endParaRPr lang="en-GB" dirty="0"/>
          </a:p>
        </p:txBody>
      </p:sp>
    </p:spTree>
    <p:extLst>
      <p:ext uri="{BB962C8B-B14F-4D97-AF65-F5344CB8AC3E}">
        <p14:creationId xmlns:p14="http://schemas.microsoft.com/office/powerpoint/2010/main" val="33985992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5360" y="532318"/>
            <a:ext cx="8471555" cy="369332"/>
          </a:xfrm>
          <a:prstGeom prst="rect">
            <a:avLst/>
          </a:prstGeom>
        </p:spPr>
        <p:txBody>
          <a:bodyPr wrap="square">
            <a:spAutoFit/>
          </a:bodyPr>
          <a:lstStyle/>
          <a:p>
            <a:r>
              <a:rPr lang="en-GB" b="1" dirty="0" smtClean="0">
                <a:solidFill>
                  <a:schemeClr val="accent5"/>
                </a:solidFill>
              </a:rPr>
              <a:t>THE RELATIONSHIP BETWEEN FRAUD AND ANTI-MONEY LAUNDERING (AML)</a:t>
            </a:r>
            <a:endParaRPr lang="en-GB" b="1" dirty="0">
              <a:solidFill>
                <a:schemeClr val="accent5"/>
              </a:solidFill>
            </a:endParaRPr>
          </a:p>
        </p:txBody>
      </p:sp>
      <p:sp>
        <p:nvSpPr>
          <p:cNvPr id="3" name="Rectangle 2"/>
          <p:cNvSpPr/>
          <p:nvPr/>
        </p:nvSpPr>
        <p:spPr>
          <a:xfrm>
            <a:off x="226243" y="1129108"/>
            <a:ext cx="11604396" cy="3831818"/>
          </a:xfrm>
          <a:prstGeom prst="rect">
            <a:avLst/>
          </a:prstGeom>
        </p:spPr>
        <p:txBody>
          <a:bodyPr wrap="square">
            <a:spAutoFit/>
          </a:bodyPr>
          <a:lstStyle/>
          <a:p>
            <a:r>
              <a:rPr lang="en-GB" dirty="0" smtClean="0"/>
              <a:t>Fraud and Anti-Money Laundering (AML) are interconnected financial crimes that financial institutions must address through regulatory compliance and risk management</a:t>
            </a:r>
          </a:p>
          <a:p>
            <a:pPr>
              <a:lnSpc>
                <a:spcPct val="150000"/>
              </a:lnSpc>
            </a:pPr>
            <a:r>
              <a:rPr lang="en-GB" b="1" dirty="0" smtClean="0">
                <a:solidFill>
                  <a:schemeClr val="accent2"/>
                </a:solidFill>
              </a:rPr>
              <a:t>Overlapping Nature of Fraud and Money Laundering</a:t>
            </a:r>
          </a:p>
          <a:p>
            <a:pPr marL="285750" indent="-285750">
              <a:lnSpc>
                <a:spcPct val="150000"/>
              </a:lnSpc>
              <a:buFont typeface="Wingdings" panose="05000000000000000000" pitchFamily="2" charset="2"/>
              <a:buChar char="Ø"/>
            </a:pPr>
            <a:r>
              <a:rPr lang="en-GB" b="1" dirty="0" smtClean="0"/>
              <a:t>Fraud Generates Illicit Funds</a:t>
            </a:r>
            <a:r>
              <a:rPr lang="en-GB" dirty="0" smtClean="0"/>
              <a:t>: Many fraud schemes (e.g., identity fraud, transaction fraud, loan fraud) result in illegally obtained money.</a:t>
            </a:r>
          </a:p>
          <a:p>
            <a:pPr marL="285750" indent="-285750">
              <a:lnSpc>
                <a:spcPct val="150000"/>
              </a:lnSpc>
              <a:buFont typeface="Wingdings" panose="05000000000000000000" pitchFamily="2" charset="2"/>
              <a:buChar char="Ø"/>
            </a:pPr>
            <a:r>
              <a:rPr lang="en-GB" b="1" dirty="0" smtClean="0"/>
              <a:t>Money Laundering Cleans Fraud Proceeds</a:t>
            </a:r>
            <a:r>
              <a:rPr lang="en-GB" dirty="0" smtClean="0"/>
              <a:t>: Once criminals acquire illicit funds through fraud, they use </a:t>
            </a:r>
            <a:r>
              <a:rPr lang="en-GB" b="1" dirty="0" smtClean="0"/>
              <a:t>money laundering techniques</a:t>
            </a:r>
            <a:r>
              <a:rPr lang="en-GB" dirty="0" smtClean="0"/>
              <a:t> to disguise their origin, making the funds appear legitimate.</a:t>
            </a:r>
          </a:p>
          <a:p>
            <a:pPr marL="285750" indent="-285750">
              <a:lnSpc>
                <a:spcPct val="150000"/>
              </a:lnSpc>
              <a:buFont typeface="Wingdings" panose="05000000000000000000" pitchFamily="2" charset="2"/>
              <a:buChar char="Ø"/>
            </a:pPr>
            <a:r>
              <a:rPr lang="en-GB" b="1" dirty="0" smtClean="0"/>
              <a:t>Both Aim to Evade Detection</a:t>
            </a:r>
            <a:r>
              <a:rPr lang="en-GB" dirty="0" smtClean="0"/>
              <a:t>: Fraudsters and money launderers attempt to bypass financial monitoring systems to avoid getting caught.</a:t>
            </a:r>
          </a:p>
          <a:p>
            <a:endParaRPr lang="en-GB" dirty="0"/>
          </a:p>
        </p:txBody>
      </p:sp>
      <p:sp>
        <p:nvSpPr>
          <p:cNvPr id="5" name="Rectangle 4"/>
          <p:cNvSpPr/>
          <p:nvPr/>
        </p:nvSpPr>
        <p:spPr>
          <a:xfrm>
            <a:off x="122548" y="4877354"/>
            <a:ext cx="11811785" cy="1338828"/>
          </a:xfrm>
          <a:prstGeom prst="rect">
            <a:avLst/>
          </a:prstGeom>
        </p:spPr>
        <p:txBody>
          <a:bodyPr wrap="square">
            <a:spAutoFit/>
          </a:bodyPr>
          <a:lstStyle/>
          <a:p>
            <a:pPr>
              <a:lnSpc>
                <a:spcPct val="150000"/>
              </a:lnSpc>
            </a:pPr>
            <a:r>
              <a:rPr lang="en-GB" dirty="0" smtClean="0"/>
              <a:t>Fraud and money laundering are closely linked, with </a:t>
            </a:r>
            <a:r>
              <a:rPr lang="en-GB" b="1" dirty="0" smtClean="0"/>
              <a:t>fraud acting as the source of illicit funds</a:t>
            </a:r>
            <a:r>
              <a:rPr lang="en-GB" dirty="0" smtClean="0"/>
              <a:t> and </a:t>
            </a:r>
            <a:r>
              <a:rPr lang="en-GB" b="1" dirty="0" smtClean="0"/>
              <a:t>AML measures preventing criminals from successfully laundering these funds</a:t>
            </a:r>
            <a:r>
              <a:rPr lang="en-GB" dirty="0" smtClean="0"/>
              <a:t>. Financial institutions must integrate </a:t>
            </a:r>
            <a:r>
              <a:rPr lang="en-GB" b="1" dirty="0" smtClean="0"/>
              <a:t>fraud detection and AML compliance</a:t>
            </a:r>
            <a:r>
              <a:rPr lang="en-GB" dirty="0" smtClean="0"/>
              <a:t> to effectively combat financial crime.</a:t>
            </a:r>
            <a:endParaRPr lang="en-GB" dirty="0"/>
          </a:p>
        </p:txBody>
      </p:sp>
    </p:spTree>
    <p:extLst>
      <p:ext uri="{BB962C8B-B14F-4D97-AF65-F5344CB8AC3E}">
        <p14:creationId xmlns:p14="http://schemas.microsoft.com/office/powerpoint/2010/main" val="2417300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9478963"/>
              </p:ext>
            </p:extLst>
          </p:nvPr>
        </p:nvGraphicFramePr>
        <p:xfrm>
          <a:off x="216816" y="480768"/>
          <a:ext cx="11519556" cy="4216560"/>
        </p:xfrm>
        <a:graphic>
          <a:graphicData uri="http://schemas.openxmlformats.org/drawingml/2006/table">
            <a:tbl>
              <a:tblPr/>
              <a:tblGrid>
                <a:gridCol w="2174757">
                  <a:extLst>
                    <a:ext uri="{9D8B030D-6E8A-4147-A177-3AD203B41FA5}">
                      <a16:colId xmlns:a16="http://schemas.microsoft.com/office/drawing/2014/main" val="1462117118"/>
                    </a:ext>
                  </a:extLst>
                </a:gridCol>
                <a:gridCol w="4311887">
                  <a:extLst>
                    <a:ext uri="{9D8B030D-6E8A-4147-A177-3AD203B41FA5}">
                      <a16:colId xmlns:a16="http://schemas.microsoft.com/office/drawing/2014/main" val="224905091"/>
                    </a:ext>
                  </a:extLst>
                </a:gridCol>
                <a:gridCol w="5032912">
                  <a:extLst>
                    <a:ext uri="{9D8B030D-6E8A-4147-A177-3AD203B41FA5}">
                      <a16:colId xmlns:a16="http://schemas.microsoft.com/office/drawing/2014/main" val="4065721229"/>
                    </a:ext>
                  </a:extLst>
                </a:gridCol>
              </a:tblGrid>
              <a:tr h="511595">
                <a:tc>
                  <a:txBody>
                    <a:bodyPr/>
                    <a:lstStyle/>
                    <a:p>
                      <a:r>
                        <a:rPr lang="en-GB" sz="1600" b="1" dirty="0"/>
                        <a:t>Aspect</a:t>
                      </a:r>
                      <a:endParaRPr lang="en-GB"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r>
                        <a:rPr lang="en-GB" sz="1600" b="1" dirty="0"/>
                        <a:t>Fraud</a:t>
                      </a:r>
                      <a:endParaRPr lang="en-GB"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GB" sz="1600" b="1" dirty="0"/>
                        <a:t>Money Laundering</a:t>
                      </a:r>
                      <a:endParaRPr lang="en-GB"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2266459150"/>
                  </a:ext>
                </a:extLst>
              </a:tr>
              <a:tr h="600646">
                <a:tc>
                  <a:txBody>
                    <a:bodyPr/>
                    <a:lstStyle/>
                    <a:p>
                      <a:r>
                        <a:rPr lang="en-GB" sz="1600" b="1" dirty="0"/>
                        <a:t>Definition</a:t>
                      </a:r>
                      <a:endParaRPr lang="en-GB"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Deception for financial gain.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Process of making illicit money appear legal.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5707042"/>
                  </a:ext>
                </a:extLst>
              </a:tr>
              <a:tr h="545852">
                <a:tc>
                  <a:txBody>
                    <a:bodyPr/>
                    <a:lstStyle/>
                    <a:p>
                      <a:r>
                        <a:rPr lang="en-GB" sz="1600" b="1" dirty="0"/>
                        <a:t>Objective</a:t>
                      </a:r>
                      <a:endParaRPr lang="en-GB"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Steal money from individuals, banks, or businesses.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a:t>Hide the source of illegally acquired money.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7168767"/>
                  </a:ext>
                </a:extLst>
              </a:tr>
              <a:tr h="783682">
                <a:tc>
                  <a:txBody>
                    <a:bodyPr/>
                    <a:lstStyle/>
                    <a:p>
                      <a:r>
                        <a:rPr lang="en-GB" sz="1600" b="1"/>
                        <a:t>Process</a:t>
                      </a:r>
                      <a:endParaRPr lang="en-GB"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Involves false transactions, identity theft, or manipulation.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a:t>Uses layering, structuring, and integration to clean money.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9033896"/>
                  </a:ext>
                </a:extLst>
              </a:tr>
              <a:tr h="621971">
                <a:tc>
                  <a:txBody>
                    <a:bodyPr/>
                    <a:lstStyle/>
                    <a:p>
                      <a:r>
                        <a:rPr lang="en-GB" sz="1600" b="1"/>
                        <a:t>Who Commits It?</a:t>
                      </a:r>
                      <a:endParaRPr lang="en-GB"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Individuals (identity fraud), insiders (employee fraud), or organized crime.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Criminal organizations, corrupt officials, and drug traffickers.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1570905"/>
                  </a:ext>
                </a:extLst>
              </a:tr>
              <a:tr h="1119546">
                <a:tc>
                  <a:txBody>
                    <a:bodyPr/>
                    <a:lstStyle/>
                    <a:p>
                      <a:r>
                        <a:rPr lang="en-GB" sz="1600" b="1"/>
                        <a:t>Regulatory Focus</a:t>
                      </a:r>
                      <a:endParaRPr lang="en-GB"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Fraud detection &amp; prevention measures (AI, rule-based alerts, KYC).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dirty="0"/>
                        <a:t>AML compliance laws (BSA, FATF, KYC/CDD requirements).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0851447"/>
                  </a:ext>
                </a:extLst>
              </a:tr>
            </a:tbl>
          </a:graphicData>
        </a:graphic>
      </p:graphicFrame>
      <p:sp>
        <p:nvSpPr>
          <p:cNvPr id="3" name="Rectangle 1"/>
          <p:cNvSpPr>
            <a:spLocks noChangeArrowheads="1"/>
          </p:cNvSpPr>
          <p:nvPr/>
        </p:nvSpPr>
        <p:spPr bwMode="auto">
          <a:xfrm>
            <a:off x="2954267" y="80658"/>
            <a:ext cx="7941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accent2"/>
                </a:solidFill>
                <a:effectLst/>
              </a:rPr>
              <a:t>KEY DIFFERENCES BETWEEN FRAUD AND MONEY LAUNDERING</a:t>
            </a:r>
          </a:p>
        </p:txBody>
      </p:sp>
      <p:sp>
        <p:nvSpPr>
          <p:cNvPr id="4" name="Rectangle 3"/>
          <p:cNvSpPr/>
          <p:nvPr/>
        </p:nvSpPr>
        <p:spPr>
          <a:xfrm>
            <a:off x="216816" y="4596736"/>
            <a:ext cx="11519556" cy="2169825"/>
          </a:xfrm>
          <a:prstGeom prst="rect">
            <a:avLst/>
          </a:prstGeom>
        </p:spPr>
        <p:txBody>
          <a:bodyPr wrap="square">
            <a:spAutoFit/>
          </a:bodyPr>
          <a:lstStyle/>
          <a:p>
            <a:pPr>
              <a:lnSpc>
                <a:spcPct val="150000"/>
              </a:lnSpc>
            </a:pPr>
            <a:r>
              <a:rPr lang="en-GB" b="1" dirty="0" smtClean="0">
                <a:solidFill>
                  <a:schemeClr val="accent2"/>
                </a:solidFill>
              </a:rPr>
              <a:t>Example of Fraud-Linked Money Laundering</a:t>
            </a:r>
          </a:p>
          <a:p>
            <a:pPr>
              <a:lnSpc>
                <a:spcPct val="150000"/>
              </a:lnSpc>
              <a:buFont typeface="+mj-lt"/>
              <a:buAutoNum type="arabicPeriod"/>
            </a:pPr>
            <a:r>
              <a:rPr lang="en-GB" dirty="0" smtClean="0"/>
              <a:t>A cybercriminal </a:t>
            </a:r>
            <a:r>
              <a:rPr lang="en-GB" b="1" dirty="0" smtClean="0"/>
              <a:t>steals banking credentials</a:t>
            </a:r>
            <a:r>
              <a:rPr lang="en-GB" dirty="0" smtClean="0"/>
              <a:t> and transfers stolen money into a mule account.</a:t>
            </a:r>
          </a:p>
          <a:p>
            <a:pPr>
              <a:lnSpc>
                <a:spcPct val="150000"/>
              </a:lnSpc>
              <a:buFont typeface="+mj-lt"/>
              <a:buAutoNum type="arabicPeriod"/>
            </a:pPr>
            <a:r>
              <a:rPr lang="en-GB" dirty="0" smtClean="0"/>
              <a:t>The fraudster </a:t>
            </a:r>
            <a:r>
              <a:rPr lang="en-GB" b="1" dirty="0" smtClean="0"/>
              <a:t>breaks the amount into smaller transactions</a:t>
            </a:r>
            <a:r>
              <a:rPr lang="en-GB" dirty="0" smtClean="0"/>
              <a:t> (structuring) to avoid detection.</a:t>
            </a:r>
          </a:p>
          <a:p>
            <a:pPr>
              <a:lnSpc>
                <a:spcPct val="150000"/>
              </a:lnSpc>
              <a:buFont typeface="+mj-lt"/>
              <a:buAutoNum type="arabicPeriod"/>
            </a:pPr>
            <a:r>
              <a:rPr lang="en-GB" dirty="0" smtClean="0"/>
              <a:t>They </a:t>
            </a:r>
            <a:r>
              <a:rPr lang="en-GB" b="1" dirty="0" smtClean="0"/>
              <a:t>use online gambling or cryptocurrency exchanges</a:t>
            </a:r>
            <a:r>
              <a:rPr lang="en-GB" dirty="0" smtClean="0"/>
              <a:t> to clean the money.</a:t>
            </a:r>
          </a:p>
          <a:p>
            <a:pPr>
              <a:lnSpc>
                <a:spcPct val="150000"/>
              </a:lnSpc>
              <a:buFont typeface="+mj-lt"/>
              <a:buAutoNum type="arabicPeriod"/>
            </a:pPr>
            <a:r>
              <a:rPr lang="en-GB" dirty="0" smtClean="0"/>
              <a:t>The illicit funds are </a:t>
            </a:r>
            <a:r>
              <a:rPr lang="en-GB" b="1" dirty="0" smtClean="0"/>
              <a:t>withdrawn from a new account</a:t>
            </a:r>
            <a:r>
              <a:rPr lang="en-GB" dirty="0" smtClean="0"/>
              <a:t>, appearing as legal earnings.</a:t>
            </a:r>
            <a:endParaRPr lang="en-GB" dirty="0"/>
          </a:p>
        </p:txBody>
      </p:sp>
    </p:spTree>
    <p:extLst>
      <p:ext uri="{BB962C8B-B14F-4D97-AF65-F5344CB8AC3E}">
        <p14:creationId xmlns:p14="http://schemas.microsoft.com/office/powerpoint/2010/main" val="1129321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791</Words>
  <Application>Microsoft Office PowerPoint</Application>
  <PresentationFormat>Widescreen</PresentationFormat>
  <Paragraphs>73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FRAUD  &amp;  AML(ANTI-MONEY LAUNDERING) DETECTION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  &amp;  AML(ANTI-MONEY LAUNDERING) DETECTION</dc:title>
  <dc:creator>Joan Ngugi</dc:creator>
  <cp:lastModifiedBy>Joan Ngugi</cp:lastModifiedBy>
  <cp:revision>7</cp:revision>
  <dcterms:created xsi:type="dcterms:W3CDTF">2025-03-05T15:27:28Z</dcterms:created>
  <dcterms:modified xsi:type="dcterms:W3CDTF">2025-03-05T15:58:46Z</dcterms:modified>
</cp:coreProperties>
</file>