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Poppins"/>
      <p:regular r:id="rId19"/>
      <p:bold r:id="rId20"/>
      <p:italic r:id="rId21"/>
      <p:boldItalic r:id="rId22"/>
    </p:embeddedFont>
    <p:embeddedFont>
      <p:font typeface="Poppins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gkcjWoi6YZcBZ35o7VQ0Na1sgd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22" Type="http://schemas.openxmlformats.org/officeDocument/2006/relationships/font" Target="fonts/Poppins-boldItalic.fntdata"/><Relationship Id="rId21" Type="http://schemas.openxmlformats.org/officeDocument/2006/relationships/font" Target="fonts/Poppins-italic.fntdata"/><Relationship Id="rId24" Type="http://schemas.openxmlformats.org/officeDocument/2006/relationships/font" Target="fonts/PoppinsLight-bold.fntdata"/><Relationship Id="rId23" Type="http://schemas.openxmlformats.org/officeDocument/2006/relationships/font" Target="fonts/Poppins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Light-boldItalic.fntdata"/><Relationship Id="rId25" Type="http://schemas.openxmlformats.org/officeDocument/2006/relationships/font" Target="fonts/PoppinsLight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Poppins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7a9ee9527_1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77a9ee9527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no illustration">
  <p:cSld name="TITLE_ONLY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" type="body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0" name="Google Shape;50;p27"/>
          <p:cNvSpPr txBox="1"/>
          <p:nvPr>
            <p:ph idx="2" type="body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1" name="Google Shape;51;p27"/>
          <p:cNvSpPr txBox="1"/>
          <p:nvPr>
            <p:ph idx="3" type="body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2" name="Google Shape;52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8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59" name="Google Shape;59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" name="Google Shape;6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no illustration">
  <p:cSld name="BLANK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0"/>
          <p:cNvSpPr txBox="1"/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2"/>
          <p:cNvSpPr txBox="1"/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3"/>
          <p:cNvSpPr txBox="1"/>
          <p:nvPr>
            <p:ph idx="1" type="body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1pPr>
            <a:lvl2pPr indent="-431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chemeClr val="accent5"/>
                </a:solidFill>
              </a:defRPr>
            </a:lvl2pPr>
            <a:lvl3pPr indent="-431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3pPr>
            <a:lvl4pPr indent="-431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4pPr>
            <a:lvl5pPr indent="-431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5pPr>
            <a:lvl6pPr indent="-431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6pPr>
            <a:lvl7pPr indent="-431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7pPr>
            <a:lvl8pPr indent="-431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8pPr>
            <a:lvl9pPr indent="-431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7" name="Google Shape;27;p23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9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4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 mask">
  <p:cSld name="TITLE_AND_BODY_1">
    <p:bg>
      <p:bgPr>
        <a:solidFill>
          <a:schemeClr val="accen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25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36" name="Google Shape;36;p25"/>
            <p:cNvSpPr/>
            <p:nvPr/>
          </p:nvSpPr>
          <p:spPr>
            <a:xfrm>
              <a:off x="238125" y="848325"/>
              <a:ext cx="7143750" cy="4018350"/>
            </a:xfrm>
            <a:custGeom>
              <a:rect b="b" l="l" r="r" t="t"/>
              <a:pathLst>
                <a:path extrusionOk="0" h="160734" w="28575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5"/>
            <p:cNvSpPr/>
            <p:nvPr/>
          </p:nvSpPr>
          <p:spPr>
            <a:xfrm>
              <a:off x="238125" y="848325"/>
              <a:ext cx="7143750" cy="4018350"/>
            </a:xfrm>
            <a:custGeom>
              <a:rect b="b" l="l" r="r" t="t"/>
              <a:pathLst>
                <a:path extrusionOk="0" h="160734" w="28575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25"/>
          <p:cNvSpPr txBox="1"/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" name="Google Shape;39;p25"/>
          <p:cNvSpPr txBox="1"/>
          <p:nvPr>
            <p:ph idx="1" type="body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6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" type="body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" name="Google Shape;45;p26"/>
          <p:cNvSpPr txBox="1"/>
          <p:nvPr>
            <p:ph idx="2" type="body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6" name="Google Shape;46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i="0" sz="4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i="0" sz="4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i="0" sz="4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i="0" sz="4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i="0" sz="4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i="0" sz="4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i="0" sz="4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i="0" sz="4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i="0" sz="4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83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83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83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83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Relationship Id="rId7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youthunemploymentit-ktbkelfhxfrbzn9bcqwsqo.streamlit.app/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>
            <p:ph type="title"/>
          </p:nvPr>
        </p:nvSpPr>
        <p:spPr>
          <a:xfrm>
            <a:off x="112825" y="140850"/>
            <a:ext cx="63003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>
                <a:solidFill>
                  <a:srgbClr val="0836E8"/>
                </a:solidFill>
              </a:rPr>
              <a:t>Youth Unemployment in the IT Sector</a:t>
            </a:r>
            <a:endParaRPr sz="3600">
              <a:solidFill>
                <a:srgbClr val="0836E8"/>
              </a:solidFill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4642725" y="4219750"/>
            <a:ext cx="43140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15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Research Scholar</a:t>
            </a:r>
            <a:r>
              <a:rPr b="1" i="0" lang="en" sz="1500" u="none" cap="none" strike="no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b="1" lang="en" sz="15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Lindah Kelida</a:t>
            </a:r>
            <a:endParaRPr b="1" i="0" sz="1500" u="none" cap="none" strike="noStrike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150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25 August </a:t>
            </a:r>
            <a:r>
              <a:rPr b="1" i="0" lang="en" sz="1500" u="none" cap="none" strike="noStrike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202</a:t>
            </a:r>
            <a:r>
              <a:rPr b="1" lang="en" sz="150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1400" u="none" cap="none" strike="noStrike">
              <a:solidFill>
                <a:srgbClr val="99999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"/>
          <p:cNvSpPr txBox="1"/>
          <p:nvPr/>
        </p:nvSpPr>
        <p:spPr>
          <a:xfrm>
            <a:off x="252675" y="1642325"/>
            <a:ext cx="7929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Work: Research Scholar @ilabAfrica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Aspirations: Leverage data science to uncover insights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Passion for Data Science: Believe in its power to drive positive change through applying data-driven approaches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9" name="Google Shape;6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3125" y="0"/>
            <a:ext cx="2616150" cy="197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"/>
          <p:cNvSpPr/>
          <p:nvPr/>
        </p:nvSpPr>
        <p:spPr>
          <a:xfrm>
            <a:off x="0" y="0"/>
            <a:ext cx="8096400" cy="63600"/>
          </a:xfrm>
          <a:prstGeom prst="rect">
            <a:avLst/>
          </a:prstGeom>
          <a:solidFill>
            <a:srgbClr val="001A7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36125"/>
            <a:ext cx="1007800" cy="7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 txBox="1"/>
          <p:nvPr>
            <p:ph idx="4294967295" type="ctrTitle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</a:pPr>
            <a:r>
              <a:rPr b="1" i="0" lang="en" sz="3600" u="none" cap="none" strike="noStrike">
                <a:solidFill>
                  <a:srgbClr val="0836E8"/>
                </a:solidFill>
                <a:latin typeface="Poppins"/>
                <a:ea typeface="Poppins"/>
                <a:cs typeface="Poppins"/>
                <a:sym typeface="Poppins"/>
              </a:rPr>
              <a:t>Thank You!</a:t>
            </a:r>
            <a:endParaRPr b="1" i="0" sz="3600" u="none" cap="none" strike="noStrike">
              <a:solidFill>
                <a:srgbClr val="0836E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1" name="Google Shape;211;p16"/>
          <p:cNvSpPr txBox="1"/>
          <p:nvPr>
            <p:ph idx="4294967295" type="subTitle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 b="1" i="0" sz="21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" name="Google Shape;212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16"/>
          <p:cNvSpPr/>
          <p:nvPr/>
        </p:nvSpPr>
        <p:spPr>
          <a:xfrm>
            <a:off x="0" y="0"/>
            <a:ext cx="8096400" cy="63600"/>
          </a:xfrm>
          <a:prstGeom prst="rect">
            <a:avLst/>
          </a:prstGeom>
          <a:solidFill>
            <a:srgbClr val="001A7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400" y="139200"/>
            <a:ext cx="891475" cy="5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CA9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/>
        </p:nvSpPr>
        <p:spPr>
          <a:xfrm>
            <a:off x="6411213" y="167527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>
                <a:solidFill>
                  <a:srgbClr val="0836E8"/>
                </a:solidFill>
                <a:latin typeface="Poppins"/>
                <a:ea typeface="Poppins"/>
                <a:cs typeface="Poppins"/>
                <a:sym typeface="Poppins"/>
              </a:rPr>
              <a:t>Data Visualizations</a:t>
            </a:r>
            <a:endParaRPr i="0" u="none" cap="none" strike="noStrike">
              <a:solidFill>
                <a:srgbClr val="0836E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5167113" y="14546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i="0" sz="2400" u="none" cap="none" strike="noStrike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6411213" y="259997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>
                <a:solidFill>
                  <a:srgbClr val="0836E8"/>
                </a:solidFill>
                <a:latin typeface="Poppins"/>
                <a:ea typeface="Poppins"/>
                <a:cs typeface="Poppins"/>
                <a:sym typeface="Poppins"/>
              </a:rPr>
              <a:t>User Friendly App </a:t>
            </a:r>
            <a:endParaRPr i="0" u="none" cap="none" strike="noStrike">
              <a:solidFill>
                <a:srgbClr val="0836E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5167113" y="23513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  <a:endParaRPr i="0" sz="2400" u="none" cap="none" strike="noStrike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6411225" y="3488825"/>
            <a:ext cx="18894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>
                <a:solidFill>
                  <a:srgbClr val="0836E8"/>
                </a:solidFill>
                <a:latin typeface="Poppins"/>
                <a:ea typeface="Poppins"/>
                <a:cs typeface="Poppins"/>
                <a:sym typeface="Poppins"/>
              </a:rPr>
              <a:t>Recommendations, Impact, and Contributions</a:t>
            </a:r>
            <a:endParaRPr i="0" u="none" cap="none" strike="noStrike">
              <a:solidFill>
                <a:srgbClr val="0836E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5167113" y="32480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06</a:t>
            </a:r>
            <a:endParaRPr i="0" sz="2400" u="none" cap="none" strike="noStrike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2"/>
          <p:cNvSpPr txBox="1"/>
          <p:nvPr/>
        </p:nvSpPr>
        <p:spPr>
          <a:xfrm>
            <a:off x="725738" y="1675275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>
                <a:solidFill>
                  <a:srgbClr val="0836E8"/>
                </a:solidFill>
                <a:latin typeface="Poppins"/>
                <a:ea typeface="Poppins"/>
                <a:cs typeface="Poppins"/>
                <a:sym typeface="Poppins"/>
              </a:rPr>
              <a:t>Problem statement</a:t>
            </a:r>
            <a:endParaRPr i="0" u="none" cap="none" strike="noStrike">
              <a:solidFill>
                <a:srgbClr val="0836E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2773471" y="1448475"/>
            <a:ext cx="77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i="0" sz="2400" u="none" cap="none" strike="noStrike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725738" y="2599975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>
                <a:solidFill>
                  <a:srgbClr val="0836E8"/>
                </a:solidFill>
                <a:latin typeface="Poppins"/>
                <a:ea typeface="Poppins"/>
                <a:cs typeface="Poppins"/>
                <a:sym typeface="Poppins"/>
              </a:rPr>
              <a:t>Methodologies</a:t>
            </a:r>
            <a:r>
              <a:rPr lang="en">
                <a:solidFill>
                  <a:srgbClr val="0836E8"/>
                </a:solidFill>
                <a:latin typeface="Poppins"/>
                <a:ea typeface="Poppins"/>
                <a:cs typeface="Poppins"/>
                <a:sym typeface="Poppins"/>
              </a:rPr>
              <a:t> Used</a:t>
            </a:r>
            <a:endParaRPr i="0" u="none" cap="none" strike="noStrike">
              <a:solidFill>
                <a:srgbClr val="0836E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2773438" y="24798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i="0" sz="2400" u="none" cap="none" strike="noStrike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725738" y="3488825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>
                <a:solidFill>
                  <a:srgbClr val="0836E8"/>
                </a:solidFill>
                <a:latin typeface="Poppins"/>
                <a:ea typeface="Poppins"/>
                <a:cs typeface="Poppins"/>
                <a:sym typeface="Poppins"/>
              </a:rPr>
              <a:t>Variables, Cleaning, Transformation</a:t>
            </a:r>
            <a:endParaRPr i="0" u="none" cap="none" strike="noStrike">
              <a:solidFill>
                <a:srgbClr val="0836E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2773438" y="3299538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i="0" sz="2400" u="none" cap="none" strike="noStrike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643475" y="160413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  <a:endParaRPr b="1" i="0" sz="1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643475" y="2222068"/>
            <a:ext cx="2076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Exploratory Data Analysis</a:t>
            </a:r>
            <a:endParaRPr b="1" i="0" sz="1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643475" y="34172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     Data Preprocessing</a:t>
            </a:r>
            <a:endParaRPr b="1" i="0" sz="1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6424500" y="160413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Results</a:t>
            </a:r>
            <a:endParaRPr b="1" i="0" sz="1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6424500" y="252833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Streamlit </a:t>
            </a:r>
            <a:endParaRPr b="1" i="0" sz="1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6424500" y="34172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Conclusión</a:t>
            </a:r>
            <a:endParaRPr b="1" i="0" sz="1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3597843" y="3388569"/>
            <a:ext cx="428915" cy="428530"/>
          </a:xfrm>
          <a:custGeom>
            <a:rect b="b" l="l" r="r" t="t"/>
            <a:pathLst>
              <a:path extrusionOk="0" h="31446" w="3148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5" name="Google Shape;95;p2"/>
          <p:cNvGrpSpPr/>
          <p:nvPr/>
        </p:nvGrpSpPr>
        <p:grpSpPr>
          <a:xfrm>
            <a:off x="3597843" y="1569238"/>
            <a:ext cx="428915" cy="426116"/>
            <a:chOff x="6226275" y="3911538"/>
            <a:chExt cx="900325" cy="894450"/>
          </a:xfrm>
        </p:grpSpPr>
        <p:sp>
          <p:nvSpPr>
            <p:cNvPr id="96" name="Google Shape;96;p2"/>
            <p:cNvSpPr/>
            <p:nvPr/>
          </p:nvSpPr>
          <p:spPr>
            <a:xfrm>
              <a:off x="6355100" y="4405488"/>
              <a:ext cx="87300" cy="116625"/>
            </a:xfrm>
            <a:custGeom>
              <a:rect b="b" l="l" r="r" t="t"/>
              <a:pathLst>
                <a:path extrusionOk="0" h="4665" w="3492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514125" y="4593038"/>
              <a:ext cx="119900" cy="87550"/>
            </a:xfrm>
            <a:custGeom>
              <a:rect b="b" l="l" r="r" t="t"/>
              <a:pathLst>
                <a:path extrusionOk="0" h="3502" w="4796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330650" y="4455438"/>
              <a:ext cx="258525" cy="246400"/>
            </a:xfrm>
            <a:custGeom>
              <a:rect b="b" l="l" r="r" t="t"/>
              <a:pathLst>
                <a:path extrusionOk="0" h="9856" w="10341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226275" y="4198463"/>
              <a:ext cx="243025" cy="181575"/>
            </a:xfrm>
            <a:custGeom>
              <a:rect b="b" l="l" r="r" t="t"/>
              <a:pathLst>
                <a:path extrusionOk="0" h="7263" w="9721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656850" y="4568588"/>
              <a:ext cx="188400" cy="237400"/>
            </a:xfrm>
            <a:custGeom>
              <a:rect b="b" l="l" r="r" t="t"/>
              <a:pathLst>
                <a:path extrusionOk="0" h="9496" w="7536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718825" y="4152263"/>
              <a:ext cx="172100" cy="156800"/>
            </a:xfrm>
            <a:custGeom>
              <a:rect b="b" l="l" r="r" t="t"/>
              <a:pathLst>
                <a:path extrusionOk="0" h="6272" w="6884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906375" y="3911538"/>
              <a:ext cx="220225" cy="216700"/>
            </a:xfrm>
            <a:custGeom>
              <a:rect b="b" l="l" r="r" t="t"/>
              <a:pathLst>
                <a:path extrusionOk="0" h="8668" w="8809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429325" y="3953688"/>
              <a:ext cx="655675" cy="654050"/>
            </a:xfrm>
            <a:custGeom>
              <a:rect b="b" l="l" r="r" t="t"/>
              <a:pathLst>
                <a:path extrusionOk="0" h="26162" w="26227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5109467" y="3385916"/>
            <a:ext cx="432968" cy="433836"/>
          </a:xfrm>
          <a:custGeom>
            <a:rect b="b" l="l" r="r" t="t"/>
            <a:pathLst>
              <a:path extrusionOk="0" h="32491" w="32426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5" name="Google Shape;105;p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06" name="Google Shape;106;p2"/>
          <p:cNvGrpSpPr/>
          <p:nvPr/>
        </p:nvGrpSpPr>
        <p:grpSpPr>
          <a:xfrm>
            <a:off x="5159418" y="2468326"/>
            <a:ext cx="386943" cy="372647"/>
            <a:chOff x="2583325" y="2972875"/>
            <a:chExt cx="462850" cy="445750"/>
          </a:xfrm>
        </p:grpSpPr>
        <p:sp>
          <p:nvSpPr>
            <p:cNvPr id="107" name="Google Shape;107;p2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09" name="Google Shape;109;p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10" name="Google Shape;110;p2"/>
          <p:cNvGrpSpPr/>
          <p:nvPr/>
        </p:nvGrpSpPr>
        <p:grpSpPr>
          <a:xfrm>
            <a:off x="3648262" y="2407240"/>
            <a:ext cx="548689" cy="428938"/>
            <a:chOff x="3936375" y="3703750"/>
            <a:chExt cx="453050" cy="332175"/>
          </a:xfrm>
        </p:grpSpPr>
        <p:sp>
          <p:nvSpPr>
            <p:cNvPr id="111" name="Google Shape;111;p2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16" name="Google Shape;116;p2"/>
          <p:cNvGrpSpPr/>
          <p:nvPr/>
        </p:nvGrpSpPr>
        <p:grpSpPr>
          <a:xfrm>
            <a:off x="5136416" y="1645496"/>
            <a:ext cx="432935" cy="372634"/>
            <a:chOff x="4610450" y="3703750"/>
            <a:chExt cx="453050" cy="332175"/>
          </a:xfrm>
        </p:grpSpPr>
        <p:sp>
          <p:nvSpPr>
            <p:cNvPr id="117" name="Google Shape;117;p2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19" name="Google Shape;119;p2"/>
          <p:cNvSpPr txBox="1"/>
          <p:nvPr/>
        </p:nvSpPr>
        <p:spPr>
          <a:xfrm>
            <a:off x="643475" y="417075"/>
            <a:ext cx="75612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3600">
                <a:solidFill>
                  <a:srgbClr val="0836E8"/>
                </a:solidFill>
                <a:latin typeface="Poppins"/>
                <a:ea typeface="Poppins"/>
                <a:cs typeface="Poppins"/>
                <a:sym typeface="Poppins"/>
              </a:rPr>
              <a:t>Table of Content</a:t>
            </a:r>
            <a:endParaRPr b="1" i="0" sz="3600" u="none" cap="none" strike="noStrike">
              <a:solidFill>
                <a:srgbClr val="0836E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0" y="0"/>
            <a:ext cx="8096400" cy="63600"/>
          </a:xfrm>
          <a:prstGeom prst="rect">
            <a:avLst/>
          </a:prstGeom>
          <a:solidFill>
            <a:srgbClr val="001A7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>
                <a:solidFill>
                  <a:srgbClr val="0836E8"/>
                </a:solidFill>
              </a:rPr>
              <a:t>Problem Statement</a:t>
            </a:r>
            <a:endParaRPr sz="3600">
              <a:solidFill>
                <a:srgbClr val="0836E8"/>
              </a:solidFill>
            </a:endParaRPr>
          </a:p>
        </p:txBody>
      </p:sp>
      <p:sp>
        <p:nvSpPr>
          <p:cNvPr id="126" name="Google Shape;126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765400" y="2005350"/>
            <a:ext cx="6873300" cy="14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Char char="●"/>
            </a:pPr>
            <a:r>
              <a:rPr lang="en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hackathon to address the pressing issue of youth unemployment in the IT sector. </a:t>
            </a:r>
            <a:endParaRPr sz="2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Char char="●"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Using data science techniques to uncover insights related to youth employment in Kenya's IT sector. </a:t>
            </a:r>
            <a:endParaRPr sz="2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8" name="Google Shape;12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9725" y="158900"/>
            <a:ext cx="1929549" cy="182477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/>
          <p:nvPr/>
        </p:nvSpPr>
        <p:spPr>
          <a:xfrm>
            <a:off x="0" y="0"/>
            <a:ext cx="8096400" cy="63600"/>
          </a:xfrm>
          <a:prstGeom prst="rect">
            <a:avLst/>
          </a:prstGeom>
          <a:solidFill>
            <a:srgbClr val="001A7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20425"/>
            <a:ext cx="1007800" cy="8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idx="4294967295" type="body"/>
          </p:nvPr>
        </p:nvSpPr>
        <p:spPr>
          <a:xfrm>
            <a:off x="487400" y="1407850"/>
            <a:ext cx="8656500" cy="3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Poppins"/>
              <a:buChar char="●"/>
            </a:pPr>
            <a:r>
              <a:rPr b="1" lang="en" sz="2100">
                <a:latin typeface="Poppins"/>
                <a:ea typeface="Poppins"/>
                <a:cs typeface="Poppins"/>
                <a:sym typeface="Poppins"/>
              </a:rPr>
              <a:t>Structured Approach:</a:t>
            </a:r>
            <a:endParaRPr b="1" sz="2100"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100">
                <a:latin typeface="Poppins"/>
                <a:ea typeface="Poppins"/>
                <a:cs typeface="Poppins"/>
                <a:sym typeface="Poppins"/>
              </a:rPr>
              <a:t>Data Collection, Preprocessing, </a:t>
            </a:r>
            <a:endParaRPr i="1" sz="2100"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100">
                <a:latin typeface="Poppins"/>
                <a:ea typeface="Poppins"/>
                <a:cs typeface="Poppins"/>
                <a:sym typeface="Poppins"/>
              </a:rPr>
              <a:t>EDA, Visualization</a:t>
            </a:r>
            <a:endParaRPr i="1" sz="2100">
              <a:latin typeface="Poppins"/>
              <a:ea typeface="Poppins"/>
              <a:cs typeface="Poppins"/>
              <a:sym typeface="Poppins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Poppins"/>
              <a:buChar char="●"/>
            </a:pPr>
            <a:r>
              <a:rPr b="1" lang="en" sz="2100">
                <a:latin typeface="Poppins"/>
                <a:ea typeface="Poppins"/>
                <a:cs typeface="Poppins"/>
                <a:sym typeface="Poppins"/>
              </a:rPr>
              <a:t>Tools and Techniques: </a:t>
            </a:r>
            <a:endParaRPr b="1" sz="21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i="1" lang="en" sz="2100">
                <a:latin typeface="Poppins"/>
                <a:ea typeface="Poppins"/>
                <a:cs typeface="Poppins"/>
                <a:sym typeface="Poppins"/>
              </a:rPr>
              <a:t>Python, Plotly, Streamlit</a:t>
            </a:r>
            <a:endParaRPr i="1" sz="2100">
              <a:latin typeface="Poppins"/>
              <a:ea typeface="Poppins"/>
              <a:cs typeface="Poppins"/>
              <a:sym typeface="Poppins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" sz="2100">
                <a:latin typeface="Poppins"/>
                <a:ea typeface="Poppins"/>
                <a:cs typeface="Poppins"/>
                <a:sym typeface="Poppins"/>
              </a:rPr>
              <a:t>Dashboard Deployment:</a:t>
            </a:r>
            <a:r>
              <a:rPr lang="en" sz="2100">
                <a:latin typeface="Poppins"/>
                <a:ea typeface="Poppins"/>
                <a:cs typeface="Poppins"/>
                <a:sym typeface="Poppins"/>
              </a:rPr>
              <a:t> </a:t>
            </a:r>
            <a:endParaRPr sz="2100"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100">
                <a:latin typeface="Poppins"/>
                <a:ea typeface="Poppins"/>
                <a:cs typeface="Poppins"/>
                <a:sym typeface="Poppins"/>
              </a:rPr>
              <a:t>Interactive Visualization</a:t>
            </a:r>
            <a:endParaRPr i="1" sz="2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6" name="Google Shape;13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5"/>
          <p:cNvSpPr txBox="1"/>
          <p:nvPr>
            <p:ph type="title"/>
          </p:nvPr>
        </p:nvSpPr>
        <p:spPr>
          <a:xfrm>
            <a:off x="341925" y="381425"/>
            <a:ext cx="6300300" cy="857400"/>
          </a:xfrm>
          <a:prstGeom prst="rect">
            <a:avLst/>
          </a:prstGeom>
          <a:noFill/>
          <a:ln cap="flat" cmpd="sng" w="9525">
            <a:solidFill>
              <a:srgbClr val="001A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>
                <a:solidFill>
                  <a:srgbClr val="0836E8"/>
                </a:solidFill>
              </a:rPr>
              <a:t>Methodolgy</a:t>
            </a:r>
            <a:endParaRPr sz="3600">
              <a:solidFill>
                <a:srgbClr val="0836E8"/>
              </a:solidFill>
            </a:endParaRPr>
          </a:p>
        </p:txBody>
      </p:sp>
      <p:pic>
        <p:nvPicPr>
          <p:cNvPr id="138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300" y="2587575"/>
            <a:ext cx="1448699" cy="1158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5050" y="3984950"/>
            <a:ext cx="1363400" cy="115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2525" y="3421650"/>
            <a:ext cx="1545042" cy="115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/>
          <p:nvPr/>
        </p:nvSpPr>
        <p:spPr>
          <a:xfrm>
            <a:off x="0" y="0"/>
            <a:ext cx="8096400" cy="63600"/>
          </a:xfrm>
          <a:prstGeom prst="rect">
            <a:avLst/>
          </a:prstGeom>
          <a:solidFill>
            <a:srgbClr val="001A7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53550" y="271600"/>
            <a:ext cx="1675725" cy="131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320425"/>
            <a:ext cx="1007800" cy="8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/>
          <p:nvPr/>
        </p:nvSpPr>
        <p:spPr>
          <a:xfrm rot="10800000">
            <a:off x="457200" y="2114126"/>
            <a:ext cx="4613400" cy="8631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"/>
          <p:cNvSpPr/>
          <p:nvPr/>
        </p:nvSpPr>
        <p:spPr>
          <a:xfrm>
            <a:off x="4073650" y="1259075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"/>
          <p:cNvSpPr/>
          <p:nvPr/>
        </p:nvSpPr>
        <p:spPr>
          <a:xfrm rot="10800000">
            <a:off x="457200" y="3823900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4073650" y="2968958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"/>
          <p:cNvSpPr/>
          <p:nvPr/>
        </p:nvSpPr>
        <p:spPr>
          <a:xfrm>
            <a:off x="4474780" y="3582754"/>
            <a:ext cx="1158785" cy="1149327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rgbClr val="001A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"/>
          <p:cNvSpPr txBox="1"/>
          <p:nvPr/>
        </p:nvSpPr>
        <p:spPr>
          <a:xfrm>
            <a:off x="5485800" y="1324975"/>
            <a:ext cx="2972400" cy="252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3CFFF"/>
                </a:solidFill>
                <a:latin typeface="Poppins"/>
                <a:ea typeface="Poppins"/>
                <a:cs typeface="Poppins"/>
                <a:sym typeface="Poppins"/>
              </a:rPr>
              <a:t>Variable Selection</a:t>
            </a:r>
            <a:endParaRPr b="1">
              <a:solidFill>
                <a:srgbClr val="53C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5714400" y="1636050"/>
            <a:ext cx="29724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Country, age group, sex, year, population, employment categories, and education levels for analysis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685800" y="2179925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  <a:latin typeface="Poppins"/>
                <a:ea typeface="Poppins"/>
                <a:cs typeface="Poppins"/>
                <a:sym typeface="Poppins"/>
              </a:rPr>
              <a:t>Data Cleaning and Merging</a:t>
            </a:r>
            <a:endParaRPr b="1">
              <a:solidFill>
                <a:srgbClr val="6D9EE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354900" y="2432525"/>
            <a:ext cx="2848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Derived metrics, like unemployment rates and shares, were calculated to provide additional context for the analysis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5485800" y="3003250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252AB"/>
                </a:solidFill>
                <a:latin typeface="Poppins"/>
                <a:ea typeface="Poppins"/>
                <a:cs typeface="Poppins"/>
                <a:sym typeface="Poppins"/>
              </a:rPr>
              <a:t>Data Transformation</a:t>
            </a:r>
            <a:endParaRPr b="1">
              <a:solidFill>
                <a:srgbClr val="0252A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8" name="Google Shape;158;p6"/>
          <p:cNvSpPr txBox="1"/>
          <p:nvPr/>
        </p:nvSpPr>
        <p:spPr>
          <a:xfrm>
            <a:off x="5829700" y="3255850"/>
            <a:ext cx="29724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Derived metrics, like unemployment rates and shares, were calculated to provide additional context for the analysis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9" name="Google Shape;159;p6"/>
          <p:cNvSpPr txBox="1"/>
          <p:nvPr/>
        </p:nvSpPr>
        <p:spPr>
          <a:xfrm>
            <a:off x="685800" y="3856450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1A7F"/>
                </a:solidFill>
                <a:latin typeface="Poppins"/>
                <a:ea typeface="Poppins"/>
                <a:cs typeface="Poppins"/>
                <a:sym typeface="Poppins"/>
              </a:rPr>
              <a:t>Feature Engineering</a:t>
            </a:r>
            <a:endParaRPr b="1">
              <a:solidFill>
                <a:srgbClr val="001A7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685800" y="4109046"/>
            <a:ext cx="2517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Creating new variables from the abs_value column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 cap="flat" cmpd="sng" w="9525">
            <a:solidFill>
              <a:srgbClr val="001A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836E8"/>
                </a:solidFill>
                <a:latin typeface="Poppins"/>
                <a:ea typeface="Poppins"/>
                <a:cs typeface="Poppins"/>
                <a:sym typeface="Poppins"/>
              </a:rPr>
              <a:t>Data Selection &amp;  Preprocessing</a:t>
            </a:r>
            <a:endParaRPr b="1" sz="3600">
              <a:solidFill>
                <a:srgbClr val="0836E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2" name="Google Shape;16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4163" y="3971713"/>
            <a:ext cx="320013" cy="3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8450" y="3077771"/>
            <a:ext cx="382749" cy="444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2800" y="2269160"/>
            <a:ext cx="382749" cy="444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8450" y="1348588"/>
            <a:ext cx="382749" cy="44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6" name="Google Shape;166;p6"/>
          <p:cNvSpPr/>
          <p:nvPr/>
        </p:nvSpPr>
        <p:spPr>
          <a:xfrm>
            <a:off x="0" y="0"/>
            <a:ext cx="8096400" cy="63600"/>
          </a:xfrm>
          <a:prstGeom prst="rect">
            <a:avLst/>
          </a:prstGeom>
          <a:solidFill>
            <a:srgbClr val="001A7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"/>
          <p:cNvSpPr/>
          <p:nvPr/>
        </p:nvSpPr>
        <p:spPr>
          <a:xfrm>
            <a:off x="3510437" y="1051947"/>
            <a:ext cx="1158785" cy="1149327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rgbClr val="53C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4474780" y="1895549"/>
            <a:ext cx="1158785" cy="1149327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3510437" y="2739152"/>
            <a:ext cx="1158785" cy="1149327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rgbClr val="025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96400" y="4381150"/>
            <a:ext cx="1047600" cy="7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/>
          <p:nvPr>
            <p:ph type="ctrTitle"/>
          </p:nvPr>
        </p:nvSpPr>
        <p:spPr>
          <a:xfrm>
            <a:off x="394275" y="260625"/>
            <a:ext cx="4973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>
                <a:solidFill>
                  <a:srgbClr val="0836E8"/>
                </a:solidFill>
              </a:rPr>
              <a:t>Results</a:t>
            </a:r>
            <a:endParaRPr sz="3600">
              <a:solidFill>
                <a:srgbClr val="0836E8"/>
              </a:solidFill>
            </a:endParaRPr>
          </a:p>
        </p:txBody>
      </p:sp>
      <p:sp>
        <p:nvSpPr>
          <p:cNvPr id="176" name="Google Shape;176;p7"/>
          <p:cNvSpPr txBox="1"/>
          <p:nvPr>
            <p:ph idx="1" type="subTitle"/>
          </p:nvPr>
        </p:nvSpPr>
        <p:spPr>
          <a:xfrm>
            <a:off x="0" y="1045425"/>
            <a:ext cx="5240700" cy="40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●"/>
            </a:pPr>
            <a:r>
              <a:rPr b="1" lang="en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Interactive Dashboard: </a:t>
            </a:r>
            <a:r>
              <a:rPr lang="en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Showcases employment, education, and demographic trends. Link: </a:t>
            </a:r>
            <a:r>
              <a:rPr lang="en" sz="21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Youth Unemployment Dashboard</a:t>
            </a:r>
            <a:endParaRPr sz="2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●"/>
            </a:pPr>
            <a:r>
              <a:rPr b="1" lang="en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Unemployment Insights: </a:t>
            </a:r>
            <a:r>
              <a:rPr lang="en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Unemployment rates among youth across different demographics and time periods.</a:t>
            </a:r>
            <a:endParaRPr sz="2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●"/>
            </a:pPr>
            <a:r>
              <a:rPr b="1" lang="en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Education Impact: </a:t>
            </a:r>
            <a:endParaRPr sz="2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impact of education levels on employment outcomes within the IT sector.</a:t>
            </a:r>
            <a:endParaRPr sz="2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0" y="0"/>
            <a:ext cx="8096400" cy="63600"/>
          </a:xfrm>
          <a:prstGeom prst="rect">
            <a:avLst/>
          </a:prstGeom>
          <a:solidFill>
            <a:srgbClr val="001A7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7"/>
          <p:cNvPicPr preferRelativeResize="0"/>
          <p:nvPr/>
        </p:nvPicPr>
        <p:blipFill rotWithShape="1">
          <a:blip r:embed="rId4">
            <a:alphaModFix/>
          </a:blip>
          <a:srcRect b="0" l="0" r="0" t="-13830"/>
          <a:stretch/>
        </p:blipFill>
        <p:spPr>
          <a:xfrm>
            <a:off x="5060375" y="137000"/>
            <a:ext cx="4187002" cy="50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/>
          <p:nvPr>
            <p:ph type="title"/>
          </p:nvPr>
        </p:nvSpPr>
        <p:spPr>
          <a:xfrm>
            <a:off x="457200" y="29202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>
                <a:solidFill>
                  <a:srgbClr val="0836E8"/>
                </a:solidFill>
              </a:rPr>
              <a:t>Findings and Insights</a:t>
            </a:r>
            <a:endParaRPr sz="3600">
              <a:solidFill>
                <a:srgbClr val="0836E8"/>
              </a:solidFill>
            </a:endParaRPr>
          </a:p>
        </p:txBody>
      </p:sp>
      <p:sp>
        <p:nvSpPr>
          <p:cNvPr id="184" name="Google Shape;184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8"/>
          <p:cNvSpPr txBox="1"/>
          <p:nvPr/>
        </p:nvSpPr>
        <p:spPr>
          <a:xfrm>
            <a:off x="205625" y="1348025"/>
            <a:ext cx="8938500" cy="31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●"/>
            </a:pPr>
            <a:r>
              <a:rPr b="1" lang="en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Employment Trends: </a:t>
            </a:r>
            <a:r>
              <a:rPr lang="en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analysis reveals a consistent increase in youth employment rates within the IT sector over the years.</a:t>
            </a:r>
            <a:endParaRPr sz="2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●"/>
            </a:pPr>
            <a:r>
              <a:rPr b="1" lang="en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Gender Disparities:</a:t>
            </a:r>
            <a:r>
              <a:rPr lang="en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Findings indicate significant gender disparities, with males being more represented in the workforce than females.</a:t>
            </a:r>
            <a:endParaRPr sz="2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●"/>
            </a:pPr>
            <a:r>
              <a:rPr b="1" lang="en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Comparative Analysis: </a:t>
            </a:r>
            <a:r>
              <a:rPr lang="en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Comparing Kenya and Rwanda's employment trends uncovers shared regional patterns and slight differences in unemployment rates and education distributions.</a:t>
            </a:r>
            <a:endParaRPr sz="2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0" y="0"/>
            <a:ext cx="8096400" cy="63600"/>
          </a:xfrm>
          <a:prstGeom prst="rect">
            <a:avLst/>
          </a:prstGeom>
          <a:solidFill>
            <a:srgbClr val="001A7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2513" y="63600"/>
            <a:ext cx="891475" cy="5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7a9ee9527_1_84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77a9ee9527_1_8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" name="Google Shape;194;g277a9ee9527_1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57725"/>
            <a:ext cx="9144000" cy="223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277a9ee9527_1_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266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277a9ee9527_1_84"/>
          <p:cNvSpPr/>
          <p:nvPr/>
        </p:nvSpPr>
        <p:spPr>
          <a:xfrm>
            <a:off x="0" y="0"/>
            <a:ext cx="8096400" cy="63600"/>
          </a:xfrm>
          <a:prstGeom prst="rect">
            <a:avLst/>
          </a:prstGeom>
          <a:solidFill>
            <a:srgbClr val="001A7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"/>
          <p:cNvSpPr txBox="1"/>
          <p:nvPr>
            <p:ph type="title"/>
          </p:nvPr>
        </p:nvSpPr>
        <p:spPr>
          <a:xfrm>
            <a:off x="442800" y="0"/>
            <a:ext cx="86862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>
                <a:solidFill>
                  <a:srgbClr val="0836E8"/>
                </a:solidFill>
              </a:rPr>
              <a:t>Recommendations, Impact, &amp; Contributions</a:t>
            </a:r>
            <a:endParaRPr sz="3600">
              <a:solidFill>
                <a:srgbClr val="0836E8"/>
              </a:solidFill>
            </a:endParaRPr>
          </a:p>
        </p:txBody>
      </p:sp>
      <p:sp>
        <p:nvSpPr>
          <p:cNvPr id="202" name="Google Shape;202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9"/>
          <p:cNvSpPr txBox="1"/>
          <p:nvPr/>
        </p:nvSpPr>
        <p:spPr>
          <a:xfrm>
            <a:off x="273900" y="1340850"/>
            <a:ext cx="8686200" cy="3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Stakeholder Recommendations:</a:t>
            </a:r>
            <a:r>
              <a:rPr lang="en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Recommendations include promoting STEM education, aligning curriculum with industry demands, and implementing diversity initiatives.</a:t>
            </a:r>
            <a:endParaRPr sz="2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Potential Impact:</a:t>
            </a:r>
            <a:r>
              <a:rPr lang="en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Implementing these recommendations can lead to enhanced youth employability, gender equality, and a more skilled IT workforce.</a:t>
            </a:r>
            <a:endParaRPr sz="2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Project Contributions: </a:t>
            </a:r>
            <a:r>
              <a:rPr lang="en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project's contributions encompass comprehensive analysis, an interactive dashboard, actionable recommendations, and data-driven decision-making.</a:t>
            </a:r>
            <a:endParaRPr sz="2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4" name="Google Shape;204;p9"/>
          <p:cNvSpPr/>
          <p:nvPr/>
        </p:nvSpPr>
        <p:spPr>
          <a:xfrm>
            <a:off x="0" y="0"/>
            <a:ext cx="8096400" cy="63600"/>
          </a:xfrm>
          <a:prstGeom prst="rect">
            <a:avLst/>
          </a:prstGeom>
          <a:solidFill>
            <a:srgbClr val="001A7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7525" y="63600"/>
            <a:ext cx="891475" cy="5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